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76" r:id="rId6"/>
    <p:sldId id="275" r:id="rId7"/>
    <p:sldId id="270" r:id="rId8"/>
    <p:sldId id="274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5D02BF-B4D3-83BA-A7AD-1A3295770AB6}" v="2" dt="2021-11-15T18:12:43.20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anon#669caf34256d73be19cda8a709fe4e92bfef477a89b5082645833bb4c0a8beed::" providerId="AD" clId="Web-{685D02BF-B4D3-83BA-A7AD-1A3295770AB6}"/>
    <pc:docChg chg="modSld">
      <pc:chgData name="Guest User" userId="S::urn:spo:anon#669caf34256d73be19cda8a709fe4e92bfef477a89b5082645833bb4c0a8beed::" providerId="AD" clId="Web-{685D02BF-B4D3-83BA-A7AD-1A3295770AB6}" dt="2021-11-15T18:12:43.203" v="1" actId="1076"/>
      <pc:docMkLst>
        <pc:docMk/>
      </pc:docMkLst>
      <pc:sldChg chg="modSp">
        <pc:chgData name="Guest User" userId="S::urn:spo:anon#669caf34256d73be19cda8a709fe4e92bfef477a89b5082645833bb4c0a8beed::" providerId="AD" clId="Web-{685D02BF-B4D3-83BA-A7AD-1A3295770AB6}" dt="2021-11-15T18:12:43.203" v="1" actId="1076"/>
        <pc:sldMkLst>
          <pc:docMk/>
          <pc:sldMk cId="3925590929" sldId="274"/>
        </pc:sldMkLst>
        <pc:spChg chg="mod">
          <ac:chgData name="Guest User" userId="S::urn:spo:anon#669caf34256d73be19cda8a709fe4e92bfef477a89b5082645833bb4c0a8beed::" providerId="AD" clId="Web-{685D02BF-B4D3-83BA-A7AD-1A3295770AB6}" dt="2021-11-15T18:12:43.203" v="1" actId="1076"/>
          <ac:spMkLst>
            <pc:docMk/>
            <pc:sldMk cId="3925590929" sldId="274"/>
            <ac:spMk id="8" creationId="{92108177-7E69-4A6B-B09B-9DD7DF93E9C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B191C-86EA-458D-9C1A-457ACAFC97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332ED4-3FC2-448E-8A61-67DACB0DE7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C1E5E3-8BA0-4B2C-8D70-A892DBADA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D93942-EE47-4BA4-A3B4-971DC2B57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5430D3-B1D0-48B4-B2FD-457B4B932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638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B4220-BADD-44AC-A685-5B7B82033B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2B028B-DA0E-4160-BE70-79FB5B77A3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C33DF-37B9-49BF-9767-37D47DB59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CD5B65-D99C-41AD-84F4-5AC059137D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957CAE-BF8D-4717-BB7E-467815FE1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7871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228CE-3414-4D5A-B746-CDC128196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4F5569-8216-4764-B950-D7BE2FD566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E80A1B-C310-4F26-821C-FD3AB99ED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4FDFFB-AA48-451B-A259-C0DA45348F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12B6EB-C8A1-4421-930D-CA032573C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5783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1B4AF-2628-4C72-A414-E9C04B00F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FA298-6248-47C1-8B49-463CC90E021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8A0E00-2B70-4392-A0C8-B47B51900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1ACBD9-FBF5-4E77-A0FB-03F43D2BB1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B824A1-9C51-4721-8D74-0D9634575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7143CE-F7DB-40A5-8D56-CFBE86399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358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81F8DD-30D9-4952-B359-FFC00CD22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E28246-2CFB-426F-8670-3B07A419FB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1AF563-78FB-420D-96E2-35D58330A4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6319CE-3BD6-4046-ADD8-1AC504C511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634EA52-F198-45AB-9BCE-3A7B050230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EB9C17-8728-42F5-B109-FC070BF0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398315-7115-457C-825D-DB51676E1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605120-0982-4783-86FC-3EF65BF04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6853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D9426-FB94-4759-B48B-C9A18212AC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B7E2FC-D9BF-4AD8-BC06-FA7BF7DE3D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377742-7FAB-47D4-AA39-7BE564921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3013FD-029B-43EC-AB20-D01709F5B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5038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052A65A-A0B1-4FB5-92D6-483E4CC625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E57ADA4-5A14-4D9E-A90C-598CF8BF7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1A343E-D28B-490D-997D-217F19C53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70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E991C9-F549-4224-B32A-C74B041E13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60B4E9-E226-441C-AEB9-C84643CC4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BB43C3-E3E4-4705-91BA-2C504A6D43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06DEBC-209F-4F41-8195-DF86AFEFE8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22B28-2DA0-4FD2-8375-93C783AFB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714C16-ECF9-4A1A-8DBB-8F9F33D8F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7882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92154-50A0-4D1F-9EAE-C2A2356615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4D7DD7-25AB-46D5-AB7E-6EF8ADE1673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19BED-2D56-4BA5-B619-F4ABCE6CCE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33640A-EBC2-416B-B69F-65A987179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E2126-0E85-445C-A28B-B36948A72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FDE4B7-540B-434D-BE8F-9979B2DD0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54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89C26-CA95-47FA-9D7D-BC67250D5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F83BED-5DDB-4AAC-995C-40C554C1CA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F8F94-FA6A-4617-B691-D50808A160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373096-B89A-477B-AD52-BAB51742F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CAD127-5E72-4CBE-AD5B-486ACB868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69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3099C87-0227-4C56-B8FB-7B1359BAE1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08AEDA-2297-4AD4-88D8-04A2695E46F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68EC8-EAD7-45D8-ACF1-E6408D989D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E8633-8E84-4B15-9241-41F7B3E5D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994DC-86A3-48D7-A410-4F29591A6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0037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EA6DAA0-38F0-47B7-8C22-1FC17DD06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50B9FB-31FA-489D-8D05-A477C917D4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4DAE43-6FEA-4B50-AD6C-7B72F3451E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21C05-2D2E-4A19-AB07-338FF9F95F67}" type="datetimeFigureOut">
              <a:rPr lang="en-US" smtClean="0"/>
              <a:t>11/15/2021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3063CE-3CB2-4A02-94E3-E00B9F4182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07CC14-7D0B-4972-B29C-844DAA6F71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37C68-8513-4336-BDCB-9B702EC287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36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5A900-98B9-40C6-8D65-B8FC274069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/>
              <a:t>Perinatal Physician Access Network (PPAN)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1F885E-D7C6-4463-8590-F314DFA58F5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TCMHCC Executive Committee Meeting</a:t>
            </a:r>
          </a:p>
          <a:p>
            <a:r>
              <a:rPr lang="en-US"/>
              <a:t>November 15, 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025930-7E34-4D38-B454-19195D7E76E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0280"/>
            <a:ext cx="12192001" cy="807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63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F1F742-DA21-43AD-968C-87803AC0AF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9158"/>
            <a:ext cx="12192001" cy="80772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32B5C-9ADF-4319-8DCD-D6EE3E263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9254"/>
            <a:ext cx="10515600" cy="4351338"/>
          </a:xfrm>
        </p:spPr>
        <p:txBody>
          <a:bodyPr/>
          <a:lstStyle/>
          <a:p>
            <a:r>
              <a:rPr lang="en-US"/>
              <a:t>Enrolling primary care providers caring for pregnant or postpartum women (e.g. obstetrics, family medicine, etc.)</a:t>
            </a:r>
          </a:p>
          <a:p>
            <a:r>
              <a:rPr lang="en-US"/>
              <a:t>Providing phone-based consultation offering guidance and case management to providers</a:t>
            </a:r>
          </a:p>
          <a:p>
            <a:r>
              <a:rPr lang="en-US"/>
              <a:t>Assisting providers with resource navigation and referral services</a:t>
            </a:r>
          </a:p>
          <a:p>
            <a:r>
              <a:rPr lang="en-US"/>
              <a:t>Providing training and education to psychiatrists and primary care providers on perinatal mental health services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2108177-7E69-4A6B-B09B-9DD7DF93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Core Components of the PPAN</a:t>
            </a:r>
          </a:p>
        </p:txBody>
      </p:sp>
    </p:spTree>
    <p:extLst>
      <p:ext uri="{BB962C8B-B14F-4D97-AF65-F5344CB8AC3E}">
        <p14:creationId xmlns:p14="http://schemas.microsoft.com/office/powerpoint/2010/main" val="18739775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F1F742-DA21-43AD-968C-87803AC0AF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9158"/>
            <a:ext cx="12192001" cy="80772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32B5C-9ADF-4319-8DCD-D6EE3E263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Out of the 12 HRIs, 7 would like to participate</a:t>
            </a:r>
          </a:p>
          <a:p>
            <a:r>
              <a:rPr lang="en-US"/>
              <a:t>Funds available for 3-4 HRIs to participate</a:t>
            </a:r>
          </a:p>
          <a:p>
            <a:r>
              <a:rPr lang="en-US"/>
              <a:t>Wide range of budgets 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2108177-7E69-4A6B-B09B-9DD7DF93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Applications received for the PPAN</a:t>
            </a:r>
          </a:p>
        </p:txBody>
      </p:sp>
    </p:spTree>
    <p:extLst>
      <p:ext uri="{BB962C8B-B14F-4D97-AF65-F5344CB8AC3E}">
        <p14:creationId xmlns:p14="http://schemas.microsoft.com/office/powerpoint/2010/main" val="32803089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F1F742-DA21-43AD-968C-87803AC0AF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9158"/>
            <a:ext cx="12192001" cy="80772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32B5C-9ADF-4319-8DCD-D6EE3E2631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History of providing perinatal mental health services and provider consultation</a:t>
            </a:r>
          </a:p>
          <a:p>
            <a:r>
              <a:rPr lang="en-US"/>
              <a:t>Having some existing core staff for implementing the program</a:t>
            </a:r>
          </a:p>
          <a:p>
            <a:r>
              <a:rPr lang="en-US"/>
              <a:t>Having existing trained staff on perinatal psychiatry</a:t>
            </a:r>
          </a:p>
          <a:p>
            <a:r>
              <a:rPr lang="en-US"/>
              <a:t>Ability to implement 50% of the perinatal program within 1-year</a:t>
            </a:r>
          </a:p>
          <a:p>
            <a:r>
              <a:rPr lang="en-US"/>
              <a:t>Reach of the program = estimated number of consultations</a:t>
            </a:r>
          </a:p>
          <a:p>
            <a:r>
              <a:rPr lang="en-US"/>
              <a:t>Feasibility of the approach used to recruit and engage OB/Gyn and primary care providers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2108177-7E69-4A6B-B09B-9DD7DF93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Proposed Criteria for HRI Selection</a:t>
            </a:r>
          </a:p>
        </p:txBody>
      </p:sp>
    </p:spTree>
    <p:extLst>
      <p:ext uri="{BB962C8B-B14F-4D97-AF65-F5344CB8AC3E}">
        <p14:creationId xmlns:p14="http://schemas.microsoft.com/office/powerpoint/2010/main" val="3078176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F1F742-DA21-43AD-968C-87803AC0AF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1" y="6059158"/>
            <a:ext cx="12192001" cy="80772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E32B5C-9ADF-4319-8DCD-D6EE3E263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615900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/>
              <a:t>Schedule individual meetings with HRIs to discuss projects and budgets</a:t>
            </a:r>
          </a:p>
          <a:p>
            <a:r>
              <a:rPr lang="en-US"/>
              <a:t>Initiate stakeholder meetings</a:t>
            </a:r>
          </a:p>
          <a:p>
            <a:r>
              <a:rPr lang="en-US"/>
              <a:t>Identify a PPAN medical director</a:t>
            </a:r>
          </a:p>
          <a:p>
            <a:r>
              <a:rPr lang="en-US"/>
              <a:t>Establish PPAN workgroup</a:t>
            </a:r>
          </a:p>
          <a:p>
            <a:r>
              <a:rPr lang="en-US"/>
              <a:t>Initiate consultations with Dr. Byatt from MCPAP for Mom</a:t>
            </a:r>
          </a:p>
          <a:p>
            <a:r>
              <a:rPr lang="en-US"/>
              <a:t>Identify OB consultant</a:t>
            </a:r>
          </a:p>
          <a:p>
            <a:r>
              <a:rPr lang="en-US"/>
              <a:t>Identify measures for PPAN</a:t>
            </a:r>
          </a:p>
          <a:p>
            <a:r>
              <a:rPr lang="en-US"/>
              <a:t>Incorporate modifications needed to set up phone and data management system</a:t>
            </a:r>
          </a:p>
          <a:p>
            <a:r>
              <a:rPr lang="en-US"/>
              <a:t>Execute contracts and distribute allocated funds</a:t>
            </a:r>
          </a:p>
          <a:p>
            <a:r>
              <a:rPr lang="en-US"/>
              <a:t>Initiate program</a:t>
            </a:r>
          </a:p>
          <a:p>
            <a:pPr marL="0" indent="0">
              <a:buNone/>
            </a:pPr>
            <a:endParaRPr lang="en-US"/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2108177-7E69-4A6B-B09B-9DD7DF93E9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What’s Next</a:t>
            </a:r>
          </a:p>
        </p:txBody>
      </p:sp>
    </p:spTree>
    <p:extLst>
      <p:ext uri="{BB962C8B-B14F-4D97-AF65-F5344CB8AC3E}">
        <p14:creationId xmlns:p14="http://schemas.microsoft.com/office/powerpoint/2010/main" val="39255909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395DC4542400438D8A34549A213D07" ma:contentTypeVersion="14" ma:contentTypeDescription="Create a new document." ma:contentTypeScope="" ma:versionID="9f24b46eff26df47cfd05b30c3061baf">
  <xsd:schema xmlns:xsd="http://www.w3.org/2001/XMLSchema" xmlns:xs="http://www.w3.org/2001/XMLSchema" xmlns:p="http://schemas.microsoft.com/office/2006/metadata/properties" xmlns:ns3="873fd594-1d6e-4d5f-b520-905ee8202e51" xmlns:ns4="14741fff-eb70-4e87-9861-b1ade05fea14" targetNamespace="http://schemas.microsoft.com/office/2006/metadata/properties" ma:root="true" ma:fieldsID="f8d140801bb70466f008ac5faa036836" ns3:_="" ns4:_="">
    <xsd:import namespace="873fd594-1d6e-4d5f-b520-905ee8202e51"/>
    <xsd:import namespace="14741fff-eb70-4e87-9861-b1ade05fea1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73fd594-1d6e-4d5f-b520-905ee8202e5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741fff-eb70-4e87-9861-b1ade05fea1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F00E50-5D17-493B-BBA8-D306A565A5F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540A24B-FD1E-41CA-B225-0F779E64797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73fd594-1d6e-4d5f-b520-905ee8202e51"/>
    <ds:schemaRef ds:uri="14741fff-eb70-4e87-9861-b1ade05fea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E084CE4-0599-4FD7-A69B-751225D181BD}">
  <ds:schemaRefs>
    <ds:schemaRef ds:uri="http://purl.org/dc/terms/"/>
    <ds:schemaRef ds:uri="873fd594-1d6e-4d5f-b520-905ee8202e51"/>
    <ds:schemaRef ds:uri="http://schemas.microsoft.com/office/2006/metadata/properties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14741fff-eb70-4e87-9861-b1ade05fea1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5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Office Theme</vt:lpstr>
      <vt:lpstr>Perinatal Physician Access Network (PPAN)</vt:lpstr>
      <vt:lpstr>Core Components of the PPAN</vt:lpstr>
      <vt:lpstr>Applications received for the PPAN</vt:lpstr>
      <vt:lpstr>Proposed Criteria for HRI Selection</vt:lpstr>
      <vt:lpstr>What’s Next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TCMHCC FY22-23 Budgets</dc:title>
  <dc:creator>Inman, Lashelle</dc:creator>
  <cp:revision>4</cp:revision>
  <dcterms:created xsi:type="dcterms:W3CDTF">2021-07-28T18:31:44Z</dcterms:created>
  <dcterms:modified xsi:type="dcterms:W3CDTF">2021-11-15T18:12:51Z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0x01010085395DC4542400438D8A34549A213D07</vt:lpwstr>
  </property>
</Properties>
</file>