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3.xml" ContentType="application/vnd.openxmlformats-officedocument.presentationml.tag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4.xml" ContentType="application/vnd.openxmlformats-officedocument.presentationml.tag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5.xml" ContentType="application/vnd.openxmlformats-officedocument.presentationml.tag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ags/tag6.xml" ContentType="application/vnd.openxmlformats-officedocument.presentationml.tag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ags/tag7.xml" ContentType="application/vnd.openxmlformats-officedocument.presentationml.tag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26"/>
  </p:notesMasterIdLst>
  <p:sldIdLst>
    <p:sldId id="256" r:id="rId5"/>
    <p:sldId id="321" r:id="rId6"/>
    <p:sldId id="267" r:id="rId7"/>
    <p:sldId id="332" r:id="rId8"/>
    <p:sldId id="320" r:id="rId9"/>
    <p:sldId id="315" r:id="rId10"/>
    <p:sldId id="306" r:id="rId11"/>
    <p:sldId id="331" r:id="rId12"/>
    <p:sldId id="319" r:id="rId13"/>
    <p:sldId id="288" r:id="rId14"/>
    <p:sldId id="301" r:id="rId15"/>
    <p:sldId id="317" r:id="rId16"/>
    <p:sldId id="337" r:id="rId17"/>
    <p:sldId id="338" r:id="rId18"/>
    <p:sldId id="340" r:id="rId19"/>
    <p:sldId id="339" r:id="rId20"/>
    <p:sldId id="336" r:id="rId21"/>
    <p:sldId id="333" r:id="rId22"/>
    <p:sldId id="335" r:id="rId23"/>
    <p:sldId id="334" r:id="rId24"/>
    <p:sldId id="291" r:id="rId25"/>
  </p:sldIdLst>
  <p:sldSz cx="12192000" cy="6858000"/>
  <p:notesSz cx="6858000" cy="9144000"/>
  <p:embeddedFontLst>
    <p:embeddedFont>
      <p:font typeface="Halyard Display" panose="020B0604020202020204" charset="0"/>
      <p:regular r:id="rId27"/>
      <p:bold r:id="rId28"/>
      <p:italic r:id="rId29"/>
      <p:boldItalic r:id="rId30"/>
    </p:embeddedFont>
    <p:embeddedFont>
      <p:font typeface="Halyard Display Light" panose="020B0604020202020204" charset="0"/>
      <p:regular r:id="rId31"/>
      <p:italic r:id="rId32"/>
    </p:embeddedFont>
    <p:embeddedFont>
      <p:font typeface="Halyard Text" panose="020B0604020202020204" charset="0"/>
      <p:regular r:id="rId33"/>
      <p:bold r:id="rId34"/>
      <p:italic r:id="rId35"/>
      <p:boldItalic r:id="rId36"/>
    </p:embeddedFont>
    <p:embeddedFont>
      <p:font typeface="Halyard Text Book" panose="020B0604020202020204" charset="0"/>
      <p:regular r:id="rId37"/>
      <p:italic r:id="rId38"/>
    </p:embeddedFont>
    <p:embeddedFont>
      <p:font typeface="Segoe UI" panose="020B0502040204020203" pitchFamily="34" charset="0"/>
      <p:regular r:id="rId39"/>
      <p:bold r:id="rId40"/>
      <p:italic r:id="rId41"/>
      <p:boldItalic r:id="rId42"/>
    </p:embeddedFont>
  </p:embeddedFontLst>
  <p:custDataLst>
    <p:tags r:id="rId4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61783E6-6650-49A3-BEDF-C9EAC18F91B5}">
          <p14:sldIdLst>
            <p14:sldId id="256"/>
            <p14:sldId id="321"/>
            <p14:sldId id="267"/>
            <p14:sldId id="332"/>
          </p14:sldIdLst>
        </p14:section>
        <p14:section name="Untitled Section" id="{E0609B0E-67E0-43B1-9A5C-2EDE709334C8}">
          <p14:sldIdLst>
            <p14:sldId id="320"/>
            <p14:sldId id="315"/>
            <p14:sldId id="306"/>
            <p14:sldId id="331"/>
            <p14:sldId id="319"/>
            <p14:sldId id="288"/>
            <p14:sldId id="301"/>
            <p14:sldId id="317"/>
            <p14:sldId id="337"/>
            <p14:sldId id="338"/>
            <p14:sldId id="340"/>
            <p14:sldId id="339"/>
            <p14:sldId id="336"/>
            <p14:sldId id="333"/>
            <p14:sldId id="335"/>
            <p14:sldId id="334"/>
            <p14:sldId id="29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7C3"/>
    <a:srgbClr val="FFE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82"/>
    <p:restoredTop sz="94477" autoAdjust="0"/>
  </p:normalViewPr>
  <p:slideViewPr>
    <p:cSldViewPr snapToGrid="0" snapToObjects="1">
      <p:cViewPr varScale="1">
        <p:scale>
          <a:sx n="58" d="100"/>
          <a:sy n="58" d="100"/>
        </p:scale>
        <p:origin x="108" y="3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17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5.fntdata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tags" Target="tags/tag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font" Target="fonts/font15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bcmedu-my.sharepoint.com/personal/u249356_bcm_edu/Documents/EC%20Slide%20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1"/>
          <c:tx>
            <c:strRef>
              <c:f>'[EC Slide Data.xlsx]Sheet1 (2)'!$D$6</c:f>
              <c:strCache>
                <c:ptCount val="1"/>
                <c:pt idx="0">
                  <c:v>21-22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'[EC Slide Data.xlsx]Sheet1 (2)'!$E$5:$P$5</c:f>
              <c:strCache>
                <c:ptCount val="12"/>
                <c:pt idx="0">
                  <c:v>Aug</c:v>
                </c:pt>
                <c:pt idx="1">
                  <c:v>Sept 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March</c:v>
                </c:pt>
                <c:pt idx="8">
                  <c:v>April</c:v>
                </c:pt>
                <c:pt idx="9">
                  <c:v>May</c:v>
                </c:pt>
                <c:pt idx="10">
                  <c:v>June</c:v>
                </c:pt>
                <c:pt idx="11">
                  <c:v>July</c:v>
                </c:pt>
              </c:strCache>
            </c:strRef>
          </c:cat>
          <c:val>
            <c:numRef>
              <c:f>'[EC Slide Data.xlsx]Sheet1 (2)'!$E$6:$P$6</c:f>
              <c:numCache>
                <c:formatCode>General</c:formatCode>
                <c:ptCount val="12"/>
                <c:pt idx="0">
                  <c:v>346</c:v>
                </c:pt>
                <c:pt idx="1">
                  <c:v>1164</c:v>
                </c:pt>
                <c:pt idx="2">
                  <c:v>1657</c:v>
                </c:pt>
                <c:pt idx="3">
                  <c:v>1495</c:v>
                </c:pt>
                <c:pt idx="4">
                  <c:v>1020</c:v>
                </c:pt>
                <c:pt idx="5">
                  <c:v>943</c:v>
                </c:pt>
                <c:pt idx="6">
                  <c:v>1393</c:v>
                </c:pt>
                <c:pt idx="7">
                  <c:v>1685</c:v>
                </c:pt>
                <c:pt idx="8">
                  <c:v>1534</c:v>
                </c:pt>
                <c:pt idx="9">
                  <c:v>1090</c:v>
                </c:pt>
                <c:pt idx="10">
                  <c:v>280</c:v>
                </c:pt>
                <c:pt idx="11">
                  <c:v>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60-4AF3-894E-D07F923168F0}"/>
            </c:ext>
          </c:extLst>
        </c:ser>
        <c:ser>
          <c:idx val="2"/>
          <c:order val="2"/>
          <c:tx>
            <c:strRef>
              <c:f>'[EC Slide Data.xlsx]Sheet1 (2)'!$D$7</c:f>
              <c:strCache>
                <c:ptCount val="1"/>
                <c:pt idx="0">
                  <c:v>22-23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'[EC Slide Data.xlsx]Sheet1 (2)'!$E$5:$P$5</c:f>
              <c:strCache>
                <c:ptCount val="12"/>
                <c:pt idx="0">
                  <c:v>Aug</c:v>
                </c:pt>
                <c:pt idx="1">
                  <c:v>Sept 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March</c:v>
                </c:pt>
                <c:pt idx="8">
                  <c:v>April</c:v>
                </c:pt>
                <c:pt idx="9">
                  <c:v>May</c:v>
                </c:pt>
                <c:pt idx="10">
                  <c:v>June</c:v>
                </c:pt>
                <c:pt idx="11">
                  <c:v>July</c:v>
                </c:pt>
              </c:strCache>
            </c:strRef>
          </c:cat>
          <c:val>
            <c:numRef>
              <c:f>'[EC Slide Data.xlsx]Sheet1 (2)'!$E$7:$P$7</c:f>
              <c:numCache>
                <c:formatCode>General</c:formatCode>
                <c:ptCount val="12"/>
                <c:pt idx="0">
                  <c:v>663</c:v>
                </c:pt>
                <c:pt idx="1">
                  <c:v>2193</c:v>
                </c:pt>
                <c:pt idx="2">
                  <c:v>2539</c:v>
                </c:pt>
                <c:pt idx="3">
                  <c:v>2022</c:v>
                </c:pt>
                <c:pt idx="4">
                  <c:v>1274</c:v>
                </c:pt>
                <c:pt idx="5">
                  <c:v>1835</c:v>
                </c:pt>
                <c:pt idx="6">
                  <c:v>2547</c:v>
                </c:pt>
                <c:pt idx="7">
                  <c:v>2579</c:v>
                </c:pt>
                <c:pt idx="8">
                  <c:v>2231</c:v>
                </c:pt>
                <c:pt idx="9">
                  <c:v>1694</c:v>
                </c:pt>
                <c:pt idx="10">
                  <c:v>243</c:v>
                </c:pt>
                <c:pt idx="11">
                  <c:v>103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760-4AF3-894E-D07F923168F0}"/>
            </c:ext>
          </c:extLst>
        </c:ser>
        <c:ser>
          <c:idx val="3"/>
          <c:order val="3"/>
          <c:tx>
            <c:strRef>
              <c:f>'[EC Slide Data.xlsx]Sheet1 (2)'!$D$8</c:f>
              <c:strCache>
                <c:ptCount val="1"/>
                <c:pt idx="0">
                  <c:v>23-24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'[EC Slide Data.xlsx]Sheet1 (2)'!$E$5:$P$5</c:f>
              <c:strCache>
                <c:ptCount val="12"/>
                <c:pt idx="0">
                  <c:v>Aug</c:v>
                </c:pt>
                <c:pt idx="1">
                  <c:v>Sept 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March</c:v>
                </c:pt>
                <c:pt idx="8">
                  <c:v>April</c:v>
                </c:pt>
                <c:pt idx="9">
                  <c:v>May</c:v>
                </c:pt>
                <c:pt idx="10">
                  <c:v>June</c:v>
                </c:pt>
                <c:pt idx="11">
                  <c:v>July</c:v>
                </c:pt>
              </c:strCache>
            </c:strRef>
          </c:cat>
          <c:val>
            <c:numRef>
              <c:f>'[EC Slide Data.xlsx]Sheet1 (2)'!$E$8:$P$8</c:f>
              <c:numCache>
                <c:formatCode>General</c:formatCode>
                <c:ptCount val="12"/>
                <c:pt idx="0">
                  <c:v>1228</c:v>
                </c:pt>
                <c:pt idx="1">
                  <c:v>3179</c:v>
                </c:pt>
                <c:pt idx="2">
                  <c:v>3490</c:v>
                </c:pt>
                <c:pt idx="3">
                  <c:v>2782</c:v>
                </c:pt>
                <c:pt idx="4">
                  <c:v>1936</c:v>
                </c:pt>
                <c:pt idx="5">
                  <c:v>2351</c:v>
                </c:pt>
                <c:pt idx="6">
                  <c:v>3284</c:v>
                </c:pt>
                <c:pt idx="7">
                  <c:v>2341</c:v>
                </c:pt>
                <c:pt idx="8">
                  <c:v>3050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760-4AF3-894E-D07F923168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0858047"/>
        <c:axId val="1962325423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'Sheet1 (2)'!#REF!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/>
                    </a:solidFill>
                    <a:ln w="9525">
                      <a:solidFill>
                        <a:schemeClr val="accent1"/>
                      </a:solidFill>
                    </a:ln>
                    <a:effectLst/>
                  </c:spPr>
                </c:marker>
                <c:cat>
                  <c:strRef>
                    <c:extLst>
                      <c:ext uri="{02D57815-91ED-43cb-92C2-25804820EDAC}">
                        <c15:formulaRef>
                          <c15:sqref>'[EC Slide Data.xlsx]Sheet1 (2)'!$E$5:$P$5</c15:sqref>
                        </c15:formulaRef>
                      </c:ext>
                    </c:extLst>
                    <c:strCache>
                      <c:ptCount val="12"/>
                      <c:pt idx="0">
                        <c:v>Aug</c:v>
                      </c:pt>
                      <c:pt idx="1">
                        <c:v>Sept </c:v>
                      </c:pt>
                      <c:pt idx="2">
                        <c:v>Oct</c:v>
                      </c:pt>
                      <c:pt idx="3">
                        <c:v>Nov</c:v>
                      </c:pt>
                      <c:pt idx="4">
                        <c:v>Dec</c:v>
                      </c:pt>
                      <c:pt idx="5">
                        <c:v>Jan</c:v>
                      </c:pt>
                      <c:pt idx="6">
                        <c:v>Feb</c:v>
                      </c:pt>
                      <c:pt idx="7">
                        <c:v>March</c:v>
                      </c:pt>
                      <c:pt idx="8">
                        <c:v>April</c:v>
                      </c:pt>
                      <c:pt idx="9">
                        <c:v>May</c:v>
                      </c:pt>
                      <c:pt idx="10">
                        <c:v>June</c:v>
                      </c:pt>
                      <c:pt idx="11">
                        <c:v>July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'Sheet1 (2)'!#REF!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8760-4AF3-894E-D07F923168F0}"/>
                  </c:ext>
                </c:extLst>
              </c15:ser>
            </c15:filteredLineSeries>
          </c:ext>
        </c:extLst>
      </c:lineChart>
      <c:catAx>
        <c:axId val="20108580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2325423"/>
        <c:crosses val="autoZero"/>
        <c:auto val="1"/>
        <c:lblAlgn val="ctr"/>
        <c:lblOffset val="100"/>
        <c:noMultiLvlLbl val="0"/>
      </c:catAx>
      <c:valAx>
        <c:axId val="19623254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08580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'[EC Slide Data.xlsx]Sheet4'!$M$5</c:f>
              <c:strCache>
                <c:ptCount val="1"/>
                <c:pt idx="0">
                  <c:v>Students Referred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'[EC Slide Data.xlsx]Sheet4'!$N$4:$V$4</c:f>
              <c:numCache>
                <c:formatCode>mmm\-yy</c:formatCode>
                <c:ptCount val="9"/>
                <c:pt idx="0">
                  <c:v>45139</c:v>
                </c:pt>
                <c:pt idx="1">
                  <c:v>45170</c:v>
                </c:pt>
                <c:pt idx="2">
                  <c:v>45200</c:v>
                </c:pt>
                <c:pt idx="3">
                  <c:v>45231</c:v>
                </c:pt>
                <c:pt idx="4">
                  <c:v>45261</c:v>
                </c:pt>
                <c:pt idx="5">
                  <c:v>45292</c:v>
                </c:pt>
                <c:pt idx="6">
                  <c:v>45323</c:v>
                </c:pt>
                <c:pt idx="7">
                  <c:v>45375</c:v>
                </c:pt>
                <c:pt idx="8">
                  <c:v>45406</c:v>
                </c:pt>
              </c:numCache>
            </c:numRef>
          </c:cat>
          <c:val>
            <c:numRef>
              <c:f>'[EC Slide Data.xlsx]Sheet4'!$N$5:$V$5</c:f>
              <c:numCache>
                <c:formatCode>General</c:formatCode>
                <c:ptCount val="9"/>
                <c:pt idx="0">
                  <c:v>1228</c:v>
                </c:pt>
                <c:pt idx="1">
                  <c:v>3179</c:v>
                </c:pt>
                <c:pt idx="2">
                  <c:v>3490</c:v>
                </c:pt>
                <c:pt idx="3">
                  <c:v>2782</c:v>
                </c:pt>
                <c:pt idx="4">
                  <c:v>1936</c:v>
                </c:pt>
                <c:pt idx="5">
                  <c:v>2315</c:v>
                </c:pt>
                <c:pt idx="6">
                  <c:v>3284</c:v>
                </c:pt>
                <c:pt idx="7">
                  <c:v>2341</c:v>
                </c:pt>
                <c:pt idx="8">
                  <c:v>3050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D9-4C0E-807C-165B7365225C}"/>
            </c:ext>
          </c:extLst>
        </c:ser>
        <c:ser>
          <c:idx val="1"/>
          <c:order val="1"/>
          <c:tx>
            <c:strRef>
              <c:f>'[EC Slide Data.xlsx]Sheet4'!$M$6</c:f>
              <c:strCache>
                <c:ptCount val="1"/>
                <c:pt idx="0">
                  <c:v>Strudents Enrolled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'[EC Slide Data.xlsx]Sheet4'!$N$4:$V$4</c:f>
              <c:numCache>
                <c:formatCode>mmm\-yy</c:formatCode>
                <c:ptCount val="9"/>
                <c:pt idx="0">
                  <c:v>45139</c:v>
                </c:pt>
                <c:pt idx="1">
                  <c:v>45170</c:v>
                </c:pt>
                <c:pt idx="2">
                  <c:v>45200</c:v>
                </c:pt>
                <c:pt idx="3">
                  <c:v>45231</c:v>
                </c:pt>
                <c:pt idx="4">
                  <c:v>45261</c:v>
                </c:pt>
                <c:pt idx="5">
                  <c:v>45292</c:v>
                </c:pt>
                <c:pt idx="6">
                  <c:v>45323</c:v>
                </c:pt>
                <c:pt idx="7">
                  <c:v>45375</c:v>
                </c:pt>
                <c:pt idx="8">
                  <c:v>45406</c:v>
                </c:pt>
              </c:numCache>
            </c:numRef>
          </c:cat>
          <c:val>
            <c:numRef>
              <c:f>'[EC Slide Data.xlsx]Sheet4'!$N$6:$V$6</c:f>
              <c:numCache>
                <c:formatCode>General</c:formatCode>
                <c:ptCount val="9"/>
                <c:pt idx="0">
                  <c:v>476</c:v>
                </c:pt>
                <c:pt idx="1">
                  <c:v>1468</c:v>
                </c:pt>
                <c:pt idx="2">
                  <c:v>2127</c:v>
                </c:pt>
                <c:pt idx="3">
                  <c:v>1981</c:v>
                </c:pt>
                <c:pt idx="4">
                  <c:v>1366</c:v>
                </c:pt>
                <c:pt idx="5">
                  <c:v>1292</c:v>
                </c:pt>
                <c:pt idx="6">
                  <c:v>1893</c:v>
                </c:pt>
                <c:pt idx="7">
                  <c:v>1665</c:v>
                </c:pt>
                <c:pt idx="8">
                  <c:v>1879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AD9-4C0E-807C-165B7365225C}"/>
            </c:ext>
          </c:extLst>
        </c:ser>
        <c:ser>
          <c:idx val="2"/>
          <c:order val="2"/>
          <c:tx>
            <c:strRef>
              <c:f>'[EC Slide Data.xlsx]Sheet4'!$M$7</c:f>
              <c:strCache>
                <c:ptCount val="1"/>
                <c:pt idx="0">
                  <c:v>At Least 1 Encounter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'[EC Slide Data.xlsx]Sheet4'!$N$4:$V$4</c:f>
              <c:numCache>
                <c:formatCode>mmm\-yy</c:formatCode>
                <c:ptCount val="9"/>
                <c:pt idx="0">
                  <c:v>45139</c:v>
                </c:pt>
                <c:pt idx="1">
                  <c:v>45170</c:v>
                </c:pt>
                <c:pt idx="2">
                  <c:v>45200</c:v>
                </c:pt>
                <c:pt idx="3">
                  <c:v>45231</c:v>
                </c:pt>
                <c:pt idx="4">
                  <c:v>45261</c:v>
                </c:pt>
                <c:pt idx="5">
                  <c:v>45292</c:v>
                </c:pt>
                <c:pt idx="6">
                  <c:v>45323</c:v>
                </c:pt>
                <c:pt idx="7">
                  <c:v>45375</c:v>
                </c:pt>
                <c:pt idx="8">
                  <c:v>45406</c:v>
                </c:pt>
              </c:numCache>
            </c:numRef>
          </c:cat>
          <c:val>
            <c:numRef>
              <c:f>'[EC Slide Data.xlsx]Sheet4'!$N$7:$V$7</c:f>
              <c:numCache>
                <c:formatCode>General</c:formatCode>
                <c:ptCount val="9"/>
                <c:pt idx="0">
                  <c:v>391</c:v>
                </c:pt>
                <c:pt idx="1">
                  <c:v>1010</c:v>
                </c:pt>
                <c:pt idx="2">
                  <c:v>1444</c:v>
                </c:pt>
                <c:pt idx="3">
                  <c:v>1432</c:v>
                </c:pt>
                <c:pt idx="4">
                  <c:v>1187</c:v>
                </c:pt>
                <c:pt idx="5">
                  <c:v>1157</c:v>
                </c:pt>
                <c:pt idx="6">
                  <c:v>1341</c:v>
                </c:pt>
                <c:pt idx="7">
                  <c:v>1379</c:v>
                </c:pt>
                <c:pt idx="8">
                  <c:v>1627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AD9-4C0E-807C-165B736522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4338464"/>
        <c:axId val="184339904"/>
      </c:lineChart>
      <c:dateAx>
        <c:axId val="18433846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339904"/>
        <c:crosses val="autoZero"/>
        <c:auto val="1"/>
        <c:lblOffset val="100"/>
        <c:baseTimeUnit val="months"/>
      </c:dateAx>
      <c:valAx>
        <c:axId val="184339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338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Number of Sessions</c:v>
                </c:pt>
              </c:strCache>
            </c:strRef>
          </c:tx>
          <c:spPr>
            <a:solidFill>
              <a:srgbClr val="0067C3"/>
            </a:solidFill>
            <a:ln>
              <a:noFill/>
            </a:ln>
            <a:effectLst/>
          </c:spPr>
          <c:invertIfNegative val="0"/>
          <c:cat>
            <c:strRef>
              <c:f>Sheet1!$A$2:$A$35</c:f>
              <c:strCache>
                <c:ptCount val="34"/>
                <c:pt idx="0">
                  <c:v>2021/07</c:v>
                </c:pt>
                <c:pt idx="1">
                  <c:v>2021/08</c:v>
                </c:pt>
                <c:pt idx="2">
                  <c:v>2021/09</c:v>
                </c:pt>
                <c:pt idx="3">
                  <c:v>2021/10</c:v>
                </c:pt>
                <c:pt idx="4">
                  <c:v>2021/11</c:v>
                </c:pt>
                <c:pt idx="5">
                  <c:v>2021/12</c:v>
                </c:pt>
                <c:pt idx="6">
                  <c:v>2022/01</c:v>
                </c:pt>
                <c:pt idx="7">
                  <c:v>2022/02</c:v>
                </c:pt>
                <c:pt idx="8">
                  <c:v>2022/03</c:v>
                </c:pt>
                <c:pt idx="9">
                  <c:v>2022/04</c:v>
                </c:pt>
                <c:pt idx="10">
                  <c:v>2022/05</c:v>
                </c:pt>
                <c:pt idx="11">
                  <c:v>2022/06</c:v>
                </c:pt>
                <c:pt idx="12">
                  <c:v>2022/07</c:v>
                </c:pt>
                <c:pt idx="13">
                  <c:v>2022/08</c:v>
                </c:pt>
                <c:pt idx="14">
                  <c:v>2022/09</c:v>
                </c:pt>
                <c:pt idx="15">
                  <c:v>2022/10</c:v>
                </c:pt>
                <c:pt idx="16">
                  <c:v>2022/11</c:v>
                </c:pt>
                <c:pt idx="17">
                  <c:v>2022/12</c:v>
                </c:pt>
                <c:pt idx="18">
                  <c:v>2023/01</c:v>
                </c:pt>
                <c:pt idx="19">
                  <c:v>2023/02</c:v>
                </c:pt>
                <c:pt idx="20">
                  <c:v>2023/03</c:v>
                </c:pt>
                <c:pt idx="21">
                  <c:v>2023/04</c:v>
                </c:pt>
                <c:pt idx="22">
                  <c:v>2023/05</c:v>
                </c:pt>
                <c:pt idx="23">
                  <c:v>2023/06</c:v>
                </c:pt>
                <c:pt idx="24">
                  <c:v>2023/07</c:v>
                </c:pt>
                <c:pt idx="25">
                  <c:v>2023/08</c:v>
                </c:pt>
                <c:pt idx="26">
                  <c:v>2023/09</c:v>
                </c:pt>
                <c:pt idx="27">
                  <c:v>2023/10</c:v>
                </c:pt>
                <c:pt idx="28">
                  <c:v>2023/11</c:v>
                </c:pt>
                <c:pt idx="29">
                  <c:v>2023/12</c:v>
                </c:pt>
                <c:pt idx="30">
                  <c:v>2024/01</c:v>
                </c:pt>
                <c:pt idx="31">
                  <c:v>2024/02</c:v>
                </c:pt>
                <c:pt idx="32">
                  <c:v>2024/03</c:v>
                </c:pt>
                <c:pt idx="33">
                  <c:v>2024/04</c:v>
                </c:pt>
              </c:strCache>
            </c:strRef>
          </c:cat>
          <c:val>
            <c:numRef>
              <c:f>Sheet1!$C$2:$C$35</c:f>
              <c:numCache>
                <c:formatCode>General</c:formatCode>
                <c:ptCount val="34"/>
                <c:pt idx="0">
                  <c:v>35</c:v>
                </c:pt>
                <c:pt idx="1">
                  <c:v>239</c:v>
                </c:pt>
                <c:pt idx="2">
                  <c:v>1082</c:v>
                </c:pt>
                <c:pt idx="3">
                  <c:v>2247</c:v>
                </c:pt>
                <c:pt idx="4">
                  <c:v>3022</c:v>
                </c:pt>
                <c:pt idx="5">
                  <c:v>2646</c:v>
                </c:pt>
                <c:pt idx="6">
                  <c:v>2845</c:v>
                </c:pt>
                <c:pt idx="7">
                  <c:v>3237</c:v>
                </c:pt>
                <c:pt idx="8">
                  <c:v>3611</c:v>
                </c:pt>
                <c:pt idx="9">
                  <c:v>3829</c:v>
                </c:pt>
                <c:pt idx="10">
                  <c:v>3561</c:v>
                </c:pt>
                <c:pt idx="11">
                  <c:v>2813</c:v>
                </c:pt>
                <c:pt idx="12">
                  <c:v>2243</c:v>
                </c:pt>
                <c:pt idx="13">
                  <c:v>1494</c:v>
                </c:pt>
                <c:pt idx="14">
                  <c:v>2626</c:v>
                </c:pt>
                <c:pt idx="15">
                  <c:v>4200</c:v>
                </c:pt>
                <c:pt idx="16">
                  <c:v>4718</c:v>
                </c:pt>
                <c:pt idx="17">
                  <c:v>4102</c:v>
                </c:pt>
                <c:pt idx="18">
                  <c:v>5553</c:v>
                </c:pt>
                <c:pt idx="19">
                  <c:v>5547</c:v>
                </c:pt>
                <c:pt idx="20">
                  <c:v>6216</c:v>
                </c:pt>
                <c:pt idx="21">
                  <c:v>5742</c:v>
                </c:pt>
                <c:pt idx="22">
                  <c:v>6392</c:v>
                </c:pt>
                <c:pt idx="23">
                  <c:v>4966</c:v>
                </c:pt>
                <c:pt idx="24">
                  <c:v>3525</c:v>
                </c:pt>
                <c:pt idx="25">
                  <c:v>3095</c:v>
                </c:pt>
                <c:pt idx="26">
                  <c:v>4623</c:v>
                </c:pt>
                <c:pt idx="27">
                  <c:v>7403</c:v>
                </c:pt>
                <c:pt idx="28">
                  <c:v>8838</c:v>
                </c:pt>
                <c:pt idx="29">
                  <c:v>8800</c:v>
                </c:pt>
                <c:pt idx="30">
                  <c:v>11575</c:v>
                </c:pt>
                <c:pt idx="31">
                  <c:v>11908</c:v>
                </c:pt>
                <c:pt idx="32">
                  <c:v>9822</c:v>
                </c:pt>
                <c:pt idx="33">
                  <c:v>11024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E5-437C-A462-02918B45D7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"/>
        <c:overlap val="90"/>
        <c:axId val="288833199"/>
        <c:axId val="288836559"/>
      </c:bar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Students Served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Sheet1!$A$2:$A$35</c:f>
              <c:strCache>
                <c:ptCount val="34"/>
                <c:pt idx="0">
                  <c:v>2021/07</c:v>
                </c:pt>
                <c:pt idx="1">
                  <c:v>2021/08</c:v>
                </c:pt>
                <c:pt idx="2">
                  <c:v>2021/09</c:v>
                </c:pt>
                <c:pt idx="3">
                  <c:v>2021/10</c:v>
                </c:pt>
                <c:pt idx="4">
                  <c:v>2021/11</c:v>
                </c:pt>
                <c:pt idx="5">
                  <c:v>2021/12</c:v>
                </c:pt>
                <c:pt idx="6">
                  <c:v>2022/01</c:v>
                </c:pt>
                <c:pt idx="7">
                  <c:v>2022/02</c:v>
                </c:pt>
                <c:pt idx="8">
                  <c:v>2022/03</c:v>
                </c:pt>
                <c:pt idx="9">
                  <c:v>2022/04</c:v>
                </c:pt>
                <c:pt idx="10">
                  <c:v>2022/05</c:v>
                </c:pt>
                <c:pt idx="11">
                  <c:v>2022/06</c:v>
                </c:pt>
                <c:pt idx="12">
                  <c:v>2022/07</c:v>
                </c:pt>
                <c:pt idx="13">
                  <c:v>2022/08</c:v>
                </c:pt>
                <c:pt idx="14">
                  <c:v>2022/09</c:v>
                </c:pt>
                <c:pt idx="15">
                  <c:v>2022/10</c:v>
                </c:pt>
                <c:pt idx="16">
                  <c:v>2022/11</c:v>
                </c:pt>
                <c:pt idx="17">
                  <c:v>2022/12</c:v>
                </c:pt>
                <c:pt idx="18">
                  <c:v>2023/01</c:v>
                </c:pt>
                <c:pt idx="19">
                  <c:v>2023/02</c:v>
                </c:pt>
                <c:pt idx="20">
                  <c:v>2023/03</c:v>
                </c:pt>
                <c:pt idx="21">
                  <c:v>2023/04</c:v>
                </c:pt>
                <c:pt idx="22">
                  <c:v>2023/05</c:v>
                </c:pt>
                <c:pt idx="23">
                  <c:v>2023/06</c:v>
                </c:pt>
                <c:pt idx="24">
                  <c:v>2023/07</c:v>
                </c:pt>
                <c:pt idx="25">
                  <c:v>2023/08</c:v>
                </c:pt>
                <c:pt idx="26">
                  <c:v>2023/09</c:v>
                </c:pt>
                <c:pt idx="27">
                  <c:v>2023/10</c:v>
                </c:pt>
                <c:pt idx="28">
                  <c:v>2023/11</c:v>
                </c:pt>
                <c:pt idx="29">
                  <c:v>2023/12</c:v>
                </c:pt>
                <c:pt idx="30">
                  <c:v>2024/01</c:v>
                </c:pt>
                <c:pt idx="31">
                  <c:v>2024/02</c:v>
                </c:pt>
                <c:pt idx="32">
                  <c:v>2024/03</c:v>
                </c:pt>
                <c:pt idx="33">
                  <c:v>2024/04</c:v>
                </c:pt>
              </c:strCache>
            </c:strRef>
          </c:cat>
          <c:val>
            <c:numRef>
              <c:f>Sheet1!$B$2:$B$35</c:f>
              <c:numCache>
                <c:formatCode>General</c:formatCode>
                <c:ptCount val="34"/>
                <c:pt idx="0">
                  <c:v>24</c:v>
                </c:pt>
                <c:pt idx="1">
                  <c:v>142</c:v>
                </c:pt>
                <c:pt idx="2">
                  <c:v>601</c:v>
                </c:pt>
                <c:pt idx="3">
                  <c:v>1219</c:v>
                </c:pt>
                <c:pt idx="4">
                  <c:v>1678</c:v>
                </c:pt>
                <c:pt idx="5">
                  <c:v>1653</c:v>
                </c:pt>
                <c:pt idx="6">
                  <c:v>1671</c:v>
                </c:pt>
                <c:pt idx="7">
                  <c:v>1873</c:v>
                </c:pt>
                <c:pt idx="8">
                  <c:v>2085</c:v>
                </c:pt>
                <c:pt idx="9">
                  <c:v>2215</c:v>
                </c:pt>
                <c:pt idx="10">
                  <c:v>2002</c:v>
                </c:pt>
                <c:pt idx="11">
                  <c:v>1571</c:v>
                </c:pt>
                <c:pt idx="12">
                  <c:v>1227</c:v>
                </c:pt>
                <c:pt idx="13">
                  <c:v>842</c:v>
                </c:pt>
                <c:pt idx="14">
                  <c:v>1381</c:v>
                </c:pt>
                <c:pt idx="15">
                  <c:v>2196</c:v>
                </c:pt>
                <c:pt idx="16">
                  <c:v>2610</c:v>
                </c:pt>
                <c:pt idx="17">
                  <c:v>2533</c:v>
                </c:pt>
                <c:pt idx="18">
                  <c:v>3032</c:v>
                </c:pt>
                <c:pt idx="19">
                  <c:v>3071</c:v>
                </c:pt>
                <c:pt idx="20">
                  <c:v>3374</c:v>
                </c:pt>
                <c:pt idx="21">
                  <c:v>3213</c:v>
                </c:pt>
                <c:pt idx="22">
                  <c:v>3274</c:v>
                </c:pt>
                <c:pt idx="23">
                  <c:v>2586</c:v>
                </c:pt>
                <c:pt idx="24">
                  <c:v>1825</c:v>
                </c:pt>
                <c:pt idx="25">
                  <c:v>1711</c:v>
                </c:pt>
                <c:pt idx="26">
                  <c:v>2293</c:v>
                </c:pt>
                <c:pt idx="27">
                  <c:v>3384</c:v>
                </c:pt>
                <c:pt idx="28">
                  <c:v>4085</c:v>
                </c:pt>
                <c:pt idx="29">
                  <c:v>4151</c:v>
                </c:pt>
                <c:pt idx="30">
                  <c:v>4724</c:v>
                </c:pt>
                <c:pt idx="31">
                  <c:v>4976</c:v>
                </c:pt>
                <c:pt idx="32">
                  <c:v>4973</c:v>
                </c:pt>
                <c:pt idx="33">
                  <c:v>5306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E5-437C-A462-02918B45D7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8833199"/>
        <c:axId val="288836559"/>
      </c:lineChart>
      <c:catAx>
        <c:axId val="288833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Text" panose="020B0604020202020204" charset="0"/>
                <a:ea typeface="+mn-ea"/>
                <a:cs typeface="+mn-cs"/>
              </a:defRPr>
            </a:pPr>
            <a:endParaRPr lang="en-US"/>
          </a:p>
        </c:txPr>
        <c:crossAx val="288836559"/>
        <c:crosses val="autoZero"/>
        <c:auto val="1"/>
        <c:lblAlgn val="ctr"/>
        <c:lblOffset val="100"/>
        <c:noMultiLvlLbl val="0"/>
      </c:catAx>
      <c:valAx>
        <c:axId val="2888365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Display" panose="020B0604020202020204" charset="0"/>
                <a:ea typeface="+mn-ea"/>
                <a:cs typeface="+mn-cs"/>
              </a:defRPr>
            </a:pPr>
            <a:endParaRPr lang="en-US"/>
          </a:p>
        </c:txPr>
        <c:crossAx val="2888331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Halyard Display" panose="020B060402020202020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8"/>
          <c:order val="8"/>
          <c:tx>
            <c:strRef>
              <c:f>Sheet1!$J$1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rgbClr val="0067C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alyard Text" panose="020B060402020202020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Psychiatrist</c:v>
                </c:pt>
                <c:pt idx="1">
                  <c:v>Psychologist</c:v>
                </c:pt>
                <c:pt idx="2">
                  <c:v>LPC</c:v>
                </c:pt>
                <c:pt idx="3">
                  <c:v>LCSW/LMSW</c:v>
                </c:pt>
                <c:pt idx="4">
                  <c:v>Nurse Practitioner</c:v>
                </c:pt>
                <c:pt idx="5">
                  <c:v>Physician Assistant</c:v>
                </c:pt>
                <c:pt idx="6">
                  <c:v>Trainee</c:v>
                </c:pt>
                <c:pt idx="7">
                  <c:v>Case Manager</c:v>
                </c:pt>
                <c:pt idx="8">
                  <c:v>Other</c:v>
                </c:pt>
              </c:strCache>
            </c:strRef>
          </c:cat>
          <c:val>
            <c:numRef>
              <c:f>Sheet1!$J$2:$J$10</c:f>
              <c:numCache>
                <c:formatCode>0%</c:formatCode>
                <c:ptCount val="9"/>
                <c:pt idx="0">
                  <c:v>6.447578172900062E-2</c:v>
                </c:pt>
                <c:pt idx="1">
                  <c:v>9.6983445738810542E-2</c:v>
                </c:pt>
                <c:pt idx="2">
                  <c:v>0.37703249540159411</c:v>
                </c:pt>
                <c:pt idx="3">
                  <c:v>0.27420600858369099</c:v>
                </c:pt>
                <c:pt idx="4">
                  <c:v>2.8890251379521767E-2</c:v>
                </c:pt>
                <c:pt idx="5">
                  <c:v>3.5499693439607601E-3</c:v>
                </c:pt>
                <c:pt idx="6">
                  <c:v>7.4911097486204781E-2</c:v>
                </c:pt>
                <c:pt idx="7">
                  <c:v>0.10252605763335378</c:v>
                </c:pt>
                <c:pt idx="8">
                  <c:v>0.28266094420600857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BB5-4D9B-8932-F03C999AF6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340487728"/>
        <c:axId val="1340488208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FY 2022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Sheet1!$A$2:$A$10</c15:sqref>
                        </c15:formulaRef>
                      </c:ext>
                    </c:extLst>
                    <c:strCache>
                      <c:ptCount val="9"/>
                      <c:pt idx="0">
                        <c:v>Psychiatrist</c:v>
                      </c:pt>
                      <c:pt idx="1">
                        <c:v>Psychologist</c:v>
                      </c:pt>
                      <c:pt idx="2">
                        <c:v>LPC</c:v>
                      </c:pt>
                      <c:pt idx="3">
                        <c:v>LCSW/LMSW</c:v>
                      </c:pt>
                      <c:pt idx="4">
                        <c:v>Nurse Practitioner</c:v>
                      </c:pt>
                      <c:pt idx="5">
                        <c:v>Physician Assistant</c:v>
                      </c:pt>
                      <c:pt idx="6">
                        <c:v>Trainee</c:v>
                      </c:pt>
                      <c:pt idx="7">
                        <c:v>Case Manager</c:v>
                      </c:pt>
                      <c:pt idx="8">
                        <c:v>Other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Sheet1!$B$2:$B$10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3608</c:v>
                      </c:pt>
                      <c:pt idx="1">
                        <c:v>5328</c:v>
                      </c:pt>
                      <c:pt idx="2">
                        <c:v>13538</c:v>
                      </c:pt>
                      <c:pt idx="3">
                        <c:v>8531</c:v>
                      </c:pt>
                      <c:pt idx="4">
                        <c:v>1512</c:v>
                      </c:pt>
                      <c:pt idx="5">
                        <c:v>304</c:v>
                      </c:pt>
                      <c:pt idx="6">
                        <c:v>300</c:v>
                      </c:pt>
                      <c:pt idx="7">
                        <c:v>4</c:v>
                      </c:pt>
                      <c:pt idx="8">
                        <c:v>8540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0-7BB5-4D9B-8932-F03C999AF603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FY 2022 Percent of Sessions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Sheet1!$A$2:$A$10</c15:sqref>
                        </c15:formulaRef>
                      </c:ext>
                    </c:extLst>
                    <c:strCache>
                      <c:ptCount val="9"/>
                      <c:pt idx="0">
                        <c:v>Psychiatrist</c:v>
                      </c:pt>
                      <c:pt idx="1">
                        <c:v>Psychologist</c:v>
                      </c:pt>
                      <c:pt idx="2">
                        <c:v>LPC</c:v>
                      </c:pt>
                      <c:pt idx="3">
                        <c:v>LCSW/LMSW</c:v>
                      </c:pt>
                      <c:pt idx="4">
                        <c:v>Nurse Practitioner</c:v>
                      </c:pt>
                      <c:pt idx="5">
                        <c:v>Physician Assistant</c:v>
                      </c:pt>
                      <c:pt idx="6">
                        <c:v>Trainee</c:v>
                      </c:pt>
                      <c:pt idx="7">
                        <c:v>Case Manager</c:v>
                      </c:pt>
                      <c:pt idx="8">
                        <c:v>Other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ormulaRef>
                          <c15:sqref>Sheet1!$C$2:$C$10</c15:sqref>
                        </c15:formulaRef>
                      </c:ext>
                    </c:extLst>
                    <c:numCache>
                      <c:formatCode>0%</c:formatCode>
                      <c:ptCount val="9"/>
                      <c:pt idx="0">
                        <c:v>0.11057987005026358</c:v>
                      </c:pt>
                      <c:pt idx="1">
                        <c:v>0.16329532916513423</c:v>
                      </c:pt>
                      <c:pt idx="2">
                        <c:v>0.41491970087041807</c:v>
                      </c:pt>
                      <c:pt idx="3">
                        <c:v>0.26146254750521025</c:v>
                      </c:pt>
                      <c:pt idx="4">
                        <c:v>4.6340566384700257E-2</c:v>
                      </c:pt>
                      <c:pt idx="5">
                        <c:v>9.3171509133259771E-3</c:v>
                      </c:pt>
                      <c:pt idx="6">
                        <c:v>9.1945568223611614E-3</c:v>
                      </c:pt>
                      <c:pt idx="7">
                        <c:v>1.225940909648155E-4</c:v>
                      </c:pt>
                      <c:pt idx="8">
                        <c:v>0.2617383842098811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7BB5-4D9B-8932-F03C999AF603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FY 2023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Sheet1!$A$2:$A$10</c15:sqref>
                        </c15:formulaRef>
                      </c:ext>
                    </c:extLst>
                    <c:strCache>
                      <c:ptCount val="9"/>
                      <c:pt idx="0">
                        <c:v>Psychiatrist</c:v>
                      </c:pt>
                      <c:pt idx="1">
                        <c:v>Psychologist</c:v>
                      </c:pt>
                      <c:pt idx="2">
                        <c:v>LPC</c:v>
                      </c:pt>
                      <c:pt idx="3">
                        <c:v>LCSW/LMSW</c:v>
                      </c:pt>
                      <c:pt idx="4">
                        <c:v>Nurse Practitioner</c:v>
                      </c:pt>
                      <c:pt idx="5">
                        <c:v>Physician Assistant</c:v>
                      </c:pt>
                      <c:pt idx="6">
                        <c:v>Trainee</c:v>
                      </c:pt>
                      <c:pt idx="7">
                        <c:v>Case Manager</c:v>
                      </c:pt>
                      <c:pt idx="8">
                        <c:v>Other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ormulaRef>
                          <c15:sqref>Sheet1!$D$2:$D$10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3825</c:v>
                      </c:pt>
                      <c:pt idx="1">
                        <c:v>6721</c:v>
                      </c:pt>
                      <c:pt idx="2">
                        <c:v>22191</c:v>
                      </c:pt>
                      <c:pt idx="3">
                        <c:v>16901</c:v>
                      </c:pt>
                      <c:pt idx="4">
                        <c:v>1908</c:v>
                      </c:pt>
                      <c:pt idx="5">
                        <c:v>223</c:v>
                      </c:pt>
                      <c:pt idx="6">
                        <c:v>3950</c:v>
                      </c:pt>
                      <c:pt idx="7">
                        <c:v>2568</c:v>
                      </c:pt>
                      <c:pt idx="8">
                        <c:v>17100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7BB5-4D9B-8932-F03C999AF603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FY 2023 Percent of Sessions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Sheet1!$A$2:$A$10</c15:sqref>
                        </c15:formulaRef>
                      </c:ext>
                    </c:extLst>
                    <c:strCache>
                      <c:ptCount val="9"/>
                      <c:pt idx="0">
                        <c:v>Psychiatrist</c:v>
                      </c:pt>
                      <c:pt idx="1">
                        <c:v>Psychologist</c:v>
                      </c:pt>
                      <c:pt idx="2">
                        <c:v>LPC</c:v>
                      </c:pt>
                      <c:pt idx="3">
                        <c:v>LCSW/LMSW</c:v>
                      </c:pt>
                      <c:pt idx="4">
                        <c:v>Nurse Practitioner</c:v>
                      </c:pt>
                      <c:pt idx="5">
                        <c:v>Physician Assistant</c:v>
                      </c:pt>
                      <c:pt idx="6">
                        <c:v>Trainee</c:v>
                      </c:pt>
                      <c:pt idx="7">
                        <c:v>Case Manager</c:v>
                      </c:pt>
                      <c:pt idx="8">
                        <c:v>Other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ormulaRef>
                          <c15:sqref>Sheet1!$E$2:$E$10</c15:sqref>
                        </c15:formulaRef>
                      </c:ext>
                    </c:extLst>
                    <c:numCache>
                      <c:formatCode>0%</c:formatCode>
                      <c:ptCount val="9"/>
                      <c:pt idx="0">
                        <c:v>6.7515091608712538E-2</c:v>
                      </c:pt>
                      <c:pt idx="1">
                        <c:v>0.11863240018357045</c:v>
                      </c:pt>
                      <c:pt idx="2">
                        <c:v>0.39169343735658557</c:v>
                      </c:pt>
                      <c:pt idx="3">
                        <c:v>0.29831962438662762</c:v>
                      </c:pt>
                      <c:pt idx="4">
                        <c:v>3.3678116284816609E-2</c:v>
                      </c:pt>
                      <c:pt idx="5">
                        <c:v>3.9361739682987965E-3</c:v>
                      </c:pt>
                      <c:pt idx="6">
                        <c:v>6.972146715148092E-2</c:v>
                      </c:pt>
                      <c:pt idx="7">
                        <c:v>4.5327779150633671E-2</c:v>
                      </c:pt>
                      <c:pt idx="8">
                        <c:v>0.30183217425071485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7BB5-4D9B-8932-F03C999AF603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Sheet1!$F$1</c15:sqref>
                        </c15:formulaRef>
                      </c:ext>
                    </c:extLst>
                    <c:strCache>
                      <c:ptCount val="1"/>
                      <c:pt idx="0">
                        <c:v>FY 2024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Sheet1!$A$2:$A$10</c15:sqref>
                        </c15:formulaRef>
                      </c:ext>
                    </c:extLst>
                    <c:strCache>
                      <c:ptCount val="9"/>
                      <c:pt idx="0">
                        <c:v>Psychiatrist</c:v>
                      </c:pt>
                      <c:pt idx="1">
                        <c:v>Psychologist</c:v>
                      </c:pt>
                      <c:pt idx="2">
                        <c:v>LPC</c:v>
                      </c:pt>
                      <c:pt idx="3">
                        <c:v>LCSW/LMSW</c:v>
                      </c:pt>
                      <c:pt idx="4">
                        <c:v>Nurse Practitioner</c:v>
                      </c:pt>
                      <c:pt idx="5">
                        <c:v>Physician Assistant</c:v>
                      </c:pt>
                      <c:pt idx="6">
                        <c:v>Trainee</c:v>
                      </c:pt>
                      <c:pt idx="7">
                        <c:v>Case Manager</c:v>
                      </c:pt>
                      <c:pt idx="8">
                        <c:v>Other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ormulaRef>
                          <c15:sqref>Sheet1!$F$2:$F$10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3083</c:v>
                      </c:pt>
                      <c:pt idx="1">
                        <c:v>3769</c:v>
                      </c:pt>
                      <c:pt idx="2">
                        <c:v>25765</c:v>
                      </c:pt>
                      <c:pt idx="3">
                        <c:v>19291</c:v>
                      </c:pt>
                      <c:pt idx="4">
                        <c:v>1292</c:v>
                      </c:pt>
                      <c:pt idx="5">
                        <c:v>52</c:v>
                      </c:pt>
                      <c:pt idx="6">
                        <c:v>7968</c:v>
                      </c:pt>
                      <c:pt idx="7">
                        <c:v>14150</c:v>
                      </c:pt>
                      <c:pt idx="8">
                        <c:v>20462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4-7BB5-4D9B-8932-F03C999AF603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Sheet1!$G$1</c15:sqref>
                        </c15:formulaRef>
                      </c:ext>
                    </c:extLst>
                    <c:strCache>
                      <c:ptCount val="1"/>
                      <c:pt idx="0">
                        <c:v>FY 2024 Percent of Sessions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Sheet1!$A$2:$A$10</c15:sqref>
                        </c15:formulaRef>
                      </c:ext>
                    </c:extLst>
                    <c:strCache>
                      <c:ptCount val="9"/>
                      <c:pt idx="0">
                        <c:v>Psychiatrist</c:v>
                      </c:pt>
                      <c:pt idx="1">
                        <c:v>Psychologist</c:v>
                      </c:pt>
                      <c:pt idx="2">
                        <c:v>LPC</c:v>
                      </c:pt>
                      <c:pt idx="3">
                        <c:v>LCSW/LMSW</c:v>
                      </c:pt>
                      <c:pt idx="4">
                        <c:v>Nurse Practitioner</c:v>
                      </c:pt>
                      <c:pt idx="5">
                        <c:v>Physician Assistant</c:v>
                      </c:pt>
                      <c:pt idx="6">
                        <c:v>Trainee</c:v>
                      </c:pt>
                      <c:pt idx="7">
                        <c:v>Case Manager</c:v>
                      </c:pt>
                      <c:pt idx="8">
                        <c:v>Other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ormulaRef>
                          <c15:sqref>Sheet1!$G$2:$G$10</c15:sqref>
                        </c15:formulaRef>
                      </c:ext>
                    </c:extLst>
                    <c:numCache>
                      <c:formatCode>0%</c:formatCode>
                      <c:ptCount val="9"/>
                      <c:pt idx="0">
                        <c:v>4.1764881194288658E-2</c:v>
                      </c:pt>
                      <c:pt idx="1">
                        <c:v>5.1058007532038256E-2</c:v>
                      </c:pt>
                      <c:pt idx="2">
                        <c:v>0.34903411092145548</c:v>
                      </c:pt>
                      <c:pt idx="3">
                        <c:v>0.26133192446286813</c:v>
                      </c:pt>
                      <c:pt idx="4">
                        <c:v>1.7502506163808284E-2</c:v>
                      </c:pt>
                      <c:pt idx="5">
                        <c:v>7.0443523259909504E-4</c:v>
                      </c:pt>
                      <c:pt idx="6">
                        <c:v>0.10794115256441518</c:v>
                      </c:pt>
                      <c:pt idx="7">
                        <c:v>0.19168766425533068</c:v>
                      </c:pt>
                      <c:pt idx="8">
                        <c:v>0.27719526402774392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5-7BB5-4D9B-8932-F03C999AF603}"/>
                  </c:ext>
                </c:extLst>
              </c15:ser>
            </c15:filteredBarSeries>
            <c15:filteredBarSeries>
              <c15:ser>
                <c:idx val="6"/>
                <c:order val="6"/>
                <c:tx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Sheet1!$H$1</c15:sqref>
                        </c15:formulaRef>
                      </c:ext>
                    </c:extLst>
                    <c:strCache>
                      <c:ptCount val="1"/>
                      <c:pt idx="0">
                        <c:v>Total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Sheet1!$A$2:$A$10</c15:sqref>
                        </c15:formulaRef>
                      </c:ext>
                    </c:extLst>
                    <c:strCache>
                      <c:ptCount val="9"/>
                      <c:pt idx="0">
                        <c:v>Psychiatrist</c:v>
                      </c:pt>
                      <c:pt idx="1">
                        <c:v>Psychologist</c:v>
                      </c:pt>
                      <c:pt idx="2">
                        <c:v>LPC</c:v>
                      </c:pt>
                      <c:pt idx="3">
                        <c:v>LCSW/LMSW</c:v>
                      </c:pt>
                      <c:pt idx="4">
                        <c:v>Nurse Practitioner</c:v>
                      </c:pt>
                      <c:pt idx="5">
                        <c:v>Physician Assistant</c:v>
                      </c:pt>
                      <c:pt idx="6">
                        <c:v>Trainee</c:v>
                      </c:pt>
                      <c:pt idx="7">
                        <c:v>Case Manager</c:v>
                      </c:pt>
                      <c:pt idx="8">
                        <c:v>Other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ormulaRef>
                          <c15:sqref>Sheet1!$H$2:$H$10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10516</c:v>
                      </c:pt>
                      <c:pt idx="1">
                        <c:v>15818</c:v>
                      </c:pt>
                      <c:pt idx="2">
                        <c:v>61494</c:v>
                      </c:pt>
                      <c:pt idx="3">
                        <c:v>44723</c:v>
                      </c:pt>
                      <c:pt idx="4">
                        <c:v>4712</c:v>
                      </c:pt>
                      <c:pt idx="5">
                        <c:v>579</c:v>
                      </c:pt>
                      <c:pt idx="6">
                        <c:v>12218</c:v>
                      </c:pt>
                      <c:pt idx="7">
                        <c:v>16722</c:v>
                      </c:pt>
                      <c:pt idx="8">
                        <c:v>46102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6-7BB5-4D9B-8932-F03C999AF603}"/>
                  </c:ext>
                </c:extLst>
              </c15:ser>
            </c15:filteredBarSeries>
            <c15:filteredBarSeries>
              <c15:ser>
                <c:idx val="7"/>
                <c:order val="7"/>
                <c:tx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Sheet1!$I$1</c15:sqref>
                        </c15:formulaRef>
                      </c:ext>
                    </c:extLst>
                    <c:strCache>
                      <c:ptCount val="1"/>
                      <c:pt idx="0">
                        <c:v>Sessions</c:v>
                      </c:pt>
                    </c:strCache>
                  </c:strRef>
                </c:tx>
                <c:spPr>
                  <a:solidFill>
                    <a:schemeClr val="accent2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Sheet1!$A$2:$A$10</c15:sqref>
                        </c15:formulaRef>
                      </c:ext>
                    </c:extLst>
                    <c:strCache>
                      <c:ptCount val="9"/>
                      <c:pt idx="0">
                        <c:v>Psychiatrist</c:v>
                      </c:pt>
                      <c:pt idx="1">
                        <c:v>Psychologist</c:v>
                      </c:pt>
                      <c:pt idx="2">
                        <c:v>LPC</c:v>
                      </c:pt>
                      <c:pt idx="3">
                        <c:v>LCSW/LMSW</c:v>
                      </c:pt>
                      <c:pt idx="4">
                        <c:v>Nurse Practitioner</c:v>
                      </c:pt>
                      <c:pt idx="5">
                        <c:v>Physician Assistant</c:v>
                      </c:pt>
                      <c:pt idx="6">
                        <c:v>Trainee</c:v>
                      </c:pt>
                      <c:pt idx="7">
                        <c:v>Case Manager</c:v>
                      </c:pt>
                      <c:pt idx="8">
                        <c:v>Other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ormulaRef>
                          <c15:sqref>Sheet1!$I$2:$I$10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163100</c:v>
                      </c:pt>
                      <c:pt idx="1">
                        <c:v>163100</c:v>
                      </c:pt>
                      <c:pt idx="2">
                        <c:v>163100</c:v>
                      </c:pt>
                      <c:pt idx="3">
                        <c:v>163100</c:v>
                      </c:pt>
                      <c:pt idx="4">
                        <c:v>163100</c:v>
                      </c:pt>
                      <c:pt idx="5">
                        <c:v>163100</c:v>
                      </c:pt>
                      <c:pt idx="6">
                        <c:v>163100</c:v>
                      </c:pt>
                      <c:pt idx="7">
                        <c:v>163100</c:v>
                      </c:pt>
                      <c:pt idx="8">
                        <c:v>163100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7-7BB5-4D9B-8932-F03C999AF603}"/>
                  </c:ext>
                </c:extLst>
              </c15:ser>
            </c15:filteredBarSeries>
          </c:ext>
        </c:extLst>
      </c:barChart>
      <c:catAx>
        <c:axId val="1340487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Text" panose="020B0604020202020204" charset="0"/>
                <a:ea typeface="+mn-ea"/>
                <a:cs typeface="+mn-cs"/>
              </a:defRPr>
            </a:pPr>
            <a:endParaRPr lang="en-US"/>
          </a:p>
        </c:txPr>
        <c:crossAx val="1340488208"/>
        <c:crosses val="autoZero"/>
        <c:auto val="1"/>
        <c:lblAlgn val="ctr"/>
        <c:lblOffset val="100"/>
        <c:noMultiLvlLbl val="0"/>
      </c:catAx>
      <c:valAx>
        <c:axId val="1340488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Text" panose="020B0604020202020204" charset="0"/>
                <a:ea typeface="+mn-ea"/>
                <a:cs typeface="+mn-cs"/>
              </a:defRPr>
            </a:pPr>
            <a:endParaRPr lang="en-US"/>
          </a:p>
        </c:txPr>
        <c:crossAx val="1340487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FY 2022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Psychiatrist</c:v>
                </c:pt>
                <c:pt idx="1">
                  <c:v>Psychologist</c:v>
                </c:pt>
                <c:pt idx="2">
                  <c:v>LPC</c:v>
                </c:pt>
                <c:pt idx="3">
                  <c:v>LCSW/LMSW</c:v>
                </c:pt>
                <c:pt idx="4">
                  <c:v>Nurse Practitioner</c:v>
                </c:pt>
                <c:pt idx="5">
                  <c:v>Physician Assistant</c:v>
                </c:pt>
                <c:pt idx="6">
                  <c:v>Trainee</c:v>
                </c:pt>
                <c:pt idx="7">
                  <c:v>Case Manager</c:v>
                </c:pt>
                <c:pt idx="8">
                  <c:v>Other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3608</c:v>
                </c:pt>
                <c:pt idx="1">
                  <c:v>5328</c:v>
                </c:pt>
                <c:pt idx="2">
                  <c:v>13538</c:v>
                </c:pt>
                <c:pt idx="3">
                  <c:v>8531</c:v>
                </c:pt>
                <c:pt idx="4">
                  <c:v>1512</c:v>
                </c:pt>
                <c:pt idx="5">
                  <c:v>304</c:v>
                </c:pt>
                <c:pt idx="6">
                  <c:v>300</c:v>
                </c:pt>
                <c:pt idx="7">
                  <c:v>4</c:v>
                </c:pt>
                <c:pt idx="8">
                  <c:v>8540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B5-4D9B-8932-F03C999AF6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FY 2023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Psychiatrist</c:v>
                </c:pt>
                <c:pt idx="1">
                  <c:v>Psychologist</c:v>
                </c:pt>
                <c:pt idx="2">
                  <c:v>LPC</c:v>
                </c:pt>
                <c:pt idx="3">
                  <c:v>LCSW/LMSW</c:v>
                </c:pt>
                <c:pt idx="4">
                  <c:v>Nurse Practitioner</c:v>
                </c:pt>
                <c:pt idx="5">
                  <c:v>Physician Assistant</c:v>
                </c:pt>
                <c:pt idx="6">
                  <c:v>Trainee</c:v>
                </c:pt>
                <c:pt idx="7">
                  <c:v>Case Manager</c:v>
                </c:pt>
                <c:pt idx="8">
                  <c:v>Other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3825</c:v>
                </c:pt>
                <c:pt idx="1">
                  <c:v>6721</c:v>
                </c:pt>
                <c:pt idx="2">
                  <c:v>22191</c:v>
                </c:pt>
                <c:pt idx="3">
                  <c:v>16901</c:v>
                </c:pt>
                <c:pt idx="4">
                  <c:v>1908</c:v>
                </c:pt>
                <c:pt idx="5">
                  <c:v>223</c:v>
                </c:pt>
                <c:pt idx="6">
                  <c:v>3950</c:v>
                </c:pt>
                <c:pt idx="7">
                  <c:v>2568</c:v>
                </c:pt>
                <c:pt idx="8">
                  <c:v>17100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B5-4D9B-8932-F03C999AF60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FY 2024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Psychiatrist</c:v>
                </c:pt>
                <c:pt idx="1">
                  <c:v>Psychologist</c:v>
                </c:pt>
                <c:pt idx="2">
                  <c:v>LPC</c:v>
                </c:pt>
                <c:pt idx="3">
                  <c:v>LCSW/LMSW</c:v>
                </c:pt>
                <c:pt idx="4">
                  <c:v>Nurse Practitioner</c:v>
                </c:pt>
                <c:pt idx="5">
                  <c:v>Physician Assistant</c:v>
                </c:pt>
                <c:pt idx="6">
                  <c:v>Trainee</c:v>
                </c:pt>
                <c:pt idx="7">
                  <c:v>Case Manager</c:v>
                </c:pt>
                <c:pt idx="8">
                  <c:v>Other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3083</c:v>
                </c:pt>
                <c:pt idx="1">
                  <c:v>3769</c:v>
                </c:pt>
                <c:pt idx="2">
                  <c:v>25765</c:v>
                </c:pt>
                <c:pt idx="3">
                  <c:v>19291</c:v>
                </c:pt>
                <c:pt idx="4">
                  <c:v>1292</c:v>
                </c:pt>
                <c:pt idx="5">
                  <c:v>52</c:v>
                </c:pt>
                <c:pt idx="6">
                  <c:v>7968</c:v>
                </c:pt>
                <c:pt idx="7">
                  <c:v>14150</c:v>
                </c:pt>
                <c:pt idx="8">
                  <c:v>20462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BB5-4D9B-8932-F03C999AF6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40487728"/>
        <c:axId val="1340488208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FY 2022 Percent of Sessions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Sheet1!$A$2:$A$10</c15:sqref>
                        </c15:formulaRef>
                      </c:ext>
                    </c:extLst>
                    <c:strCache>
                      <c:ptCount val="9"/>
                      <c:pt idx="0">
                        <c:v>Psychiatrist</c:v>
                      </c:pt>
                      <c:pt idx="1">
                        <c:v>Psychologist</c:v>
                      </c:pt>
                      <c:pt idx="2">
                        <c:v>LPC</c:v>
                      </c:pt>
                      <c:pt idx="3">
                        <c:v>LCSW/LMSW</c:v>
                      </c:pt>
                      <c:pt idx="4">
                        <c:v>Nurse Practitioner</c:v>
                      </c:pt>
                      <c:pt idx="5">
                        <c:v>Physician Assistant</c:v>
                      </c:pt>
                      <c:pt idx="6">
                        <c:v>Trainee</c:v>
                      </c:pt>
                      <c:pt idx="7">
                        <c:v>Case Manager</c:v>
                      </c:pt>
                      <c:pt idx="8">
                        <c:v>Other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Sheet1!$C$2:$C$10</c15:sqref>
                        </c15:formulaRef>
                      </c:ext>
                    </c:extLst>
                    <c:numCache>
                      <c:formatCode>0%</c:formatCode>
                      <c:ptCount val="9"/>
                      <c:pt idx="0">
                        <c:v>0.11057987005026358</c:v>
                      </c:pt>
                      <c:pt idx="1">
                        <c:v>0.16329532916513423</c:v>
                      </c:pt>
                      <c:pt idx="2">
                        <c:v>0.41491970087041807</c:v>
                      </c:pt>
                      <c:pt idx="3">
                        <c:v>0.26146254750521025</c:v>
                      </c:pt>
                      <c:pt idx="4">
                        <c:v>4.6340566384700257E-2</c:v>
                      </c:pt>
                      <c:pt idx="5">
                        <c:v>9.3171509133259771E-3</c:v>
                      </c:pt>
                      <c:pt idx="6">
                        <c:v>9.1945568223611614E-3</c:v>
                      </c:pt>
                      <c:pt idx="7">
                        <c:v>1.225940909648155E-4</c:v>
                      </c:pt>
                      <c:pt idx="8">
                        <c:v>0.2617383842098811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7BB5-4D9B-8932-F03C999AF603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FY 2023 Percent of Sessions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Sheet1!$A$2:$A$10</c15:sqref>
                        </c15:formulaRef>
                      </c:ext>
                    </c:extLst>
                    <c:strCache>
                      <c:ptCount val="9"/>
                      <c:pt idx="0">
                        <c:v>Psychiatrist</c:v>
                      </c:pt>
                      <c:pt idx="1">
                        <c:v>Psychologist</c:v>
                      </c:pt>
                      <c:pt idx="2">
                        <c:v>LPC</c:v>
                      </c:pt>
                      <c:pt idx="3">
                        <c:v>LCSW/LMSW</c:v>
                      </c:pt>
                      <c:pt idx="4">
                        <c:v>Nurse Practitioner</c:v>
                      </c:pt>
                      <c:pt idx="5">
                        <c:v>Physician Assistant</c:v>
                      </c:pt>
                      <c:pt idx="6">
                        <c:v>Trainee</c:v>
                      </c:pt>
                      <c:pt idx="7">
                        <c:v>Case Manager</c:v>
                      </c:pt>
                      <c:pt idx="8">
                        <c:v>Other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Sheet1!$E$2:$E$10</c15:sqref>
                        </c15:formulaRef>
                      </c:ext>
                    </c:extLst>
                    <c:numCache>
                      <c:formatCode>0%</c:formatCode>
                      <c:ptCount val="9"/>
                      <c:pt idx="0">
                        <c:v>6.7515091608712538E-2</c:v>
                      </c:pt>
                      <c:pt idx="1">
                        <c:v>0.11863240018357045</c:v>
                      </c:pt>
                      <c:pt idx="2">
                        <c:v>0.39169343735658557</c:v>
                      </c:pt>
                      <c:pt idx="3">
                        <c:v>0.29831962438662762</c:v>
                      </c:pt>
                      <c:pt idx="4">
                        <c:v>3.3678116284816609E-2</c:v>
                      </c:pt>
                      <c:pt idx="5">
                        <c:v>3.9361739682987965E-3</c:v>
                      </c:pt>
                      <c:pt idx="6">
                        <c:v>6.972146715148092E-2</c:v>
                      </c:pt>
                      <c:pt idx="7">
                        <c:v>4.5327779150633671E-2</c:v>
                      </c:pt>
                      <c:pt idx="8">
                        <c:v>0.30183217425071485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7BB5-4D9B-8932-F03C999AF603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Sheet1!$G$1</c15:sqref>
                        </c15:formulaRef>
                      </c:ext>
                    </c:extLst>
                    <c:strCache>
                      <c:ptCount val="1"/>
                      <c:pt idx="0">
                        <c:v>FY 2024 Percent of Sessions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Sheet1!$A$2:$A$10</c15:sqref>
                        </c15:formulaRef>
                      </c:ext>
                    </c:extLst>
                    <c:strCache>
                      <c:ptCount val="9"/>
                      <c:pt idx="0">
                        <c:v>Psychiatrist</c:v>
                      </c:pt>
                      <c:pt idx="1">
                        <c:v>Psychologist</c:v>
                      </c:pt>
                      <c:pt idx="2">
                        <c:v>LPC</c:v>
                      </c:pt>
                      <c:pt idx="3">
                        <c:v>LCSW/LMSW</c:v>
                      </c:pt>
                      <c:pt idx="4">
                        <c:v>Nurse Practitioner</c:v>
                      </c:pt>
                      <c:pt idx="5">
                        <c:v>Physician Assistant</c:v>
                      </c:pt>
                      <c:pt idx="6">
                        <c:v>Trainee</c:v>
                      </c:pt>
                      <c:pt idx="7">
                        <c:v>Case Manager</c:v>
                      </c:pt>
                      <c:pt idx="8">
                        <c:v>Other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Sheet1!$G$2:$G$10</c15:sqref>
                        </c15:formulaRef>
                      </c:ext>
                    </c:extLst>
                    <c:numCache>
                      <c:formatCode>0%</c:formatCode>
                      <c:ptCount val="9"/>
                      <c:pt idx="0">
                        <c:v>4.1764881194288658E-2</c:v>
                      </c:pt>
                      <c:pt idx="1">
                        <c:v>5.1058007532038256E-2</c:v>
                      </c:pt>
                      <c:pt idx="2">
                        <c:v>0.34903411092145548</c:v>
                      </c:pt>
                      <c:pt idx="3">
                        <c:v>0.26133192446286813</c:v>
                      </c:pt>
                      <c:pt idx="4">
                        <c:v>1.7502506163808284E-2</c:v>
                      </c:pt>
                      <c:pt idx="5">
                        <c:v>7.0443523259909504E-4</c:v>
                      </c:pt>
                      <c:pt idx="6">
                        <c:v>0.10794115256441518</c:v>
                      </c:pt>
                      <c:pt idx="7">
                        <c:v>0.19168766425533068</c:v>
                      </c:pt>
                      <c:pt idx="8">
                        <c:v>0.27719526402774392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7BB5-4D9B-8932-F03C999AF603}"/>
                  </c:ext>
                </c:extLst>
              </c15:ser>
            </c15:filteredBarSeries>
          </c:ext>
        </c:extLst>
      </c:barChart>
      <c:catAx>
        <c:axId val="1340487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Text" panose="020B0604020202020204" charset="0"/>
                <a:ea typeface="+mn-ea"/>
                <a:cs typeface="+mn-cs"/>
              </a:defRPr>
            </a:pPr>
            <a:endParaRPr lang="en-US"/>
          </a:p>
        </c:txPr>
        <c:crossAx val="1340488208"/>
        <c:crosses val="autoZero"/>
        <c:auto val="1"/>
        <c:lblAlgn val="ctr"/>
        <c:lblOffset val="100"/>
        <c:noMultiLvlLbl val="0"/>
      </c:catAx>
      <c:valAx>
        <c:axId val="1340488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Text" panose="020B0604020202020204" charset="0"/>
                <a:ea typeface="+mn-ea"/>
                <a:cs typeface="+mn-cs"/>
              </a:defRPr>
            </a:pPr>
            <a:endParaRPr lang="en-US"/>
          </a:p>
        </c:txPr>
        <c:crossAx val="1340487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Halyard Text" panose="020B060402020202020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FY 2022 Percent of Sessions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Psychiatrist</c:v>
                </c:pt>
                <c:pt idx="1">
                  <c:v>Psychologist</c:v>
                </c:pt>
                <c:pt idx="2">
                  <c:v>LPC</c:v>
                </c:pt>
                <c:pt idx="3">
                  <c:v>LCSW/LMSW</c:v>
                </c:pt>
                <c:pt idx="4">
                  <c:v>Nurse Practitioner</c:v>
                </c:pt>
                <c:pt idx="5">
                  <c:v>Physician Assistant</c:v>
                </c:pt>
                <c:pt idx="6">
                  <c:v>Trainee</c:v>
                </c:pt>
                <c:pt idx="7">
                  <c:v>Case Manager</c:v>
                </c:pt>
                <c:pt idx="8">
                  <c:v>Other</c:v>
                </c:pt>
              </c:strCache>
            </c:strRef>
          </c:cat>
          <c:val>
            <c:numRef>
              <c:f>Sheet1!$C$2:$C$10</c:f>
              <c:numCache>
                <c:formatCode>0%</c:formatCode>
                <c:ptCount val="9"/>
                <c:pt idx="0">
                  <c:v>0.11057987005026358</c:v>
                </c:pt>
                <c:pt idx="1">
                  <c:v>0.16329532916513423</c:v>
                </c:pt>
                <c:pt idx="2">
                  <c:v>0.41491970087041807</c:v>
                </c:pt>
                <c:pt idx="3">
                  <c:v>0.26146254750521025</c:v>
                </c:pt>
                <c:pt idx="4">
                  <c:v>4.6340566384700257E-2</c:v>
                </c:pt>
                <c:pt idx="5">
                  <c:v>9.3171509133259771E-3</c:v>
                </c:pt>
                <c:pt idx="6">
                  <c:v>9.1945568223611614E-3</c:v>
                </c:pt>
                <c:pt idx="7">
                  <c:v>1.225940909648155E-4</c:v>
                </c:pt>
                <c:pt idx="8">
                  <c:v>0.2617383842098811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1-7BB5-4D9B-8932-F03C999AF60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FY 2023 Percent of Sessions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Psychiatrist</c:v>
                </c:pt>
                <c:pt idx="1">
                  <c:v>Psychologist</c:v>
                </c:pt>
                <c:pt idx="2">
                  <c:v>LPC</c:v>
                </c:pt>
                <c:pt idx="3">
                  <c:v>LCSW/LMSW</c:v>
                </c:pt>
                <c:pt idx="4">
                  <c:v>Nurse Practitioner</c:v>
                </c:pt>
                <c:pt idx="5">
                  <c:v>Physician Assistant</c:v>
                </c:pt>
                <c:pt idx="6">
                  <c:v>Trainee</c:v>
                </c:pt>
                <c:pt idx="7">
                  <c:v>Case Manager</c:v>
                </c:pt>
                <c:pt idx="8">
                  <c:v>Other</c:v>
                </c:pt>
              </c:strCache>
            </c:strRef>
          </c:cat>
          <c:val>
            <c:numRef>
              <c:f>Sheet1!$E$2:$E$10</c:f>
              <c:numCache>
                <c:formatCode>0%</c:formatCode>
                <c:ptCount val="9"/>
                <c:pt idx="0">
                  <c:v>6.7515091608712538E-2</c:v>
                </c:pt>
                <c:pt idx="1">
                  <c:v>0.11863240018357045</c:v>
                </c:pt>
                <c:pt idx="2">
                  <c:v>0.39169343735658557</c:v>
                </c:pt>
                <c:pt idx="3">
                  <c:v>0.29831962438662762</c:v>
                </c:pt>
                <c:pt idx="4">
                  <c:v>3.3678116284816609E-2</c:v>
                </c:pt>
                <c:pt idx="5">
                  <c:v>3.9361739682987965E-3</c:v>
                </c:pt>
                <c:pt idx="6">
                  <c:v>6.972146715148092E-2</c:v>
                </c:pt>
                <c:pt idx="7">
                  <c:v>4.5327779150633671E-2</c:v>
                </c:pt>
                <c:pt idx="8">
                  <c:v>0.30183217425071485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3-7BB5-4D9B-8932-F03C999AF60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FY 2024 Percent of Sessions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Psychiatrist</c:v>
                </c:pt>
                <c:pt idx="1">
                  <c:v>Psychologist</c:v>
                </c:pt>
                <c:pt idx="2">
                  <c:v>LPC</c:v>
                </c:pt>
                <c:pt idx="3">
                  <c:v>LCSW/LMSW</c:v>
                </c:pt>
                <c:pt idx="4">
                  <c:v>Nurse Practitioner</c:v>
                </c:pt>
                <c:pt idx="5">
                  <c:v>Physician Assistant</c:v>
                </c:pt>
                <c:pt idx="6">
                  <c:v>Trainee</c:v>
                </c:pt>
                <c:pt idx="7">
                  <c:v>Case Manager</c:v>
                </c:pt>
                <c:pt idx="8">
                  <c:v>Other</c:v>
                </c:pt>
              </c:strCache>
            </c:strRef>
          </c:cat>
          <c:val>
            <c:numRef>
              <c:f>Sheet1!$G$2:$G$10</c:f>
              <c:numCache>
                <c:formatCode>0%</c:formatCode>
                <c:ptCount val="9"/>
                <c:pt idx="0">
                  <c:v>4.1764881194288658E-2</c:v>
                </c:pt>
                <c:pt idx="1">
                  <c:v>5.1058007532038256E-2</c:v>
                </c:pt>
                <c:pt idx="2">
                  <c:v>0.34903411092145548</c:v>
                </c:pt>
                <c:pt idx="3">
                  <c:v>0.26133192446286813</c:v>
                </c:pt>
                <c:pt idx="4">
                  <c:v>1.7502506163808284E-2</c:v>
                </c:pt>
                <c:pt idx="5">
                  <c:v>7.0443523259909504E-4</c:v>
                </c:pt>
                <c:pt idx="6">
                  <c:v>0.10794115256441518</c:v>
                </c:pt>
                <c:pt idx="7">
                  <c:v>0.19168766425533068</c:v>
                </c:pt>
                <c:pt idx="8">
                  <c:v>0.27719526402774392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5-7BB5-4D9B-8932-F03C999AF6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40487728"/>
        <c:axId val="1340488208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FY 2022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Sheet1!$A$2:$A$10</c15:sqref>
                        </c15:formulaRef>
                      </c:ext>
                    </c:extLst>
                    <c:strCache>
                      <c:ptCount val="9"/>
                      <c:pt idx="0">
                        <c:v>Psychiatrist</c:v>
                      </c:pt>
                      <c:pt idx="1">
                        <c:v>Psychologist</c:v>
                      </c:pt>
                      <c:pt idx="2">
                        <c:v>LPC</c:v>
                      </c:pt>
                      <c:pt idx="3">
                        <c:v>LCSW/LMSW</c:v>
                      </c:pt>
                      <c:pt idx="4">
                        <c:v>Nurse Practitioner</c:v>
                      </c:pt>
                      <c:pt idx="5">
                        <c:v>Physician Assistant</c:v>
                      </c:pt>
                      <c:pt idx="6">
                        <c:v>Trainee</c:v>
                      </c:pt>
                      <c:pt idx="7">
                        <c:v>Case Manager</c:v>
                      </c:pt>
                      <c:pt idx="8">
                        <c:v>Other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Sheet1!$B$2:$B$10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3608</c:v>
                      </c:pt>
                      <c:pt idx="1">
                        <c:v>5328</c:v>
                      </c:pt>
                      <c:pt idx="2">
                        <c:v>13538</c:v>
                      </c:pt>
                      <c:pt idx="3">
                        <c:v>8531</c:v>
                      </c:pt>
                      <c:pt idx="4">
                        <c:v>1512</c:v>
                      </c:pt>
                      <c:pt idx="5">
                        <c:v>304</c:v>
                      </c:pt>
                      <c:pt idx="6">
                        <c:v>300</c:v>
                      </c:pt>
                      <c:pt idx="7">
                        <c:v>4</c:v>
                      </c:pt>
                      <c:pt idx="8">
                        <c:v>8540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0-7BB5-4D9B-8932-F03C999AF603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FY 2023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Sheet1!$A$2:$A$10</c15:sqref>
                        </c15:formulaRef>
                      </c:ext>
                    </c:extLst>
                    <c:strCache>
                      <c:ptCount val="9"/>
                      <c:pt idx="0">
                        <c:v>Psychiatrist</c:v>
                      </c:pt>
                      <c:pt idx="1">
                        <c:v>Psychologist</c:v>
                      </c:pt>
                      <c:pt idx="2">
                        <c:v>LPC</c:v>
                      </c:pt>
                      <c:pt idx="3">
                        <c:v>LCSW/LMSW</c:v>
                      </c:pt>
                      <c:pt idx="4">
                        <c:v>Nurse Practitioner</c:v>
                      </c:pt>
                      <c:pt idx="5">
                        <c:v>Physician Assistant</c:v>
                      </c:pt>
                      <c:pt idx="6">
                        <c:v>Trainee</c:v>
                      </c:pt>
                      <c:pt idx="7">
                        <c:v>Case Manager</c:v>
                      </c:pt>
                      <c:pt idx="8">
                        <c:v>Other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ormulaRef>
                          <c15:sqref>Sheet1!$D$2:$D$10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3825</c:v>
                      </c:pt>
                      <c:pt idx="1">
                        <c:v>6721</c:v>
                      </c:pt>
                      <c:pt idx="2">
                        <c:v>22191</c:v>
                      </c:pt>
                      <c:pt idx="3">
                        <c:v>16901</c:v>
                      </c:pt>
                      <c:pt idx="4">
                        <c:v>1908</c:v>
                      </c:pt>
                      <c:pt idx="5">
                        <c:v>223</c:v>
                      </c:pt>
                      <c:pt idx="6">
                        <c:v>3950</c:v>
                      </c:pt>
                      <c:pt idx="7">
                        <c:v>2568</c:v>
                      </c:pt>
                      <c:pt idx="8">
                        <c:v>17100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7BB5-4D9B-8932-F03C999AF603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Sheet1!$F$1</c15:sqref>
                        </c15:formulaRef>
                      </c:ext>
                    </c:extLst>
                    <c:strCache>
                      <c:ptCount val="1"/>
                      <c:pt idx="0">
                        <c:v>FY 2024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Sheet1!$A$2:$A$10</c15:sqref>
                        </c15:formulaRef>
                      </c:ext>
                    </c:extLst>
                    <c:strCache>
                      <c:ptCount val="9"/>
                      <c:pt idx="0">
                        <c:v>Psychiatrist</c:v>
                      </c:pt>
                      <c:pt idx="1">
                        <c:v>Psychologist</c:v>
                      </c:pt>
                      <c:pt idx="2">
                        <c:v>LPC</c:v>
                      </c:pt>
                      <c:pt idx="3">
                        <c:v>LCSW/LMSW</c:v>
                      </c:pt>
                      <c:pt idx="4">
                        <c:v>Nurse Practitioner</c:v>
                      </c:pt>
                      <c:pt idx="5">
                        <c:v>Physician Assistant</c:v>
                      </c:pt>
                      <c:pt idx="6">
                        <c:v>Trainee</c:v>
                      </c:pt>
                      <c:pt idx="7">
                        <c:v>Case Manager</c:v>
                      </c:pt>
                      <c:pt idx="8">
                        <c:v>Other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ormulaRef>
                          <c15:sqref>Sheet1!$F$2:$F$10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3083</c:v>
                      </c:pt>
                      <c:pt idx="1">
                        <c:v>3769</c:v>
                      </c:pt>
                      <c:pt idx="2">
                        <c:v>25765</c:v>
                      </c:pt>
                      <c:pt idx="3">
                        <c:v>19291</c:v>
                      </c:pt>
                      <c:pt idx="4">
                        <c:v>1292</c:v>
                      </c:pt>
                      <c:pt idx="5">
                        <c:v>52</c:v>
                      </c:pt>
                      <c:pt idx="6">
                        <c:v>7968</c:v>
                      </c:pt>
                      <c:pt idx="7">
                        <c:v>14150</c:v>
                      </c:pt>
                      <c:pt idx="8">
                        <c:v>20462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4-7BB5-4D9B-8932-F03C999AF603}"/>
                  </c:ext>
                </c:extLst>
              </c15:ser>
            </c15:filteredBarSeries>
          </c:ext>
        </c:extLst>
      </c:barChart>
      <c:catAx>
        <c:axId val="1340487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Text" panose="020B0604020202020204" charset="0"/>
                <a:ea typeface="+mn-ea"/>
                <a:cs typeface="+mn-cs"/>
              </a:defRPr>
            </a:pPr>
            <a:endParaRPr lang="en-US"/>
          </a:p>
        </c:txPr>
        <c:crossAx val="1340488208"/>
        <c:crosses val="autoZero"/>
        <c:auto val="1"/>
        <c:lblAlgn val="ctr"/>
        <c:lblOffset val="100"/>
        <c:noMultiLvlLbl val="0"/>
      </c:catAx>
      <c:valAx>
        <c:axId val="1340488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Text" panose="020B0604020202020204" charset="0"/>
                <a:ea typeface="+mn-ea"/>
                <a:cs typeface="+mn-cs"/>
              </a:defRPr>
            </a:pPr>
            <a:endParaRPr lang="en-US"/>
          </a:p>
        </c:txPr>
        <c:crossAx val="1340487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Halyard Text" panose="020B060402020202020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5F49D-B33F-E046-A1CA-7A3472AE117F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F1F8-2AA6-5148-ACAA-D0FE1D9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751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Percent of the increase :  30% increase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388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1333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9622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8835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346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850" y="520653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171CA151-60DD-5648-C8F2-73D15A609D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4866" y="6130268"/>
            <a:ext cx="2853302" cy="480556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 dirty="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49" r:id="rId5"/>
    <p:sldLayoutId id="214748365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2C27CE-9843-0B66-DD0A-6F77628C7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545" y="1298875"/>
            <a:ext cx="7853219" cy="2253235"/>
          </a:xfrm>
        </p:spPr>
        <p:txBody>
          <a:bodyPr/>
          <a:lstStyle/>
          <a:p>
            <a:r>
              <a:rPr lang="en-US" sz="4400" dirty="0"/>
              <a:t>Centralized Operation Support Hub -COSH Updates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D571BB-6CAE-31C6-F873-A931B7B21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2000" b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Dr. Laurel Williams           </a:t>
            </a:r>
          </a:p>
          <a:p>
            <a:pPr algn="l"/>
            <a:r>
              <a:rPr lang="en-US" sz="2000" b="1" dirty="0">
                <a:solidFill>
                  <a:schemeClr val="bg1"/>
                </a:solidFill>
                <a:latin typeface="Halyard Display Light" pitchFamily="2" charset="77"/>
                <a:ea typeface="Halyard Display Light" pitchFamily="2" charset="77"/>
              </a:rPr>
              <a:t>Edith Ortiz  	              </a:t>
            </a:r>
          </a:p>
          <a:p>
            <a:pPr algn="l"/>
            <a:r>
              <a:rPr lang="en-US" sz="2000" b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Jenn Cole 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80DB36-AC03-753C-6532-716AA5EE6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2879" y="3870572"/>
            <a:ext cx="2454591" cy="24655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91358E-317A-20C9-A600-48807B306E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2888" y="1149477"/>
            <a:ext cx="2214571" cy="255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35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5BE8B0A0-095B-9F45-099C-A98224269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5157" y="2129070"/>
            <a:ext cx="8061158" cy="299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735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3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A7E0C01-F5E3-12A4-C5FD-35502E0FE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April 2024 Consultation Volume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F3C22F-34D4-0946-D4CE-DF4E064E5670}"/>
              </a:ext>
            </a:extLst>
          </p:cNvPr>
          <p:cNvSpPr txBox="1"/>
          <p:nvPr/>
        </p:nvSpPr>
        <p:spPr>
          <a:xfrm>
            <a:off x="5841278" y="5141391"/>
            <a:ext cx="2955638" cy="1477328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chemeClr val="accent1">
                    <a:lumMod val="50000"/>
                  </a:schemeClr>
                </a:solidFill>
                <a:latin typeface="Halyard Text Book" panose="020B0604020202020204" charset="0"/>
                <a:ea typeface="Halyard Display Light" pitchFamily="2" charset="77"/>
              </a:rPr>
              <a:t>2023 vs 2024</a:t>
            </a:r>
          </a:p>
          <a:p>
            <a:pPr algn="ctr"/>
            <a:endParaRPr lang="en-US" b="1" u="sng" dirty="0">
              <a:solidFill>
                <a:schemeClr val="accent1">
                  <a:lumMod val="50000"/>
                </a:schemeClr>
              </a:solidFill>
              <a:latin typeface="Halyard Text Book" panose="020B0604020202020204" charset="0"/>
              <a:ea typeface="Halyard Display Light" pitchFamily="2" charset="77"/>
            </a:endParaRPr>
          </a:p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Halyard Text Book" panose="020B0604020202020204" charset="0"/>
                <a:ea typeface="Halyard Display Light" pitchFamily="2" charset="77"/>
              </a:rPr>
              <a:t> April 2023: 1260</a:t>
            </a:r>
          </a:p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Halyard Text Book" panose="020B0604020202020204" charset="0"/>
                <a:ea typeface="Halyard Display Light" pitchFamily="2" charset="77"/>
              </a:rPr>
              <a:t> April 2024: 1367</a:t>
            </a:r>
          </a:p>
          <a:p>
            <a:pPr algn="l"/>
            <a:endParaRPr lang="en-US" b="0" i="1" kern="1200" dirty="0"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B8F4C7-8BB1-07A5-08F1-0DA4ECD0A1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31" y="1617431"/>
            <a:ext cx="4429125" cy="4800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624247-08D0-DDC6-B213-E9088E637F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8956" y="1838324"/>
            <a:ext cx="3781425" cy="15906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BAF0AD3-AE4C-B362-7669-E6FF54F293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4881" y="3451251"/>
            <a:ext cx="6804069" cy="129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646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4</a:t>
            </a:fld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F7C11A9-9E44-7ED1-A6FA-E6BFED343782}"/>
              </a:ext>
            </a:extLst>
          </p:cNvPr>
          <p:cNvSpPr txBox="1">
            <a:spLocks/>
          </p:cNvSpPr>
          <p:nvPr/>
        </p:nvSpPr>
        <p:spPr>
          <a:xfrm>
            <a:off x="572124" y="1133631"/>
            <a:ext cx="10165830" cy="365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CA4053-12CE-A9ED-E3AC-BBA42129BD74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A76E2D-6FF7-1FCD-0A3E-1365C351D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8085" y="535875"/>
            <a:ext cx="10365880" cy="54213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5E9E2C-825B-9662-38E8-E740228E6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680" y="6269576"/>
            <a:ext cx="6096528" cy="28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21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245FB-1F1A-93D2-A4F0-F8EBD4D97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March- April 2024 CPAN Consultations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2C25A-4DB1-60A4-458D-A3939E838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619B37-1271-9EC8-05A0-C709DB0816FE}"/>
              </a:ext>
            </a:extLst>
          </p:cNvPr>
          <p:cNvSpPr txBox="1"/>
          <p:nvPr/>
        </p:nvSpPr>
        <p:spPr>
          <a:xfrm>
            <a:off x="909141" y="6426335"/>
            <a:ext cx="60945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* this data is preliminary and is subject to change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​</a:t>
            </a:r>
            <a:endParaRPr lang="en-US" sz="1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2BCA91-81E7-7521-CE92-2186D092E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97" y="990175"/>
            <a:ext cx="10201275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542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245FB-1F1A-93D2-A4F0-F8EBD4D97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QI Project Update: </a:t>
            </a:r>
            <a:b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Increase contact with providers enrolled and never utilized CPAN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3F11BD-E057-3F87-1014-CB1790B29B1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422622" y="1842834"/>
            <a:ext cx="10165830" cy="409231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Halyard Display" panose="020B0604020202020204" charset="0"/>
              </a:rPr>
              <a:t>COSH CPAN/PeriPAN Psychiatrist meeting </a:t>
            </a:r>
            <a:endParaRPr lang="en-US" dirty="0">
              <a:latin typeface="Halyard Display" panose="020B060402020202020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Halyard Display" panose="020B0604020202020204" charset="0"/>
              </a:rPr>
              <a:t>Review outreach data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Halyard Display" panose="020B0604020202020204" charset="0"/>
              </a:rPr>
              <a:t>Address questions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Halyard Display" panose="020B0604020202020204" charset="0"/>
              </a:rPr>
              <a:t>Offered additional support if needed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Halyard Display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Halyard Display" panose="020B0604020202020204" charset="0"/>
              </a:rPr>
              <a:t>April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Halyard Display" panose="020B0604020202020204" charset="0"/>
              </a:rPr>
              <a:t>568 outreach calls have been made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>
                <a:latin typeface="Halyard Display" panose="020B0604020202020204" charset="0"/>
              </a:rPr>
              <a:t>7 resulted in CPAN consults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>
                <a:latin typeface="Halyard Display" panose="020B0604020202020204" charset="0"/>
              </a:rPr>
              <a:t>20 resulted in CPAN education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>
                <a:latin typeface="Halyard Display" panose="020B0604020202020204" charset="0"/>
              </a:rPr>
              <a:t>3 resulted in a CPAN ethics presentation request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latin typeface="Halyard Display" panose="020B060402020202020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latin typeface="Halyard Text Book" panose="020B060402020202020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Halyard Text Book" panose="020B060402020202020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2C25A-4DB1-60A4-458D-A3939E838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545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D7DA-5769-6549-7A1C-7F4BCEA7E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COSH Workgroups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6D1F3-3F4C-3953-3802-8E0300E7B25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324737" y="1382843"/>
            <a:ext cx="10165830" cy="4092314"/>
          </a:xfrm>
        </p:spPr>
        <p:txBody>
          <a:bodyPr/>
          <a:lstStyle/>
          <a:p>
            <a:r>
              <a:rPr lang="en-US" sz="2800" b="1" u="sng" dirty="0">
                <a:latin typeface="Halyard Display" panose="020B0604020202020204" charset="0"/>
              </a:rPr>
              <a:t>Educational Resource Workgroup</a:t>
            </a:r>
            <a:endParaRPr lang="en-US" sz="2800" b="1" dirty="0">
              <a:latin typeface="Halyard Display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Halyard Display" panose="020B0604020202020204" charset="0"/>
              </a:rPr>
              <a:t>Topic : Anxiety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b="1" dirty="0">
                <a:effectLst/>
                <a:latin typeface="Halyard Display Light" panose="020B0604020202020204" charset="0"/>
              </a:rPr>
              <a:t>Anxiety Disorder </a:t>
            </a:r>
          </a:p>
          <a:p>
            <a:pPr lvl="1" fontAlgn="ctr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b="1" dirty="0">
                <a:effectLst/>
                <a:latin typeface="Halyard Display Light" panose="020B0604020202020204" charset="0"/>
              </a:rPr>
              <a:t>   Separation Anxiety Disorder</a:t>
            </a:r>
          </a:p>
          <a:p>
            <a:pPr lvl="1" fontAlgn="ctr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b="1" dirty="0">
                <a:effectLst/>
                <a:latin typeface="Halyard Display Light" panose="020B0604020202020204" charset="0"/>
              </a:rPr>
              <a:t>   Social Anxiety</a:t>
            </a:r>
          </a:p>
          <a:p>
            <a:pPr lvl="1" fontAlgn="ctr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b="1" dirty="0">
                <a:effectLst/>
                <a:latin typeface="Halyard Display Light" panose="020B0604020202020204" charset="0"/>
              </a:rPr>
              <a:t>   Selective Mutism</a:t>
            </a:r>
          </a:p>
          <a:p>
            <a:pPr lvl="1" fontAlgn="ctr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b="1" dirty="0">
                <a:effectLst/>
                <a:latin typeface="Halyard Display Light" panose="020B0604020202020204" charset="0"/>
              </a:rPr>
              <a:t>   School Avoidance</a:t>
            </a:r>
          </a:p>
          <a:p>
            <a:pPr lvl="1" fontAlgn="ctr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b="1" dirty="0">
                <a:effectLst/>
                <a:latin typeface="Halyard Display Light" panose="020B0604020202020204" charset="0"/>
              </a:rPr>
              <a:t>   Specific Phobias</a:t>
            </a:r>
          </a:p>
          <a:p>
            <a:pPr lvl="1" fontAlgn="ctr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b="1" dirty="0">
                <a:effectLst/>
                <a:latin typeface="Halyard Display Light" panose="020B0604020202020204" charset="0"/>
              </a:rPr>
              <a:t>   Panic Disorder (attacks)</a:t>
            </a:r>
          </a:p>
          <a:p>
            <a:pPr lvl="1" fontAlgn="ctr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dirty="0">
                <a:effectLst/>
                <a:latin typeface="Halyard Display Light" panose="020B0604020202020204" charset="0"/>
              </a:rPr>
              <a:t>   </a:t>
            </a:r>
            <a:r>
              <a:rPr lang="en-US" sz="1800" b="1" i="0" dirty="0">
                <a:solidFill>
                  <a:srgbClr val="1F1F1F"/>
                </a:solidFill>
                <a:effectLst/>
                <a:latin typeface="Halyard Display Light" panose="020B0604020202020204" charset="0"/>
              </a:rPr>
              <a:t>Obsessive-compulsive disorder</a:t>
            </a:r>
          </a:p>
          <a:p>
            <a:pPr lvl="1" fontAlgn="ctr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800" b="1" i="0" dirty="0">
              <a:solidFill>
                <a:srgbClr val="1F1F1F"/>
              </a:solidFill>
              <a:effectLst/>
              <a:latin typeface="Halyard Display Light" panose="020B0604020202020204" charset="0"/>
            </a:endParaRPr>
          </a:p>
          <a:p>
            <a:pPr fontAlgn="ctr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1F1F1F"/>
                </a:solidFill>
                <a:latin typeface="Halyard Display" panose="020B0604020202020204" charset="0"/>
              </a:rPr>
              <a:t>Currently:</a:t>
            </a:r>
            <a:r>
              <a:rPr lang="en-US" sz="2400" b="1" dirty="0">
                <a:solidFill>
                  <a:srgbClr val="1F1F1F"/>
                </a:solidFill>
                <a:latin typeface="Halyard Display Light" panose="020B0604020202020204" charset="0"/>
              </a:rPr>
              <a:t> Workgroup meeting with experts </a:t>
            </a:r>
          </a:p>
          <a:p>
            <a:pPr fontAlgn="ctr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1F1F1F"/>
              </a:solidFill>
              <a:latin typeface="Halyard Display Light" panose="020B0604020202020204" charset="0"/>
            </a:endParaRPr>
          </a:p>
          <a:p>
            <a:pPr fontAlgn="ctr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1F1F1F"/>
                </a:solidFill>
                <a:latin typeface="Halyard Display" panose="020B0604020202020204" charset="0"/>
              </a:rPr>
              <a:t>Next topic </a:t>
            </a:r>
            <a:r>
              <a:rPr lang="en-US" sz="2400" b="1" dirty="0">
                <a:solidFill>
                  <a:srgbClr val="1F1F1F"/>
                </a:solidFill>
                <a:latin typeface="Halyard Display Light" panose="020B0604020202020204" charset="0"/>
              </a:rPr>
              <a:t>: Depression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024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D7DA-5769-6549-7A1C-7F4BCEA7E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COSH Workgroups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6D1F3-3F4C-3953-3802-8E0300E7B25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324737" y="1382843"/>
            <a:ext cx="10165830" cy="4092314"/>
          </a:xfrm>
        </p:spPr>
        <p:txBody>
          <a:bodyPr/>
          <a:lstStyle/>
          <a:p>
            <a:r>
              <a:rPr lang="en-US" sz="2800" b="1" u="sng" dirty="0">
                <a:latin typeface="Halyard Display" panose="020B0604020202020204" charset="0"/>
              </a:rPr>
              <a:t>CME standardization workgroup </a:t>
            </a:r>
          </a:p>
          <a:p>
            <a:endParaRPr lang="en-US" sz="2800" b="1" u="sng" dirty="0">
              <a:latin typeface="Halyard Display" panose="020B060402020202020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Halyard Display" panose="020B0604020202020204" charset="0"/>
              </a:rPr>
              <a:t>Workgroup will: </a:t>
            </a:r>
            <a:r>
              <a:rPr lang="en-US" sz="2800" b="1" dirty="0">
                <a:latin typeface="Halyard Display Light" panose="020B0604020202020204" charset="0"/>
              </a:rPr>
              <a:t>consist of 6-7 psychiatrists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Halyard Display" panose="020B0604020202020204" charset="0"/>
              </a:rPr>
              <a:t>Workgroup tasks: </a:t>
            </a:r>
            <a:r>
              <a:rPr lang="en-US" sz="2800" b="1" dirty="0">
                <a:latin typeface="Halyard Display Light" panose="020B0604020202020204" charset="0"/>
              </a:rPr>
              <a:t>Review and create content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u="sng" dirty="0">
                <a:solidFill>
                  <a:srgbClr val="1F1F1F"/>
                </a:solidFill>
                <a:latin typeface="Halyard Display Light" panose="020B0604020202020204" charset="0"/>
              </a:rPr>
              <a:t>Once slides have been completed all CPAN psychiatrist will review and sign off on content</a:t>
            </a:r>
            <a:endParaRPr lang="en-US" b="1" u="sng" dirty="0">
              <a:solidFill>
                <a:srgbClr val="1F1F1F"/>
              </a:solidFill>
              <a:latin typeface="Halyard Display Light" panose="020B0604020202020204" charset="0"/>
            </a:endParaRPr>
          </a:p>
          <a:p>
            <a:endParaRPr lang="en-US" sz="2800" b="1" dirty="0">
              <a:solidFill>
                <a:srgbClr val="1F1F1F"/>
              </a:solidFill>
              <a:latin typeface="Halyard Display Light" panose="020B0604020202020204" charset="0"/>
            </a:endParaRPr>
          </a:p>
          <a:p>
            <a:endParaRPr lang="en-US" sz="2800" b="1" dirty="0">
              <a:latin typeface="Halyard Display" panose="020B060402020202020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163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B16ADC6-351A-BABB-E5B8-2D6DEF554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047" y="91038"/>
            <a:ext cx="10165830" cy="1298890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Trayt Roadmap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9</a:t>
            </a:fld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F7C11A9-9E44-7ED1-A6FA-E6BFED343782}"/>
              </a:ext>
            </a:extLst>
          </p:cNvPr>
          <p:cNvSpPr txBox="1">
            <a:spLocks/>
          </p:cNvSpPr>
          <p:nvPr/>
        </p:nvSpPr>
        <p:spPr>
          <a:xfrm>
            <a:off x="572124" y="1133631"/>
            <a:ext cx="10165830" cy="365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CA4053-12CE-A9ED-E3AC-BBA42129BD74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8C574C5-A115-17E5-3B4F-0B3485B69C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579033"/>
              </p:ext>
            </p:extLst>
          </p:nvPr>
        </p:nvGraphicFramePr>
        <p:xfrm>
          <a:off x="1001734" y="1854270"/>
          <a:ext cx="10892900" cy="33081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5569">
                  <a:extLst>
                    <a:ext uri="{9D8B030D-6E8A-4147-A177-3AD203B41FA5}">
                      <a16:colId xmlns:a16="http://schemas.microsoft.com/office/drawing/2014/main" val="1556204069"/>
                    </a:ext>
                  </a:extLst>
                </a:gridCol>
                <a:gridCol w="3195961">
                  <a:extLst>
                    <a:ext uri="{9D8B030D-6E8A-4147-A177-3AD203B41FA5}">
                      <a16:colId xmlns:a16="http://schemas.microsoft.com/office/drawing/2014/main" val="3221768923"/>
                    </a:ext>
                  </a:extLst>
                </a:gridCol>
                <a:gridCol w="3311370">
                  <a:extLst>
                    <a:ext uri="{9D8B030D-6E8A-4147-A177-3AD203B41FA5}">
                      <a16:colId xmlns:a16="http://schemas.microsoft.com/office/drawing/2014/main" val="1287663247"/>
                    </a:ext>
                  </a:extLst>
                </a:gridCol>
              </a:tblGrid>
              <a:tr h="37284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Feature 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Phase 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Estimate Release Date 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795113"/>
                  </a:ext>
                </a:extLst>
              </a:tr>
              <a:tr h="6625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Direct Patient Consultation Process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In Development </a:t>
                      </a:r>
                    </a:p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Q2-Q3 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21190"/>
                  </a:ext>
                </a:extLst>
              </a:tr>
              <a:tr h="6625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PCP Caller (Calling on behalf of the doctor)</a:t>
                      </a:r>
                    </a:p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Design</a:t>
                      </a:r>
                    </a:p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TBD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198845"/>
                  </a:ext>
                </a:extLst>
              </a:tr>
              <a:tr h="50945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PCP Web Portal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Design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TBD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806531"/>
                  </a:ext>
                </a:extLst>
              </a:tr>
              <a:tr h="37284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Add unique physician identifier (NPI)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Defining Requirements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TBD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792094"/>
                  </a:ext>
                </a:extLst>
              </a:tr>
              <a:tr h="72779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PCP experience/engagement surveys</a:t>
                      </a:r>
                    </a:p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Defining Requirements</a:t>
                      </a:r>
                    </a:p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TBD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1463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1707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text&#10;&#10;Description automatically generated">
            <a:extLst>
              <a:ext uri="{FF2B5EF4-FFF2-40B4-BE49-F238E27FC236}">
                <a16:creationId xmlns:a16="http://schemas.microsoft.com/office/drawing/2014/main" id="{770BBD29-DBFA-806B-C3B3-0DFBE62AB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4448" y="2262005"/>
            <a:ext cx="8803105" cy="258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257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11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F7C11A9-9E44-7ED1-A6FA-E6BFED343782}"/>
              </a:ext>
            </a:extLst>
          </p:cNvPr>
          <p:cNvSpPr txBox="1">
            <a:spLocks/>
          </p:cNvSpPr>
          <p:nvPr/>
        </p:nvSpPr>
        <p:spPr>
          <a:xfrm>
            <a:off x="572124" y="1133631"/>
            <a:ext cx="10165830" cy="365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44A0D0-9054-5EA4-C91A-EFEBB5272CC9}"/>
              </a:ext>
            </a:extLst>
          </p:cNvPr>
          <p:cNvSpPr txBox="1"/>
          <p:nvPr/>
        </p:nvSpPr>
        <p:spPr>
          <a:xfrm>
            <a:off x="756822" y="356898"/>
            <a:ext cx="96704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Halyard Display" panose="020B0604020202020204" charset="0"/>
              </a:rPr>
              <a:t>TCHATT Referrals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alyard Display" panose="020B0604020202020204" charset="0"/>
              </a:rPr>
              <a:t>​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CA4053-12CE-A9ED-E3AC-BBA42129BD74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A0EB5E-AEF1-18AE-A3D4-006FEBFA9C1E}"/>
              </a:ext>
            </a:extLst>
          </p:cNvPr>
          <p:cNvSpPr txBox="1"/>
          <p:nvPr/>
        </p:nvSpPr>
        <p:spPr>
          <a:xfrm>
            <a:off x="176135" y="5555092"/>
            <a:ext cx="41355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Total Students Referred to the Program – </a:t>
            </a:r>
            <a:r>
              <a:rPr lang="en-US" sz="1600" dirty="0">
                <a:solidFill>
                  <a:srgbClr val="000000"/>
                </a:solidFill>
                <a:latin typeface="Halyard Display Light" panose="020B0604020202020204" charset="0"/>
              </a:rPr>
              <a:t>62,255</a:t>
            </a:r>
            <a:endParaRPr lang="en-US" sz="16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56DC61-35B1-573D-30A3-2F38029F7650}"/>
              </a:ext>
            </a:extLst>
          </p:cNvPr>
          <p:cNvSpPr txBox="1"/>
          <p:nvPr/>
        </p:nvSpPr>
        <p:spPr>
          <a:xfrm>
            <a:off x="9558026" y="5724369"/>
            <a:ext cx="2743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* this data is preliminary and is subject to change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​</a:t>
            </a:r>
            <a:endParaRPr lang="en-US" sz="1000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871E9240-0260-4403-8DCF-2850744EC6E2}"/>
              </a:ext>
            </a:extLst>
          </p:cNvPr>
          <p:cNvGraphicFramePr>
            <a:graphicFrameLocks/>
          </p:cNvGraphicFramePr>
          <p:nvPr/>
        </p:nvGraphicFramePr>
        <p:xfrm>
          <a:off x="1454046" y="1076131"/>
          <a:ext cx="9899753" cy="4397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807709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AD36ECB-025F-9225-A0E9-6906270E9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24" y="439969"/>
            <a:ext cx="11047751" cy="863174"/>
          </a:xfrm>
        </p:spPr>
        <p:txBody>
          <a:bodyPr>
            <a:normAutofit/>
          </a:bodyPr>
          <a:lstStyle/>
          <a:p>
            <a:r>
              <a:rPr lang="en-US" dirty="0"/>
              <a:t>Referrals, Enrolled, and Served 23-24 School Year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A1F87C-067E-C191-6C3C-26678A497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8FB4A6C-D91C-1440-977D-6F60EB24D408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CD931AC-B061-1E13-C076-92777AA472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8792800"/>
              </p:ext>
            </p:extLst>
          </p:nvPr>
        </p:nvGraphicFramePr>
        <p:xfrm>
          <a:off x="572124" y="1143000"/>
          <a:ext cx="10648326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7158936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CB996-AC27-6830-767E-FFCAC26B5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Number of Treatment Sessions and Clients Served</a:t>
            </a:r>
            <a:br>
              <a:rPr lang="en-US" dirty="0"/>
            </a:br>
            <a:r>
              <a:rPr lang="en-US" sz="2200" dirty="0"/>
              <a:t>as of 4/30/2024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81D66F-8385-3FA8-35D2-418C6076F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B7EF9A9-AE12-4441-A607-51DE0A60661F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4082864681"/>
              </p:ext>
            </p:extLst>
          </p:nvPr>
        </p:nvGraphicFramePr>
        <p:xfrm>
          <a:off x="571500" y="1668463"/>
          <a:ext cx="11049000" cy="4087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7842684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38468-7ADD-A574-2ED2-3CFAF03A6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Percent of Sessions by Provider Type</a:t>
            </a:r>
            <a:br>
              <a:rPr lang="en-US" dirty="0"/>
            </a:br>
            <a:r>
              <a:rPr lang="en-US" sz="2200" dirty="0"/>
              <a:t>September 1, 2021 - April 30, 2024</a:t>
            </a:r>
            <a:br>
              <a:rPr lang="en-US" sz="2200" dirty="0"/>
            </a:b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A69C9D-8511-A461-DA1D-AB430A6BB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B5B44C27-2AF7-BB6C-314A-23D96627F71A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877417480"/>
              </p:ext>
            </p:extLst>
          </p:nvPr>
        </p:nvGraphicFramePr>
        <p:xfrm>
          <a:off x="571500" y="1668463"/>
          <a:ext cx="10782300" cy="3768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9D69195-761F-6F50-1330-7505F5FD97D8}"/>
              </a:ext>
            </a:extLst>
          </p:cNvPr>
          <p:cNvSpPr txBox="1"/>
          <p:nvPr/>
        </p:nvSpPr>
        <p:spPr>
          <a:xfrm>
            <a:off x="831273" y="5631769"/>
            <a:ext cx="48189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b="0" i="1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Halyard Text" panose="020B0604020202020204" charset="0"/>
                <a:ea typeface="Halyard Display Light" pitchFamily="2" charset="77"/>
                <a:cs typeface="Halyard Text" panose="020B0604020202020204" charset="0"/>
              </a:rPr>
              <a:t>Note: More than one provider may participate in a session.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78289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38468-7ADD-A574-2ED2-3CFAF03A6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Number of Sessions by Provider Type and Fiscal Year</a:t>
            </a:r>
            <a:br>
              <a:rPr lang="en-US" dirty="0"/>
            </a:br>
            <a:r>
              <a:rPr lang="en-US" sz="2200" dirty="0"/>
              <a:t>September 1, 2021 - April 30, 2024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A69C9D-8511-A461-DA1D-AB430A6BB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15</a:t>
            </a:fld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B5B44C27-2AF7-BB6C-314A-23D96627F71A}"/>
              </a:ext>
            </a:extLst>
          </p:cNvPr>
          <p:cNvGraphicFramePr>
            <a:graphicFrameLocks noGrp="1"/>
          </p:cNvGraphicFramePr>
          <p:nvPr>
            <p:ph sz="quarter" idx="11"/>
          </p:nvPr>
        </p:nvGraphicFramePr>
        <p:xfrm>
          <a:off x="571500" y="1668463"/>
          <a:ext cx="10782300" cy="4087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58EF3D2-6556-3C8F-AF10-FF151E87678B}"/>
              </a:ext>
            </a:extLst>
          </p:cNvPr>
          <p:cNvSpPr txBox="1"/>
          <p:nvPr/>
        </p:nvSpPr>
        <p:spPr>
          <a:xfrm>
            <a:off x="831273" y="5631769"/>
            <a:ext cx="48189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b="0" i="1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Halyard Text" panose="020B0604020202020204" charset="0"/>
                <a:ea typeface="Halyard Display Light" pitchFamily="2" charset="77"/>
                <a:cs typeface="Halyard Text" panose="020B0604020202020204" charset="0"/>
              </a:rPr>
              <a:t>Note: More than one provider may participate in a session.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8059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38468-7ADD-A574-2ED2-3CFAF03A6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Percent of Sessions by Provider Type and Fiscal Year</a:t>
            </a:r>
            <a:br>
              <a:rPr lang="en-US" dirty="0"/>
            </a:br>
            <a:r>
              <a:rPr lang="en-US" sz="2200" dirty="0"/>
              <a:t>September 1, 2021 - April 30, 2024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A69C9D-8511-A461-DA1D-AB430A6BB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B5B44C27-2AF7-BB6C-314A-23D96627F71A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064840782"/>
              </p:ext>
            </p:extLst>
          </p:nvPr>
        </p:nvGraphicFramePr>
        <p:xfrm>
          <a:off x="571500" y="1668463"/>
          <a:ext cx="10782300" cy="3701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3A47C8E-DCCE-9580-80E2-0934D3FEFC3C}"/>
              </a:ext>
            </a:extLst>
          </p:cNvPr>
          <p:cNvSpPr txBox="1"/>
          <p:nvPr/>
        </p:nvSpPr>
        <p:spPr>
          <a:xfrm>
            <a:off x="831273" y="5631769"/>
            <a:ext cx="48189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b="0" i="1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Halyard Text" panose="020B0604020202020204" charset="0"/>
                <a:ea typeface="Halyard Display Light" pitchFamily="2" charset="77"/>
                <a:cs typeface="Halyard Text" panose="020B0604020202020204" charset="0"/>
              </a:rPr>
              <a:t>Note: More than one provider may participate in a session.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1016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24B11-953F-1817-799A-508650F1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Assessment Completion by HRI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AA92F9-8C6B-868F-30A9-4C09E8589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17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1862602-C4B9-CA7F-D7F1-BD7FD8F083AB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/>
          <a:stretch>
            <a:fillRect/>
          </a:stretch>
        </p:blipFill>
        <p:spPr>
          <a:xfrm>
            <a:off x="1127342" y="1280604"/>
            <a:ext cx="9864247" cy="4827769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283336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D7DA-5769-6549-7A1C-7F4BCEA7E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Projects In Process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6D1F3-3F4C-3953-3802-8E0300E7B25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324737" y="1178656"/>
            <a:ext cx="10165830" cy="5177694"/>
          </a:xfrm>
        </p:spPr>
        <p:txBody>
          <a:bodyPr numCol="1"/>
          <a:lstStyle/>
          <a:p>
            <a:pPr marL="342900" indent="-342900" fontAlgn="ctr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1F1F1F"/>
                </a:solidFill>
                <a:latin typeface="Halyard Display Light" panose="020B0604020202020204" charset="0"/>
              </a:rPr>
              <a:t>Working with UTS to develop policies to assist HRIs in implementing TCHATT 2.0 </a:t>
            </a:r>
          </a:p>
          <a:p>
            <a:pPr marL="342900" indent="-342900" fontAlgn="ctr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1F1F1F"/>
                </a:solidFill>
                <a:latin typeface="Halyard Display Light" panose="020B0604020202020204" charset="0"/>
              </a:rPr>
              <a:t>Working with CHC on counselor interviews, parent interviews and working with HRIs to create TCHATT 2.0 materials </a:t>
            </a:r>
          </a:p>
          <a:p>
            <a:pPr marL="342900" indent="-342900" fontAlgn="ctr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1F1F1F"/>
                </a:solidFill>
                <a:latin typeface="Halyard Display Light" panose="020B0604020202020204" charset="0"/>
              </a:rPr>
              <a:t>On Site support and consulting with teams to address challenges and provide support in implementing efficient processes and organizational structure </a:t>
            </a:r>
          </a:p>
          <a:p>
            <a:pPr marL="342900" indent="-342900" fontAlgn="ctr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1F1F1F"/>
                </a:solidFill>
                <a:latin typeface="Halyard Display Light" panose="020B0604020202020204" charset="0"/>
              </a:rPr>
              <a:t>Working with HRIs to prepare for implementation of TCHATT 2.0  </a:t>
            </a:r>
          </a:p>
          <a:p>
            <a:pPr marL="342900" indent="-342900" fontAlgn="ctr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1F1F1F"/>
                </a:solidFill>
                <a:latin typeface="Halyard Display Light" panose="020B0604020202020204" charset="0"/>
              </a:rPr>
              <a:t>Coordinating meetings HRIs and ESCs to help facilitate strong partnerships and follow up with schools who may have been unresponsive or declined services</a:t>
            </a:r>
          </a:p>
          <a:p>
            <a:pPr marL="342900" indent="-342900" fontAlgn="ctr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1F1F1F"/>
                </a:solidFill>
                <a:latin typeface="Halyard Display Light" panose="020B0604020202020204" charset="0"/>
              </a:rPr>
              <a:t>Working with UTS to support sessions at the upcoming TCHATT Summit </a:t>
            </a:r>
          </a:p>
          <a:p>
            <a:pPr fontAlgn="ctr">
              <a:spcBef>
                <a:spcPts val="0"/>
              </a:spcBef>
            </a:pPr>
            <a:endParaRPr lang="en-US" sz="2000" b="1" dirty="0">
              <a:solidFill>
                <a:srgbClr val="1F1F1F"/>
              </a:solidFill>
              <a:latin typeface="Halyard Display Light" panose="020B060402020202020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5967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D7DA-5769-6549-7A1C-7F4BCEA7E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Assessment Workgroup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6D1F3-3F4C-3953-3802-8E0300E7B25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324737" y="1178656"/>
            <a:ext cx="10165830" cy="1298890"/>
          </a:xfrm>
        </p:spPr>
        <p:txBody>
          <a:bodyPr numCol="1"/>
          <a:lstStyle/>
          <a:p>
            <a:pPr fontAlgn="ctr">
              <a:spcBef>
                <a:spcPts val="0"/>
              </a:spcBef>
            </a:pPr>
            <a:r>
              <a:rPr lang="en-US" sz="2000" b="1" dirty="0">
                <a:solidFill>
                  <a:srgbClr val="1F1F1F"/>
                </a:solidFill>
                <a:latin typeface="Halyard Display Light" panose="020B0604020202020204" charset="0"/>
              </a:rPr>
              <a:t>Any students that screen with positive scores on an assessment, that assessments would be repeated every 4 weeks. If assessments are negative, they will not continue to get them. The exceptions will be the CRAFFT. Rescreening of the CRAFFT will be determined by clinician. </a:t>
            </a:r>
          </a:p>
          <a:p>
            <a:pPr fontAlgn="ctr">
              <a:spcBef>
                <a:spcPts val="0"/>
              </a:spcBef>
            </a:pPr>
            <a:endParaRPr lang="en-US" sz="2000" b="1" dirty="0">
              <a:solidFill>
                <a:srgbClr val="1F1F1F"/>
              </a:solidFill>
              <a:latin typeface="Halyard Display Light" panose="020B0604020202020204" charset="0"/>
            </a:endParaRPr>
          </a:p>
          <a:p>
            <a:pPr fontAlgn="ctr">
              <a:spcBef>
                <a:spcPts val="0"/>
              </a:spcBef>
            </a:pPr>
            <a:endParaRPr lang="en-US" sz="2000" b="1" dirty="0">
              <a:solidFill>
                <a:srgbClr val="1F1F1F"/>
              </a:solidFill>
              <a:latin typeface="Halyard Display Light" panose="020B060402020202020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19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63533E-EB16-5EC6-6150-395E56D2D71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24737" y="2681733"/>
            <a:ext cx="10165830" cy="4524315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Halyard Display Light" panose="020B0604020202020204" charset="0"/>
                <a:ea typeface="+mn-ea"/>
                <a:cs typeface="Arial" panose="020B0604020202020204" pitchFamily="34" charset="0"/>
              </a:rPr>
              <a:t>10 &amp; under:</a:t>
            </a:r>
          </a:p>
          <a:p>
            <a:pPr marL="342900" marR="0" lvl="0" indent="-342900" algn="l" defTabSz="914400" rtl="0" eaLnBrk="1" fontAlgn="ctr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Halyard Display Light" panose="020B0604020202020204" charset="0"/>
                <a:ea typeface="+mn-ea"/>
                <a:cs typeface="Arial" panose="020B0604020202020204" pitchFamily="34" charset="0"/>
              </a:rPr>
              <a:t>SCARED (Parent required, Child Optional)</a:t>
            </a:r>
          </a:p>
          <a:p>
            <a:pPr marL="342900" marR="0" lvl="0" indent="-342900" algn="l" defTabSz="914400" rtl="0" eaLnBrk="1" fontAlgn="ctr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Halyard Display Light" panose="020B0604020202020204" charset="0"/>
                <a:ea typeface="+mn-ea"/>
                <a:cs typeface="Arial" panose="020B0604020202020204" pitchFamily="34" charset="0"/>
              </a:rPr>
              <a:t>SNAP (Parent)</a:t>
            </a:r>
          </a:p>
          <a:p>
            <a:pPr marL="342900" marR="0" lvl="0" indent="-342900" algn="l" defTabSz="914400" rtl="0" eaLnBrk="1" fontAlgn="ctr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Halyard Display Light" panose="020B0604020202020204" charset="0"/>
                <a:ea typeface="+mn-ea"/>
                <a:cs typeface="Arial" panose="020B0604020202020204" pitchFamily="34" charset="0"/>
              </a:rPr>
              <a:t>CIS (Parent)</a:t>
            </a:r>
          </a:p>
          <a:p>
            <a:pPr marL="342900" marR="0" lvl="0" indent="-342900" algn="l" defTabSz="914400" rtl="0" eaLnBrk="1" fontAlgn="ctr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1F1F1F"/>
              </a:solidFill>
              <a:effectLst/>
              <a:uLnTx/>
              <a:uFillTx/>
              <a:latin typeface="Halyard Display Light" panose="020B060402020202020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ctr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1F1F1F"/>
              </a:solidFill>
              <a:effectLst/>
              <a:uLnTx/>
              <a:uFillTx/>
              <a:latin typeface="Halyard Display Light" panose="020B060402020202020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ctr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b="1" dirty="0">
              <a:solidFill>
                <a:srgbClr val="1F1F1F"/>
              </a:solidFill>
              <a:latin typeface="Halyard Display Light" panose="020B060402020202020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ctr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b="1" dirty="0">
              <a:solidFill>
                <a:srgbClr val="1F1F1F"/>
              </a:solidFill>
              <a:latin typeface="Halyard Display Light" panose="020B060402020202020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ctr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b="1" dirty="0">
              <a:solidFill>
                <a:srgbClr val="1F1F1F"/>
              </a:solidFill>
              <a:latin typeface="Halyard Display Light" panose="020B060402020202020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ctr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b="1" dirty="0">
              <a:solidFill>
                <a:srgbClr val="1F1F1F"/>
              </a:solidFill>
              <a:latin typeface="Halyard Display Light" panose="020B060402020202020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ctr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b="1" dirty="0">
              <a:solidFill>
                <a:srgbClr val="1F1F1F"/>
              </a:solidFill>
              <a:latin typeface="Halyard Display Light" panose="020B060402020202020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ctr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b="1" dirty="0">
              <a:solidFill>
                <a:srgbClr val="1F1F1F"/>
              </a:solidFill>
              <a:latin typeface="Halyard Display Light" panose="020B060402020202020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ctr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b="1" dirty="0">
              <a:solidFill>
                <a:srgbClr val="1F1F1F"/>
              </a:solidFill>
              <a:latin typeface="Halyard Display Light" panose="020B060402020202020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ctr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b="1" dirty="0">
              <a:solidFill>
                <a:srgbClr val="1F1F1F"/>
              </a:solidFill>
              <a:latin typeface="Halyard Display Light" panose="020B060402020202020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ctr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b="1" dirty="0">
              <a:solidFill>
                <a:srgbClr val="1F1F1F"/>
              </a:solidFill>
              <a:latin typeface="Halyard Display Light" panose="020B060402020202020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ctr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1F1F1F"/>
              </a:solidFill>
              <a:effectLst/>
              <a:uLnTx/>
              <a:uFillTx/>
              <a:latin typeface="Halyard Display Light" panose="020B060402020202020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ctr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Halyard Display Light" panose="020B0604020202020204" charset="0"/>
                <a:ea typeface="+mn-ea"/>
                <a:cs typeface="Arial" panose="020B0604020202020204" pitchFamily="34" charset="0"/>
              </a:rPr>
              <a:t>11 &amp; up:</a:t>
            </a:r>
          </a:p>
          <a:p>
            <a:pPr marL="342900" marR="0" lvl="0" indent="-342900" algn="l" defTabSz="914400" rtl="0" eaLnBrk="1" fontAlgn="ctr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Halyard Display Light" panose="020B0604020202020204" charset="0"/>
                <a:ea typeface="+mn-ea"/>
                <a:cs typeface="Arial" panose="020B0604020202020204" pitchFamily="34" charset="0"/>
              </a:rPr>
              <a:t>PHQ-9a, (Child) - Day of visit</a:t>
            </a:r>
          </a:p>
          <a:p>
            <a:pPr marL="342900" marR="0" lvl="0" indent="-342900" algn="l" defTabSz="914400" rtl="0" eaLnBrk="1" fontAlgn="ctr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Halyard Display Light" panose="020B0604020202020204" charset="0"/>
                <a:ea typeface="+mn-ea"/>
                <a:cs typeface="Arial" panose="020B0604020202020204" pitchFamily="34" charset="0"/>
              </a:rPr>
              <a:t>Columbia Suicide Screener (Child) Day of Visit</a:t>
            </a:r>
          </a:p>
          <a:p>
            <a:pPr marL="342900" marR="0" lvl="0" indent="-342900" algn="l" defTabSz="914400" rtl="0" eaLnBrk="1" fontAlgn="ctr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Halyard Display Light" panose="020B0604020202020204" charset="0"/>
                <a:ea typeface="+mn-ea"/>
                <a:cs typeface="Arial" panose="020B0604020202020204" pitchFamily="34" charset="0"/>
              </a:rPr>
              <a:t>GAD 7 (Child) Sent before</a:t>
            </a:r>
          </a:p>
          <a:p>
            <a:pPr marL="342900" marR="0" lvl="0" indent="-342900" algn="l" defTabSz="914400" rtl="0" eaLnBrk="1" fontAlgn="ctr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Halyard Display Light" panose="020B0604020202020204" charset="0"/>
                <a:ea typeface="+mn-ea"/>
                <a:cs typeface="Arial" panose="020B0604020202020204" pitchFamily="34" charset="0"/>
              </a:rPr>
              <a:t>CRAFFT 2.0 (Child) Sent before</a:t>
            </a:r>
          </a:p>
          <a:p>
            <a:pPr marL="342900" marR="0" lvl="0" indent="-342900" algn="l" defTabSz="914400" rtl="0" eaLnBrk="1" fontAlgn="ctr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Halyard Display Light" panose="020B0604020202020204" charset="0"/>
                <a:ea typeface="+mn-ea"/>
                <a:cs typeface="Arial" panose="020B0604020202020204" pitchFamily="34" charset="0"/>
              </a:rPr>
              <a:t>CIS (Parent/Child) Sent before</a:t>
            </a:r>
          </a:p>
          <a:p>
            <a:pPr marL="342900" marR="0" lvl="0" indent="-342900" algn="l" defTabSz="914400" rtl="0" eaLnBrk="1" fontAlgn="ctr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Halyard Display Light" panose="020B0604020202020204" charset="0"/>
                <a:ea typeface="+mn-ea"/>
                <a:cs typeface="Arial" panose="020B0604020202020204" pitchFamily="34" charset="0"/>
              </a:rPr>
              <a:t>SNAP – (Parent) Sent before</a:t>
            </a:r>
            <a:endParaRPr lang="en-US" sz="32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6358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B16ADC6-351A-BABB-E5B8-2D6DEF554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047" y="91038"/>
            <a:ext cx="10165830" cy="1298890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Trayt Roadmap - TCHATT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20</a:t>
            </a:fld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F7C11A9-9E44-7ED1-A6FA-E6BFED343782}"/>
              </a:ext>
            </a:extLst>
          </p:cNvPr>
          <p:cNvSpPr txBox="1">
            <a:spLocks/>
          </p:cNvSpPr>
          <p:nvPr/>
        </p:nvSpPr>
        <p:spPr>
          <a:xfrm>
            <a:off x="572124" y="1133631"/>
            <a:ext cx="10165830" cy="365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CA4053-12CE-A9ED-E3AC-BBA42129BD74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8C574C5-A115-17E5-3B4F-0B3485B69C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2388644"/>
              </p:ext>
            </p:extLst>
          </p:nvPr>
        </p:nvGraphicFramePr>
        <p:xfrm>
          <a:off x="1001734" y="1854270"/>
          <a:ext cx="10892900" cy="25803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5569">
                  <a:extLst>
                    <a:ext uri="{9D8B030D-6E8A-4147-A177-3AD203B41FA5}">
                      <a16:colId xmlns:a16="http://schemas.microsoft.com/office/drawing/2014/main" val="1556204069"/>
                    </a:ext>
                  </a:extLst>
                </a:gridCol>
                <a:gridCol w="3195961">
                  <a:extLst>
                    <a:ext uri="{9D8B030D-6E8A-4147-A177-3AD203B41FA5}">
                      <a16:colId xmlns:a16="http://schemas.microsoft.com/office/drawing/2014/main" val="3221768923"/>
                    </a:ext>
                  </a:extLst>
                </a:gridCol>
                <a:gridCol w="3311370">
                  <a:extLst>
                    <a:ext uri="{9D8B030D-6E8A-4147-A177-3AD203B41FA5}">
                      <a16:colId xmlns:a16="http://schemas.microsoft.com/office/drawing/2014/main" val="1287663247"/>
                    </a:ext>
                  </a:extLst>
                </a:gridCol>
              </a:tblGrid>
              <a:tr h="37284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Feature 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Phase 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Estimate Release Date 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795113"/>
                  </a:ext>
                </a:extLst>
              </a:tr>
              <a:tr h="6625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Referral Dashboard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In Development </a:t>
                      </a:r>
                    </a:p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July 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21190"/>
                  </a:ext>
                </a:extLst>
              </a:tr>
              <a:tr h="6625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Family Experience Surveys</a:t>
                      </a:r>
                    </a:p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In Design</a:t>
                      </a:r>
                    </a:p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TBD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198845"/>
                  </a:ext>
                </a:extLst>
              </a:tr>
              <a:tr h="50945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School Insights Dashboard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In Design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TBD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806531"/>
                  </a:ext>
                </a:extLst>
              </a:tr>
              <a:tr h="37284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Referral Source Tracking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 Design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TBD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7920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66701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21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F7C11A9-9E44-7ED1-A6FA-E6BFED343782}"/>
              </a:ext>
            </a:extLst>
          </p:cNvPr>
          <p:cNvSpPr txBox="1">
            <a:spLocks/>
          </p:cNvSpPr>
          <p:nvPr/>
        </p:nvSpPr>
        <p:spPr>
          <a:xfrm>
            <a:off x="572124" y="1133631"/>
            <a:ext cx="10165830" cy="365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B898DC-9628-EA9D-32CA-6677135A8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046" y="865436"/>
            <a:ext cx="9169179" cy="485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657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2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Powerpoint Template2" id="{2324C577-9635-7C4C-A22A-02CCFDAC2091}" vid="{1996C408-CD8C-354A-8AA0-31AF6D0362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lcf76f155ced4ddcb4097134ff3c332f xmlns="2018a4d9-e5a5-428b-a312-dfd840ba6b63">
      <Terms xmlns="http://schemas.microsoft.com/office/infopath/2007/PartnerControls"/>
    </lcf76f155ced4ddcb4097134ff3c332f>
    <Comments xmlns="2018a4d9-e5a5-428b-a312-dfd840ba6b63" xsi:nil="true"/>
    <SharedWithUsers xmlns="ef95f5f0-dadb-470a-94cb-364b588c356d">
      <UserInfo>
        <DisplayName/>
        <AccountId xsi:nil="true"/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9" ma:contentTypeDescription="Create a new document." ma:contentTypeScope="" ma:versionID="4ad326326a8d06577978775162626bb7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a7d29ef909722fc5236f4aa4dc8a13d8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6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24D2939-55FE-41E3-A406-BB09ACF739B0}">
  <ds:schemaRefs>
    <ds:schemaRef ds:uri="http://schemas.microsoft.com/office/2006/metadata/properties"/>
    <ds:schemaRef ds:uri="http://schemas.microsoft.com/office/infopath/2007/PartnerControls"/>
    <ds:schemaRef ds:uri="bc6d5123-e1cb-4a6a-adf0-63854dce486e"/>
    <ds:schemaRef ds:uri="2018a4d9-e5a5-428b-a312-dfd840ba6b63"/>
    <ds:schemaRef ds:uri="ef95f5f0-dadb-470a-94cb-364b588c356d"/>
  </ds:schemaRefs>
</ds:datastoreItem>
</file>

<file path=customXml/itemProps2.xml><?xml version="1.0" encoding="utf-8"?>
<ds:datastoreItem xmlns:ds="http://schemas.openxmlformats.org/officeDocument/2006/customXml" ds:itemID="{1AB643BA-116C-4B78-9CAE-947652F1DA3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1884B6E-5E77-443B-84AE-0A4CBE62ED3A}"/>
</file>

<file path=docProps/app.xml><?xml version="1.0" encoding="utf-8"?>
<Properties xmlns="http://schemas.openxmlformats.org/officeDocument/2006/extended-properties" xmlns:vt="http://schemas.openxmlformats.org/officeDocument/2006/docPropsVTypes">
  <Template>TCMHCC template</Template>
  <TotalTime>30976</TotalTime>
  <Words>674</Words>
  <Application>Microsoft Office PowerPoint</Application>
  <PresentationFormat>Widescreen</PresentationFormat>
  <Paragraphs>152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Halyard Text Book</vt:lpstr>
      <vt:lpstr>Halyard Display Light</vt:lpstr>
      <vt:lpstr>Halyard Display</vt:lpstr>
      <vt:lpstr>Times New Roman</vt:lpstr>
      <vt:lpstr>Arial</vt:lpstr>
      <vt:lpstr>Calibri</vt:lpstr>
      <vt:lpstr>Halyard Text</vt:lpstr>
      <vt:lpstr>Segoe UI</vt:lpstr>
      <vt:lpstr>Office Theme</vt:lpstr>
      <vt:lpstr>Centralized Operation Support Hub -COSH Updates </vt:lpstr>
      <vt:lpstr>PowerPoint Presentation</vt:lpstr>
      <vt:lpstr>April 2024 Consultation Volume </vt:lpstr>
      <vt:lpstr>PowerPoint Presentation</vt:lpstr>
      <vt:lpstr>March- April 2024 CPAN Consultations</vt:lpstr>
      <vt:lpstr>QI Project Update:  Increase contact with providers enrolled and never utilized CPAN</vt:lpstr>
      <vt:lpstr>COSH Workgroups   </vt:lpstr>
      <vt:lpstr>COSH Workgroups   </vt:lpstr>
      <vt:lpstr>Trayt Roadmap</vt:lpstr>
      <vt:lpstr>PowerPoint Presentation</vt:lpstr>
      <vt:lpstr>PowerPoint Presentation</vt:lpstr>
      <vt:lpstr>Referrals, Enrolled, and Served 23-24 School Year</vt:lpstr>
      <vt:lpstr>Number of Treatment Sessions and Clients Served as of 4/30/2024</vt:lpstr>
      <vt:lpstr>Percent of Sessions by Provider Type September 1, 2021 - April 30, 2024 </vt:lpstr>
      <vt:lpstr>Number of Sessions by Provider Type and Fiscal Year September 1, 2021 - April 30, 2024</vt:lpstr>
      <vt:lpstr>Percent of Sessions by Provider Type and Fiscal Year September 1, 2021 - April 30, 2024</vt:lpstr>
      <vt:lpstr>Assessment Completion by HRI</vt:lpstr>
      <vt:lpstr>Projects In Process   </vt:lpstr>
      <vt:lpstr>Assessment Workgroup   </vt:lpstr>
      <vt:lpstr>Trayt Roadmap - TCHATT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Inman, Lashelle</dc:creator>
  <cp:lastModifiedBy>Lopez, Molly A</cp:lastModifiedBy>
  <cp:revision>53</cp:revision>
  <dcterms:created xsi:type="dcterms:W3CDTF">2023-05-01T16:10:16Z</dcterms:created>
  <dcterms:modified xsi:type="dcterms:W3CDTF">2024-05-16T21:29:23Z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Order">
    <vt:r8>25100</vt:r8>
  </property>
  <property fmtid="{D5CDD505-2E9C-101B-9397-08002B2CF9AE}" pid="4" name="xd_ProgID">
    <vt:lpwstr/>
  </property>
  <property fmtid="{D5CDD505-2E9C-101B-9397-08002B2CF9AE}" pid="5" name="MediaServiceImageTags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bool>false</vt:bool>
  </property>
  <property fmtid="{D5CDD505-2E9C-101B-9397-08002B2CF9AE}" pid="11" name="ArticulateGUID">
    <vt:lpwstr>6D6790CE-35A8-479C-BD1A-DF26E4BF3E63</vt:lpwstr>
  </property>
  <property fmtid="{D5CDD505-2E9C-101B-9397-08002B2CF9AE}" pid="12" name="ArticulatePath">
    <vt:lpwstr>2024 April COSH Presentation_</vt:lpwstr>
  </property>
</Properties>
</file>