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notesSlides/notesSlide2.xml" ContentType="application/vnd.openxmlformats-officedocument.presentationml.notesSlide+xml"/>
  <Override PartName="/ppt/authors.xml" ContentType="application/vnd.ms-powerpoint.author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4"/>
  </p:notesMasterIdLst>
  <p:sldIdLst>
    <p:sldId id="261" r:id="rId2"/>
    <p:sldId id="266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A84A40E-D65F-5E6D-56BE-EE537F54DBC1}" name="Victoria Walsh" initials="VW" userId="S::vwalsh@mmhpi.onmicrosoft.com::e2a57f65-39a2-489b-a8f9-5f5023a46977" providerId="AD"/>
  <p188:author id="{9D00CB32-958D-F8E6-CF77-3175503E492B}" name="Rachael McLaughlin" initials="RM" userId="3407e39ca97787ef" providerId="Windows Live"/>
  <p188:author id="{0BB94EC4-4514-427B-4555-0CC3418F0FA0}" name="Hani Talebi" initials="HT" userId="S::htalebi@mmhpi.onmicrosoft.com::9ca1a6d3-f342-4412-9848-417bb7e6c20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A3257"/>
    <a:srgbClr val="366F9A"/>
    <a:srgbClr val="46A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564" autoAdjust="0"/>
    <p:restoredTop sz="71701"/>
  </p:normalViewPr>
  <p:slideViewPr>
    <p:cSldViewPr snapToObjects="1">
      <p:cViewPr varScale="1">
        <p:scale>
          <a:sx n="90" d="100"/>
          <a:sy n="90" d="100"/>
        </p:scale>
        <p:origin x="2504" y="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12" Type="http://schemas.openxmlformats.org/officeDocument/2006/relationships/customXml" Target="../customXml/item3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11" Type="http://schemas.openxmlformats.org/officeDocument/2006/relationships/customXml" Target="../customXml/item2.xml"/><Relationship Id="rId5" Type="http://schemas.openxmlformats.org/officeDocument/2006/relationships/presProps" Target="presProps.xml"/><Relationship Id="rId10" Type="http://schemas.openxmlformats.org/officeDocument/2006/relationships/customXml" Target="../customXml/item1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858770-60A1-4753-8CE1-485FA8E81DC7}" type="datetimeFigureOut">
              <a:rPr lang="en-US" smtClean="0"/>
              <a:t>5/10/22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C750DC-F6A1-4D33-B5E0-87414645257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0483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C750DC-F6A1-4D33-B5E0-87414645257A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62014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C750DC-F6A1-4D33-B5E0-87414645257A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3427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5F519B7-61FA-9D4B-AF13-7FD5B4B45F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953000"/>
            <a:ext cx="9144000" cy="552450"/>
          </a:xfrm>
        </p:spPr>
        <p:txBody>
          <a:bodyPr>
            <a:normAutofit/>
          </a:bodyPr>
          <a:lstStyle>
            <a:lvl1pPr algn="ctr">
              <a:defRPr sz="21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505450"/>
            <a:ext cx="9144000" cy="38100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04900" y="4953000"/>
            <a:ext cx="6934200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104900" y="5886450"/>
            <a:ext cx="6934200" cy="1588"/>
          </a:xfrm>
          <a:prstGeom prst="line">
            <a:avLst/>
          </a:prstGeom>
          <a:ln w="1270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5F1CE4BB-0990-2645-AF7D-0F1B89E40FE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99616" y="731520"/>
            <a:ext cx="6144768" cy="3840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BD6B7-E487-9A4A-97CC-DB4A586F2F13}"/>
              </a:ext>
            </a:extLst>
          </p:cNvPr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953000"/>
            <a:ext cx="9144000" cy="552450"/>
          </a:xfrm>
        </p:spPr>
        <p:txBody>
          <a:bodyPr>
            <a:normAutofit/>
          </a:bodyPr>
          <a:lstStyle>
            <a:lvl1pPr algn="ctr">
              <a:defRPr sz="2100" b="1">
                <a:solidFill>
                  <a:srgbClr val="0A3257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5505450"/>
            <a:ext cx="9144000" cy="381000"/>
          </a:xfrm>
        </p:spPr>
        <p:txBody>
          <a:bodyPr>
            <a:normAutofit/>
          </a:bodyPr>
          <a:lstStyle>
            <a:lvl1pPr marL="0" indent="0" algn="ctr">
              <a:buNone/>
              <a:defRPr sz="1400">
                <a:solidFill>
                  <a:srgbClr val="0A3257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1104900" y="4953000"/>
            <a:ext cx="6934200" cy="1588"/>
          </a:xfrm>
          <a:prstGeom prst="line">
            <a:avLst/>
          </a:prstGeom>
          <a:ln w="12700" cap="flat" cmpd="sng" algn="ctr">
            <a:solidFill>
              <a:srgbClr val="0A3257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 userDrawn="1"/>
        </p:nvCxnSpPr>
        <p:spPr>
          <a:xfrm>
            <a:off x="1104900" y="5886450"/>
            <a:ext cx="6934200" cy="1588"/>
          </a:xfrm>
          <a:prstGeom prst="line">
            <a:avLst/>
          </a:prstGeom>
          <a:ln w="12700" cap="flat" cmpd="sng" algn="ctr">
            <a:solidFill>
              <a:srgbClr val="0A3257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FCA47FBD-7222-CB4D-856A-B93D766008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99616" y="836295"/>
            <a:ext cx="6144768" cy="3840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</p:spPr>
        <p:txBody>
          <a:bodyPr/>
          <a:lstStyle>
            <a:lvl2pPr marL="914400" indent="-344488"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sm_PPT_Final-a-03.png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3035300"/>
            <a:ext cx="7772400" cy="698500"/>
          </a:xfrm>
        </p:spPr>
        <p:txBody>
          <a:bodyPr anchor="t"/>
          <a:lstStyle>
            <a:lvl1pPr algn="ctr">
              <a:defRPr sz="4000" b="1" cap="all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1104900" y="2743200"/>
            <a:ext cx="6934200" cy="1371600"/>
            <a:chOff x="1104900" y="3048000"/>
            <a:chExt cx="6934200" cy="935038"/>
          </a:xfrm>
        </p:grpSpPr>
        <p:cxnSp>
          <p:nvCxnSpPr>
            <p:cNvPr id="8" name="Straight Connector 7"/>
            <p:cNvCxnSpPr/>
            <p:nvPr userDrawn="1"/>
          </p:nvCxnSpPr>
          <p:spPr>
            <a:xfrm>
              <a:off x="1104900" y="3048000"/>
              <a:ext cx="6934200" cy="1588"/>
            </a:xfrm>
            <a:prstGeom prst="line">
              <a:avLst/>
            </a:prstGeom>
            <a:ln w="12700" cap="flat" cmpd="sng" algn="ctr">
              <a:solidFill>
                <a:srgbClr val="0A325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1104900" y="3981450"/>
              <a:ext cx="6934200" cy="1588"/>
            </a:xfrm>
            <a:prstGeom prst="line">
              <a:avLst/>
            </a:prstGeom>
            <a:ln w="12700" cap="flat" cmpd="sng" algn="ctr">
              <a:solidFill>
                <a:srgbClr val="0A325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A1E65C68-11F5-EB45-B868-713A224C91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2027" b="22027"/>
          <a:stretch/>
        </p:blipFill>
        <p:spPr>
          <a:xfrm>
            <a:off x="228600" y="6264275"/>
            <a:ext cx="1307592" cy="457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3035300"/>
            <a:ext cx="7772400" cy="698500"/>
          </a:xfrm>
        </p:spPr>
        <p:txBody>
          <a:bodyPr anchor="t"/>
          <a:lstStyle>
            <a:lvl1pPr algn="ctr">
              <a:defRPr sz="4000" b="1" cap="all">
                <a:solidFill>
                  <a:srgbClr val="46AA46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3" name="Group 9"/>
          <p:cNvGrpSpPr/>
          <p:nvPr userDrawn="1"/>
        </p:nvGrpSpPr>
        <p:grpSpPr>
          <a:xfrm>
            <a:off x="1104900" y="2743200"/>
            <a:ext cx="6934200" cy="1371600"/>
            <a:chOff x="1104900" y="3048000"/>
            <a:chExt cx="6934200" cy="935038"/>
          </a:xfrm>
        </p:grpSpPr>
        <p:cxnSp>
          <p:nvCxnSpPr>
            <p:cNvPr id="8" name="Straight Connector 7"/>
            <p:cNvCxnSpPr/>
            <p:nvPr userDrawn="1"/>
          </p:nvCxnSpPr>
          <p:spPr>
            <a:xfrm>
              <a:off x="1104900" y="3048000"/>
              <a:ext cx="6934200" cy="1588"/>
            </a:xfrm>
            <a:prstGeom prst="line">
              <a:avLst/>
            </a:prstGeom>
            <a:ln w="12700" cap="flat" cmpd="sng" algn="ctr">
              <a:solidFill>
                <a:srgbClr val="0A325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 userDrawn="1"/>
          </p:nvCxnSpPr>
          <p:spPr>
            <a:xfrm>
              <a:off x="1104900" y="3981450"/>
              <a:ext cx="6934200" cy="1588"/>
            </a:xfrm>
            <a:prstGeom prst="line">
              <a:avLst/>
            </a:prstGeom>
            <a:ln w="12700" cap="flat" cmpd="sng" algn="ctr">
              <a:solidFill>
                <a:srgbClr val="0A3257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0CCC360-9DB9-0140-A818-FCF5052BF67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22313" y="685800"/>
            <a:ext cx="7772400" cy="5083175"/>
          </a:xfrm>
        </p:spPr>
        <p:txBody>
          <a:bodyPr anchor="t"/>
          <a:lstStyle>
            <a:lvl1pPr algn="l">
              <a:defRPr sz="4000" b="1" cap="none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0263D35-E97F-744B-AEFA-0253672F4E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22027" b="22027"/>
          <a:stretch/>
        </p:blipFill>
        <p:spPr>
          <a:xfrm>
            <a:off x="228600" y="6264275"/>
            <a:ext cx="1307592" cy="4572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indent="0" algn="r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Franklin Gothic Book"/>
              </a:defRPr>
            </a:lvl1pPr>
          </a:lstStyle>
          <a:p>
            <a:fld id="{AB338BB8-77C0-AD40-A287-C53F7C27480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F805B2-41AA-724E-9396-2842C9616252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214745" y="6324600"/>
            <a:ext cx="1309255" cy="4114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3" r:id="rId2"/>
    <p:sldLayoutId id="2147483650" r:id="rId3"/>
    <p:sldLayoutId id="2147483661" r:id="rId4"/>
    <p:sldLayoutId id="2147483651" r:id="rId5"/>
    <p:sldLayoutId id="2147483664" r:id="rId6"/>
    <p:sldLayoutId id="2147483662" r:id="rId7"/>
  </p:sldLayoutIdLst>
  <p:hf hdr="0" ftr="0" dt="0"/>
  <p:txStyles>
    <p:titleStyle>
      <a:lvl1pPr indent="0" algn="l" defTabSz="457200" rtl="0" eaLnBrk="1" latinLnBrk="0" hangingPunct="1">
        <a:spcBef>
          <a:spcPts val="0"/>
        </a:spcBef>
        <a:spcAft>
          <a:spcPts val="0"/>
        </a:spcAft>
        <a:buNone/>
        <a:defRPr sz="3600" b="1" kern="1200">
          <a:solidFill>
            <a:srgbClr val="46AA46"/>
          </a:solidFill>
          <a:latin typeface="Franklin Gothic Medium"/>
          <a:ea typeface="+mj-ea"/>
          <a:cs typeface="Franklin Gothic Medium"/>
        </a:defRPr>
      </a:lvl1pPr>
    </p:titleStyle>
    <p:bodyStyle>
      <a:lvl1pPr marL="457200" indent="-457200" algn="l" defTabSz="457200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3200" kern="1200">
          <a:solidFill>
            <a:srgbClr val="0A3257"/>
          </a:solidFill>
          <a:latin typeface="Franklin Gothic Book"/>
          <a:ea typeface="+mn-ea"/>
          <a:cs typeface="+mn-cs"/>
        </a:defRPr>
      </a:lvl1pPr>
      <a:lvl2pPr marL="914400" indent="-457200" algn="l" defTabSz="457200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800" kern="1200">
          <a:solidFill>
            <a:srgbClr val="002060"/>
          </a:solidFill>
          <a:latin typeface="Franklin Gothic Book"/>
          <a:ea typeface="+mn-ea"/>
          <a:cs typeface="+mn-cs"/>
        </a:defRPr>
      </a:lvl2pPr>
      <a:lvl3pPr marL="1374775" indent="-342900" algn="l" defTabSz="457200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400" kern="1200">
          <a:solidFill>
            <a:srgbClr val="002060"/>
          </a:solidFill>
          <a:latin typeface="Franklin Gothic Book"/>
          <a:ea typeface="+mn-ea"/>
          <a:cs typeface="+mn-cs"/>
        </a:defRPr>
      </a:lvl3pPr>
      <a:lvl4pPr marL="1828800" indent="-342900" algn="l" defTabSz="457200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Franklin Gothic Book"/>
          <a:ea typeface="+mn-ea"/>
          <a:cs typeface="+mn-cs"/>
        </a:defRPr>
      </a:lvl4pPr>
      <a:lvl5pPr marL="2289175" indent="-342900" algn="l" defTabSz="457200" rtl="0" eaLnBrk="1" latinLnBrk="0" hangingPunct="1">
        <a:spcBef>
          <a:spcPts val="0"/>
        </a:spcBef>
        <a:spcAft>
          <a:spcPts val="0"/>
        </a:spcAft>
        <a:buFont typeface="Arial" panose="020B0604020202020204" pitchFamily="34" charset="0"/>
        <a:buChar char="•"/>
        <a:defRPr sz="2000" kern="1200">
          <a:solidFill>
            <a:srgbClr val="002060"/>
          </a:solidFill>
          <a:latin typeface="Franklin Gothic Book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0" y="4953000"/>
            <a:ext cx="9144000" cy="552450"/>
          </a:xfrm>
        </p:spPr>
        <p:txBody>
          <a:bodyPr/>
          <a:lstStyle/>
          <a:p>
            <a:r>
              <a:rPr lang="en-US" dirty="0"/>
              <a:t>ARPA Pediatric </a:t>
            </a:r>
            <a:r>
              <a:rPr lang="en-US" dirty="0" err="1"/>
              <a:t>CoCM</a:t>
            </a:r>
            <a:r>
              <a:rPr lang="en-US" dirty="0"/>
              <a:t> Project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"/>
          </p:nvPr>
        </p:nvSpPr>
        <p:spPr>
          <a:xfrm>
            <a:off x="0" y="5505450"/>
            <a:ext cx="9144000" cy="381000"/>
          </a:xfrm>
        </p:spPr>
        <p:txBody>
          <a:bodyPr/>
          <a:lstStyle/>
          <a:p>
            <a:r>
              <a:rPr lang="en-US" dirty="0"/>
              <a:t>May 16, 2022 – Texas Child Mental Health Care Consortium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129DC-68AC-46CD-8C17-452A36D3B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42" y="16604"/>
            <a:ext cx="9119194" cy="792162"/>
          </a:xfrm>
        </p:spPr>
        <p:txBody>
          <a:bodyPr/>
          <a:lstStyle/>
          <a:p>
            <a:r>
              <a:rPr lang="en-US" sz="2800" dirty="0"/>
              <a:t>American Rescue Plan Act (ARPA) Pediatric CoCM Project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CFE980-F015-406E-B6C7-47A7061B92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4885" y="763093"/>
            <a:ext cx="8391816" cy="4525963"/>
          </a:xfrm>
        </p:spPr>
        <p:txBody>
          <a:bodyPr/>
          <a:lstStyle/>
          <a:p>
            <a:pPr marL="0" indent="0">
              <a:buNone/>
            </a:pPr>
            <a:r>
              <a:rPr lang="en-US" sz="2500" i="1" dirty="0"/>
              <a:t>ARPA Pediatric </a:t>
            </a:r>
            <a:r>
              <a:rPr lang="en-US" sz="2500" i="1" dirty="0" err="1"/>
              <a:t>CoCM</a:t>
            </a:r>
            <a:r>
              <a:rPr lang="en-US" sz="2500" i="1" dirty="0"/>
              <a:t> is a two-year project that focuses on </a:t>
            </a:r>
            <a:r>
              <a:rPr lang="en-US" sz="2500" i="1" dirty="0" err="1"/>
              <a:t>CoCM</a:t>
            </a:r>
            <a:r>
              <a:rPr lang="en-US" sz="2500" i="1" dirty="0"/>
              <a:t> for children and adolescents in 18 health systems across Texas</a:t>
            </a:r>
            <a:r>
              <a:rPr lang="en-US" sz="2500" dirty="0"/>
              <a:t>. </a:t>
            </a:r>
          </a:p>
          <a:p>
            <a:endParaRPr lang="en-US" sz="2400" dirty="0"/>
          </a:p>
          <a:p>
            <a:endParaRPr lang="en-US" sz="1600" dirty="0"/>
          </a:p>
          <a:p>
            <a:pPr marL="0" indent="0">
              <a:buNone/>
            </a:pPr>
            <a:endParaRPr lang="en-US" sz="1800" dirty="0"/>
          </a:p>
          <a:p>
            <a:endParaRPr lang="en-US" sz="1800" dirty="0"/>
          </a:p>
          <a:p>
            <a:endParaRPr lang="en-US" sz="105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78A59E-CC4D-45AC-8AC6-7F8DEFA6B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338BB8-77C0-AD40-A287-C53F7C274806}" type="slidenum">
              <a:rPr lang="en-US" smtClean="0"/>
              <a:pPr/>
              <a:t>2</a:t>
            </a:fld>
            <a:endParaRPr lang="en-US" dirty="0"/>
          </a:p>
        </p:txBody>
      </p:sp>
      <p:graphicFrame>
        <p:nvGraphicFramePr>
          <p:cNvPr id="6" name="Content Placeholder 6">
            <a:extLst>
              <a:ext uri="{FF2B5EF4-FFF2-40B4-BE49-F238E27FC236}">
                <a16:creationId xmlns:a16="http://schemas.microsoft.com/office/drawing/2014/main" id="{55E3F439-3D08-5244-BDB3-FDA1653A5E3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46532464"/>
              </p:ext>
            </p:extLst>
          </p:nvPr>
        </p:nvGraphicFramePr>
        <p:xfrm>
          <a:off x="5364447" y="2130229"/>
          <a:ext cx="3501522" cy="41700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269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745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9592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Participating HRIs</a:t>
                      </a:r>
                    </a:p>
                  </a:txBody>
                  <a:tcPr marL="68580" marR="68580" marT="34290" marB="34290">
                    <a:solidFill>
                      <a:srgbClr val="184A7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# of Health Systems</a:t>
                      </a:r>
                    </a:p>
                  </a:txBody>
                  <a:tcPr marL="68580" marR="68580" marT="34290" marB="34290">
                    <a:solidFill>
                      <a:srgbClr val="184A7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958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UT Austin </a:t>
                      </a: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958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TTUHSC Lubbock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958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TTUHSC El Paso </a:t>
                      </a: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958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UTHSC SA 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2958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UTRGV </a:t>
                      </a: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2958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UTSW 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3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2958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BCM</a:t>
                      </a: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</a:t>
                      </a: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2958">
                <a:tc>
                  <a:txBody>
                    <a:bodyPr/>
                    <a:lstStyle/>
                    <a:p>
                      <a:pPr algn="l"/>
                      <a:r>
                        <a:rPr lang="en-US" sz="2000" dirty="0"/>
                        <a:t>UT Houston 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2</a:t>
                      </a:r>
                    </a:p>
                  </a:txBody>
                  <a:tcPr marL="68580" marR="68580" marT="34290" marB="3429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2958">
                <a:tc>
                  <a:txBody>
                    <a:bodyPr/>
                    <a:lstStyle/>
                    <a:p>
                      <a:pPr algn="l" fontAlgn="base"/>
                      <a:r>
                        <a:rPr lang="en-US" sz="2000" dirty="0"/>
                        <a:t>UNTHSC</a:t>
                      </a:r>
                      <a:endParaRPr lang="en-US" sz="2000" b="0" dirty="0"/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dirty="0"/>
                        <a:t>1</a:t>
                      </a:r>
                    </a:p>
                  </a:txBody>
                  <a:tcPr marL="68580" marR="68580" marT="34290" marB="34290"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9D58D5B2-50E6-AC49-BFA9-91F1D2038804}"/>
              </a:ext>
            </a:extLst>
          </p:cNvPr>
          <p:cNvSpPr txBox="1"/>
          <p:nvPr/>
        </p:nvSpPr>
        <p:spPr>
          <a:xfrm>
            <a:off x="158135" y="2101498"/>
            <a:ext cx="4920785" cy="4201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500" dirty="0"/>
              <a:t>Meadows Institute has completed the following progress for the ARPA Pediatric </a:t>
            </a:r>
            <a:r>
              <a:rPr lang="en-US" sz="2500" dirty="0" err="1"/>
              <a:t>CoCM</a:t>
            </a:r>
            <a:r>
              <a:rPr lang="en-US" sz="2500" dirty="0"/>
              <a:t> Project: </a:t>
            </a: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Initial meetings with all 9 HRIs to review project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Initial meetings with 2 identified health systems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Introduction to </a:t>
            </a:r>
            <a:r>
              <a:rPr lang="en-US" sz="2400" dirty="0" err="1"/>
              <a:t>CoCM</a:t>
            </a:r>
            <a:r>
              <a:rPr lang="en-US" sz="2400" dirty="0"/>
              <a:t> presentation for HRIs and identified health systems </a:t>
            </a:r>
          </a:p>
          <a:p>
            <a:endParaRPr lang="en-US" sz="2400" dirty="0">
              <a:solidFill>
                <a:srgbClr val="0A325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0849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MMHPI Feb2020">
      <a:dk1>
        <a:srgbClr val="17497C"/>
      </a:dk1>
      <a:lt1>
        <a:srgbClr val="FFFFFF"/>
      </a:lt1>
      <a:dk2>
        <a:srgbClr val="71B1C8"/>
      </a:dk2>
      <a:lt2>
        <a:srgbClr val="266093"/>
      </a:lt2>
      <a:accent1>
        <a:srgbClr val="17497C"/>
      </a:accent1>
      <a:accent2>
        <a:srgbClr val="71B1C8"/>
      </a:accent2>
      <a:accent3>
        <a:srgbClr val="266093"/>
      </a:accent3>
      <a:accent4>
        <a:srgbClr val="A3C6D3"/>
      </a:accent4>
      <a:accent5>
        <a:srgbClr val="2F9A47"/>
      </a:accent5>
      <a:accent6>
        <a:srgbClr val="92CA64"/>
      </a:accent6>
      <a:hlink>
        <a:srgbClr val="0000FF"/>
      </a:hlink>
      <a:folHlink>
        <a:srgbClr val="9800FF"/>
      </a:folHlink>
    </a:clrScheme>
    <a:fontScheme name="Franklin Gothic">
      <a:majorFont>
        <a:latin typeface="Franklin Gothic Medium" panose="020B0603020102020204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MHPI_Temporary_Template_Feb2020" id="{B564B407-F8E0-F443-A83E-B05BEEDB9017}" vid="{7D64AF82-F224-FE4D-B5A1-D25270AC4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055B7319015E448FD1C412E8D3BF38" ma:contentTypeVersion="13" ma:contentTypeDescription="Create a new document." ma:contentTypeScope="" ma:versionID="80bc01383399041e155d867914491dc9">
  <xsd:schema xmlns:xsd="http://www.w3.org/2001/XMLSchema" xmlns:xs="http://www.w3.org/2001/XMLSchema" xmlns:p="http://schemas.microsoft.com/office/2006/metadata/properties" xmlns:ns2="2018a4d9-e5a5-428b-a312-dfd840ba6b63" xmlns:ns3="ef95f5f0-dadb-470a-94cb-364b588c356d" targetNamespace="http://schemas.microsoft.com/office/2006/metadata/properties" ma:root="true" ma:fieldsID="80a1793a53f018dfa15707939ab2d326" ns2:_="" ns3:_="">
    <xsd:import namespace="2018a4d9-e5a5-428b-a312-dfd840ba6b63"/>
    <xsd:import namespace="ef95f5f0-dadb-470a-94cb-364b588c356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Comments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18a4d9-e5a5-428b-a312-dfd840ba6b6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Comments" ma:index="16" nillable="true" ma:displayName="Comments" ma:format="Dropdown" ma:internalName="Comments">
      <xsd:simpleType>
        <xsd:restriction base="dms:Text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95f5f0-dadb-470a-94cb-364b588c356d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omments xmlns="2018a4d9-e5a5-428b-a312-dfd840ba6b63" xsi:nil="true"/>
  </documentManagement>
</p:properties>
</file>

<file path=customXml/itemProps1.xml><?xml version="1.0" encoding="utf-8"?>
<ds:datastoreItem xmlns:ds="http://schemas.openxmlformats.org/officeDocument/2006/customXml" ds:itemID="{8D4DB375-4C1C-41BD-8E0E-6E0C129887F7}"/>
</file>

<file path=customXml/itemProps2.xml><?xml version="1.0" encoding="utf-8"?>
<ds:datastoreItem xmlns:ds="http://schemas.openxmlformats.org/officeDocument/2006/customXml" ds:itemID="{EFDC0BCC-A6FC-4426-9016-CB4CC5265031}"/>
</file>

<file path=customXml/itemProps3.xml><?xml version="1.0" encoding="utf-8"?>
<ds:datastoreItem xmlns:ds="http://schemas.openxmlformats.org/officeDocument/2006/customXml" ds:itemID="{C7961AE3-6AC7-4CA3-B3D1-BD76C5138C7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1847</TotalTime>
  <Words>120</Words>
  <Application>Microsoft Macintosh PowerPoint</Application>
  <PresentationFormat>On-screen Show (4:3)</PresentationFormat>
  <Paragraphs>34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Arial</vt:lpstr>
      <vt:lpstr>Calibri</vt:lpstr>
      <vt:lpstr>Franklin Gothic Book</vt:lpstr>
      <vt:lpstr>Franklin Gothic Medium</vt:lpstr>
      <vt:lpstr>Office Theme</vt:lpstr>
      <vt:lpstr>ARPA Pediatric CoCM Project</vt:lpstr>
      <vt:lpstr>American Rescue Plan Act (ARPA) Pediatric CoCM Project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Collaborative Care Model Projects</dc:title>
  <dc:creator>Victoria Walsh</dc:creator>
  <cp:lastModifiedBy>Melissa Rowan</cp:lastModifiedBy>
  <cp:revision>23</cp:revision>
  <dcterms:created xsi:type="dcterms:W3CDTF">2022-04-06T16:05:53Z</dcterms:created>
  <dcterms:modified xsi:type="dcterms:W3CDTF">2022-05-11T01:59:10Z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0x01010056055B7319015E448FD1C412E8D3BF38</vt:lpwstr>
  </property>
</Properties>
</file>