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Masters/slideMaster3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2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9" r:id="rId1"/>
    <p:sldMasterId id="2147483659" r:id="rId2"/>
    <p:sldMasterId id="2147483669" r:id="rId3"/>
  </p:sldMasterIdLst>
  <p:notesMasterIdLst>
    <p:notesMasterId r:id="rId10"/>
  </p:notesMasterIdLst>
  <p:sldIdLst>
    <p:sldId id="734" r:id="rId4"/>
    <p:sldId id="712" r:id="rId5"/>
    <p:sldId id="736" r:id="rId6"/>
    <p:sldId id="737" r:id="rId7"/>
    <p:sldId id="728" r:id="rId8"/>
    <p:sldId id="733" r:id="rId9"/>
  </p:sldIdLst>
  <p:sldSz cx="9144000" cy="5143500" type="screen16x9"/>
  <p:notesSz cx="6858000" cy="931386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Untitled Section" id="{3540F3E4-3A56-594D-A98C-62123F4F527F}">
          <p14:sldIdLst>
            <p14:sldId id="734"/>
            <p14:sldId id="712"/>
            <p14:sldId id="736"/>
            <p14:sldId id="737"/>
            <p14:sldId id="728"/>
            <p14:sldId id="73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clrMode="bw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531F"/>
    <a:srgbClr val="BF5700"/>
    <a:srgbClr val="C01338"/>
    <a:srgbClr val="C00000"/>
    <a:srgbClr val="79C82A"/>
    <a:srgbClr val="DE7E7A"/>
    <a:srgbClr val="D61C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8" autoAdjust="0"/>
    <p:restoredTop sz="90955" autoAdjust="0"/>
  </p:normalViewPr>
  <p:slideViewPr>
    <p:cSldViewPr>
      <p:cViewPr varScale="1">
        <p:scale>
          <a:sx n="91" d="100"/>
          <a:sy n="91" d="100"/>
        </p:scale>
        <p:origin x="576" y="5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ヒラギノ角ゴ Pro W3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ヒラギノ角ゴ Pro W3"/>
              </a:defRPr>
            </a:lvl1pPr>
          </a:lstStyle>
          <a:p>
            <a:pPr>
              <a:defRPr/>
            </a:pPr>
            <a:fld id="{F6FD56A5-6355-4B13-B783-7CC5477550B3}" type="datetimeFigureOut">
              <a:rPr lang="en-US"/>
              <a:pPr>
                <a:defRPr/>
              </a:pPr>
              <a:t>8/26/2022</a:t>
            </a:fld>
            <a:endParaRPr lang="en-US" dirty="0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7025" y="700088"/>
            <a:ext cx="6203950" cy="34909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24085"/>
            <a:ext cx="5486400" cy="419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6554"/>
            <a:ext cx="2971800" cy="46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ヒラギノ角ゴ Pro W3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46554"/>
            <a:ext cx="2971800" cy="46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ヒラギノ角ゴ Pro W3"/>
              </a:defRPr>
            </a:lvl1pPr>
          </a:lstStyle>
          <a:p>
            <a:pPr>
              <a:defRPr/>
            </a:pPr>
            <a:fld id="{6E074355-CE0D-4C68-A6CB-C364ED71B3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0979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E074355-CE0D-4C68-A6CB-C364ED71B33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799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343"/>
            <a:ext cx="7772400" cy="1102995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6133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8572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37360"/>
            <a:ext cx="8229600" cy="29489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30783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5988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74470"/>
            <a:ext cx="4038600" cy="3017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74470"/>
            <a:ext cx="4038600" cy="3017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6750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688" y="641510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20884"/>
            <a:ext cx="5111750" cy="40511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0688" y="1601629"/>
            <a:ext cx="3008313" cy="31418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6964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829050"/>
            <a:ext cx="5486400" cy="42576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85800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254817"/>
            <a:ext cx="5486400" cy="6029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6138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69085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7478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1650"/>
            <a:ext cx="8229600" cy="2914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7501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9158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49028"/>
            <a:ext cx="4038600" cy="310872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49028"/>
            <a:ext cx="4038600" cy="310872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4043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20688" y="641510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920884"/>
            <a:ext cx="5111750" cy="40511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20688" y="1601629"/>
            <a:ext cx="3008313" cy="31418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90217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92288" y="3829050"/>
            <a:ext cx="5486400" cy="42576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85800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254817"/>
            <a:ext cx="5486400" cy="6029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6708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7"/>
          <p:cNvSpPr>
            <a:spLocks noGrp="1"/>
          </p:cNvSpPr>
          <p:nvPr>
            <p:ph type="title"/>
          </p:nvPr>
        </p:nvSpPr>
        <p:spPr>
          <a:xfrm>
            <a:off x="495300" y="1200150"/>
            <a:ext cx="7886700" cy="17526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/>
          <a:p>
            <a:r>
              <a:rPr lang="en-US" dirty="0"/>
              <a:t>Insert your</a:t>
            </a:r>
            <a:br>
              <a:rPr lang="en-US" dirty="0"/>
            </a:br>
            <a:r>
              <a:rPr lang="en-US" dirty="0"/>
              <a:t>headline here</a:t>
            </a:r>
            <a:br>
              <a:rPr lang="en-US" dirty="0"/>
            </a:br>
            <a:r>
              <a:rPr lang="en-US" dirty="0"/>
              <a:t>up to 3 lines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495300" y="3333749"/>
            <a:ext cx="7886700" cy="4572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Insert your subtitle or any additional description text here up to</a:t>
            </a:r>
            <a:br>
              <a:rPr lang="en-US" dirty="0"/>
            </a:br>
            <a:r>
              <a:rPr lang="en-US" dirty="0"/>
              <a:t>two lines of text or you can delete this text box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628650" y="3105150"/>
            <a:ext cx="56197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9"/>
          <p:cNvSpPr txBox="1">
            <a:spLocks/>
          </p:cNvSpPr>
          <p:nvPr userDrawn="1"/>
        </p:nvSpPr>
        <p:spPr>
          <a:xfrm>
            <a:off x="490384" y="4171949"/>
            <a:ext cx="7886700" cy="4572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50000"/>
              </a:lnSpc>
              <a:spcAft>
                <a:spcPts val="0"/>
              </a:spcAft>
            </a:pPr>
            <a:r>
              <a:rPr lang="en-US" sz="1050" b="0" i="0" cap="all" baseline="0" dirty="0">
                <a:latin typeface="Arial Black" charset="0"/>
              </a:rPr>
              <a:t>Presenter or speaker name</a:t>
            </a:r>
          </a:p>
          <a:p>
            <a:pPr fontAlgn="auto">
              <a:lnSpc>
                <a:spcPct val="30000"/>
              </a:lnSpc>
              <a:spcAft>
                <a:spcPts val="0"/>
              </a:spcAft>
            </a:pPr>
            <a:r>
              <a:rPr lang="en-US" sz="1050" dirty="0"/>
              <a:t>Position/Role,</a:t>
            </a:r>
            <a:r>
              <a:rPr lang="en-US" sz="1050" baseline="0" dirty="0"/>
              <a:t> The University of Texas at Austin</a:t>
            </a:r>
            <a:endParaRPr lang="en-US" sz="1050" dirty="0"/>
          </a:p>
        </p:txBody>
      </p:sp>
      <p:sp>
        <p:nvSpPr>
          <p:cNvPr id="16" name="Text Placeholder 9"/>
          <p:cNvSpPr txBox="1">
            <a:spLocks/>
          </p:cNvSpPr>
          <p:nvPr userDrawn="1"/>
        </p:nvSpPr>
        <p:spPr>
          <a:xfrm>
            <a:off x="548640" y="457200"/>
            <a:ext cx="7828444" cy="389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1200" b="0" i="0" cap="all" baseline="0" dirty="0">
                <a:latin typeface="Arial Black" charset="0"/>
              </a:rPr>
              <a:t>Month 20xx</a:t>
            </a:r>
            <a:endParaRPr 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1503322918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800" b="1" i="0" kern="800" cap="all" normalizeH="0" baseline="0">
          <a:solidFill>
            <a:schemeClr val="bg1"/>
          </a:solidFill>
          <a:latin typeface="Arial Black" charset="0"/>
          <a:ea typeface="Arial Black" charset="0"/>
          <a:cs typeface="Arial Black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1400" b="0" i="0" kern="1200" baseline="0">
          <a:solidFill>
            <a:schemeClr val="bg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b="0" i="0" kern="1200">
          <a:solidFill>
            <a:schemeClr val="bg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b="0" i="0" kern="1200">
          <a:solidFill>
            <a:schemeClr val="bg1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bg1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bg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2865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80210"/>
            <a:ext cx="8229600" cy="29489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1823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7" r:id="rId5"/>
    <p:sldLayoutId id="2147483668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>
              <a:lumMod val="85000"/>
              <a:lumOff val="15000"/>
            </a:schemeClr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9972"/>
            <a:ext cx="8229600" cy="2914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1638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7" r:id="rId5"/>
    <p:sldLayoutId id="2147483678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latin typeface="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628650" y="3105150"/>
            <a:ext cx="56197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9"/>
          <p:cNvSpPr txBox="1">
            <a:spLocks/>
          </p:cNvSpPr>
          <p:nvPr/>
        </p:nvSpPr>
        <p:spPr>
          <a:xfrm>
            <a:off x="584735" y="4171950"/>
            <a:ext cx="7886700" cy="4572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5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charset="0"/>
                <a:cs typeface="Arial" charset="0"/>
              </a:rPr>
              <a:t>Linda haster</a:t>
            </a:r>
          </a:p>
          <a:p>
            <a:pPr marL="0" marR="0" lvl="0" indent="0" algn="l" defTabSz="914400" rtl="0" eaLnBrk="1" fontAlgn="auto" latinLnBrk="0" hangingPunct="1">
              <a:lnSpc>
                <a:spcPct val="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cs typeface="Arial" charset="0"/>
              </a:rPr>
              <a:t>Associate Director - SPAA, Office of Sponsored Projects, The University of Texas at Austin</a:t>
            </a:r>
          </a:p>
        </p:txBody>
      </p:sp>
      <p:sp>
        <p:nvSpPr>
          <p:cNvPr id="12" name="Text Placeholder 9"/>
          <p:cNvSpPr txBox="1">
            <a:spLocks/>
          </p:cNvSpPr>
          <p:nvPr/>
        </p:nvSpPr>
        <p:spPr>
          <a:xfrm>
            <a:off x="548640" y="457200"/>
            <a:ext cx="7828444" cy="389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200" cap="all" dirty="0">
                <a:solidFill>
                  <a:prstClr val="white"/>
                </a:solidFill>
                <a:latin typeface="Arial Black" charset="0"/>
              </a:rPr>
              <a:t>August 29, 2022</a:t>
            </a:r>
            <a:endParaRPr kumimoji="0" lang="en-US" sz="1200" b="0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charset="0"/>
              <a:cs typeface="Arial" charset="0"/>
            </a:endParaRPr>
          </a:p>
        </p:txBody>
      </p:sp>
      <p:sp>
        <p:nvSpPr>
          <p:cNvPr id="13" name="Title Placeholder 7"/>
          <p:cNvSpPr txBox="1">
            <a:spLocks/>
          </p:cNvSpPr>
          <p:nvPr/>
        </p:nvSpPr>
        <p:spPr>
          <a:xfrm>
            <a:off x="502920" y="1200150"/>
            <a:ext cx="7886700" cy="17526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800" b="1" i="0" kern="800" cap="all" normalizeH="0" baseline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8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charset="0"/>
              </a:rPr>
              <a:t>Arpa sb 8 section 8</a:t>
            </a:r>
          </a:p>
          <a:p>
            <a:pPr marL="0" marR="0" lvl="0" indent="0" algn="l" defTabSz="914400" rtl="0" eaLnBrk="1" fontAlgn="auto" latinLnBrk="0" hangingPunct="1">
              <a:lnSpc>
                <a:spcPts val="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8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charset="0"/>
              </a:rPr>
              <a:t>fiscal agent – UT Austin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699" y="320040"/>
            <a:ext cx="1877397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90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Texas Child Mental Health Care Consortium 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57200" y="1352550"/>
            <a:ext cx="8229600" cy="35814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Contract Status</a:t>
            </a:r>
            <a:endParaRPr lang="en-US" dirty="0"/>
          </a:p>
          <a:p>
            <a:pPr lvl="1"/>
            <a:r>
              <a:rPr lang="en-US" sz="1800" dirty="0"/>
              <a:t>THECB to UT Austin (as fiscal agent</a:t>
            </a:r>
            <a:r>
              <a:rPr lang="en-US" sz="1800" dirty="0" smtClean="0"/>
              <a:t>) </a:t>
            </a:r>
          </a:p>
          <a:p>
            <a:pPr lvl="2"/>
            <a:r>
              <a:rPr lang="en-US" sz="1400" dirty="0" smtClean="0"/>
              <a:t>Received on 8/24</a:t>
            </a:r>
            <a:endParaRPr lang="en-US" sz="1400" dirty="0"/>
          </a:p>
          <a:p>
            <a:pPr lvl="1"/>
            <a:r>
              <a:rPr lang="en-US" sz="1800" dirty="0"/>
              <a:t>THECB to UT </a:t>
            </a:r>
            <a:r>
              <a:rPr lang="en-US" sz="1800" dirty="0" smtClean="0"/>
              <a:t>System</a:t>
            </a:r>
          </a:p>
          <a:p>
            <a:pPr lvl="2"/>
            <a:r>
              <a:rPr lang="en-US" sz="1400" dirty="0" smtClean="0"/>
              <a:t>Received on 8/24</a:t>
            </a:r>
            <a:endParaRPr lang="en-US" sz="1400" dirty="0"/>
          </a:p>
          <a:p>
            <a:pPr lvl="1"/>
            <a:r>
              <a:rPr lang="en-US" sz="1800" dirty="0" smtClean="0"/>
              <a:t>UT System to UT Austin</a:t>
            </a:r>
          </a:p>
          <a:p>
            <a:pPr lvl="2"/>
            <a:r>
              <a:rPr lang="en-US" sz="1400" dirty="0" smtClean="0"/>
              <a:t>Signatures being routed as of 8/24</a:t>
            </a:r>
          </a:p>
          <a:p>
            <a:pPr marL="457200" lvl="1" indent="0">
              <a:buNone/>
            </a:pPr>
            <a:r>
              <a:rPr lang="en-US" sz="1800" dirty="0" smtClean="0"/>
              <a:t>	</a:t>
            </a:r>
            <a:endParaRPr lang="en-US" sz="1800" dirty="0"/>
          </a:p>
          <a:p>
            <a:r>
              <a:rPr lang="en-US" sz="2000" dirty="0"/>
              <a:t>Sub-Award </a:t>
            </a:r>
            <a:r>
              <a:rPr lang="en-US" sz="2000" dirty="0" smtClean="0"/>
              <a:t>FDP Agreements </a:t>
            </a:r>
            <a:endParaRPr lang="en-US" sz="2000" dirty="0"/>
          </a:p>
          <a:p>
            <a:pPr lvl="1"/>
            <a:r>
              <a:rPr lang="en-US" sz="2000" dirty="0"/>
              <a:t>UT Austin to HRI’s </a:t>
            </a:r>
            <a:r>
              <a:rPr lang="en-US" sz="2000" dirty="0" smtClean="0"/>
              <a:t>and Meadows</a:t>
            </a:r>
          </a:p>
          <a:p>
            <a:pPr lvl="2"/>
            <a:r>
              <a:rPr lang="en-US" sz="1400" dirty="0" smtClean="0"/>
              <a:t>Distributed </a:t>
            </a:r>
            <a:r>
              <a:rPr lang="en-US" sz="1400" dirty="0" smtClean="0"/>
              <a:t>final </a:t>
            </a:r>
            <a:r>
              <a:rPr lang="en-US" sz="1400" dirty="0"/>
              <a:t>agreement </a:t>
            </a:r>
            <a:r>
              <a:rPr lang="en-US" sz="1400" dirty="0" smtClean="0"/>
              <a:t>on 8/26</a:t>
            </a:r>
            <a:endParaRPr lang="en-US" sz="1400" dirty="0"/>
          </a:p>
          <a:p>
            <a:pPr marL="1371600" lvl="3" indent="0">
              <a:buNone/>
            </a:pPr>
            <a:endParaRPr lang="en-US" sz="1200" dirty="0" smtClean="0"/>
          </a:p>
          <a:p>
            <a:pPr lvl="3"/>
            <a:endParaRPr lang="en-US" sz="1200" dirty="0"/>
          </a:p>
          <a:p>
            <a:pPr marL="457200" lvl="1" indent="0">
              <a:buNone/>
            </a:pPr>
            <a:endParaRPr lang="en-US" sz="2000" dirty="0"/>
          </a:p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FC8F89-6A0D-4774-8522-1089AE04341F}"/>
              </a:ext>
            </a:extLst>
          </p:cNvPr>
          <p:cNvSpPr/>
          <p:nvPr/>
        </p:nvSpPr>
        <p:spPr>
          <a:xfrm>
            <a:off x="2286000" y="1971586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633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36260" y="742950"/>
            <a:ext cx="8229600" cy="857250"/>
          </a:xfrm>
        </p:spPr>
        <p:txBody>
          <a:bodyPr>
            <a:normAutofit/>
          </a:bodyPr>
          <a:lstStyle/>
          <a:p>
            <a:r>
              <a:rPr lang="en-US" sz="2800" dirty="0"/>
              <a:t>Texas Child Mental Health Care Consortium 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3200400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State Confirmation Process</a:t>
            </a:r>
            <a:endParaRPr lang="en-US" dirty="0"/>
          </a:p>
          <a:p>
            <a:pPr lvl="1"/>
            <a:r>
              <a:rPr lang="en-US" sz="1800" dirty="0" smtClean="0"/>
              <a:t>Fully executed Agreements </a:t>
            </a:r>
          </a:p>
          <a:p>
            <a:pPr lvl="2"/>
            <a:r>
              <a:rPr lang="en-US" sz="1400" dirty="0" smtClean="0"/>
              <a:t>If UT Austin has </a:t>
            </a:r>
            <a:r>
              <a:rPr lang="en-US" sz="1400" dirty="0" smtClean="0">
                <a:solidFill>
                  <a:srgbClr val="FF0000"/>
                </a:solidFill>
              </a:rPr>
              <a:t>received</a:t>
            </a:r>
            <a:r>
              <a:rPr lang="en-US" sz="1400" dirty="0" smtClean="0"/>
              <a:t> fully executed contracts by end of day on Sept 19</a:t>
            </a:r>
            <a:r>
              <a:rPr lang="en-US" sz="1400" baseline="30000" dirty="0" smtClean="0"/>
              <a:t>th</a:t>
            </a:r>
            <a:r>
              <a:rPr lang="en-US" sz="1400" dirty="0" smtClean="0"/>
              <a:t> </a:t>
            </a:r>
          </a:p>
          <a:p>
            <a:pPr lvl="3"/>
            <a:r>
              <a:rPr lang="en-US" sz="1000" dirty="0" smtClean="0"/>
              <a:t>Both Grantor and Grantee can confirm expenditure/revenue during the confirmation process </a:t>
            </a:r>
          </a:p>
          <a:p>
            <a:pPr lvl="3"/>
            <a:r>
              <a:rPr lang="en-US" sz="1000" dirty="0" smtClean="0"/>
              <a:t>Confirmed expenditures will be included on the SEFA</a:t>
            </a:r>
            <a:endParaRPr lang="en-US" sz="1000" dirty="0"/>
          </a:p>
          <a:p>
            <a:pPr lvl="2"/>
            <a:r>
              <a:rPr lang="en-US" sz="1400" dirty="0"/>
              <a:t>If UT Austin does not receive fully executed contracts by Sept </a:t>
            </a:r>
            <a:r>
              <a:rPr lang="en-US" sz="1400" dirty="0" smtClean="0"/>
              <a:t>19</a:t>
            </a:r>
            <a:r>
              <a:rPr lang="en-US" sz="1400" baseline="30000" dirty="0" smtClean="0"/>
              <a:t>th</a:t>
            </a:r>
            <a:r>
              <a:rPr lang="en-US" sz="1400" dirty="0" smtClean="0"/>
              <a:t> deadline</a:t>
            </a:r>
            <a:endParaRPr lang="en-US" sz="1400" dirty="0"/>
          </a:p>
          <a:p>
            <a:pPr lvl="3"/>
            <a:r>
              <a:rPr lang="en-US" sz="1400" dirty="0"/>
              <a:t>Neither Grantor or Grantee can confirm expenditure/revenue during the confirmation process </a:t>
            </a:r>
          </a:p>
          <a:p>
            <a:pPr lvl="3"/>
            <a:r>
              <a:rPr lang="en-US" sz="1400" dirty="0" smtClean="0"/>
              <a:t>Expenditures will NOT be </a:t>
            </a:r>
            <a:r>
              <a:rPr lang="en-US" sz="1400" dirty="0"/>
              <a:t>included </a:t>
            </a:r>
            <a:r>
              <a:rPr lang="en-US" sz="1400" dirty="0" smtClean="0"/>
              <a:t>on the SEFA</a:t>
            </a:r>
            <a:endParaRPr lang="en-US" sz="1400" dirty="0"/>
          </a:p>
          <a:p>
            <a:pPr lvl="3"/>
            <a:r>
              <a:rPr lang="en-US" sz="1400" dirty="0"/>
              <a:t>Pre-Award spending would have to be </a:t>
            </a:r>
            <a:r>
              <a:rPr lang="en-US" sz="1400" dirty="0" smtClean="0"/>
              <a:t>excluded as an expense and reclassified to a Pre-Paid </a:t>
            </a:r>
            <a:r>
              <a:rPr lang="en-US" sz="1400" dirty="0"/>
              <a:t>Account </a:t>
            </a:r>
            <a:r>
              <a:rPr lang="en-US" sz="1400" dirty="0" smtClean="0"/>
              <a:t>(Asset </a:t>
            </a:r>
            <a:r>
              <a:rPr lang="en-US" sz="1400" dirty="0"/>
              <a:t>classification)</a:t>
            </a:r>
          </a:p>
          <a:p>
            <a:pPr lvl="4"/>
            <a:r>
              <a:rPr lang="en-US" sz="1000" dirty="0"/>
              <a:t>Should not be reported as unbilled AR because neither party has a fully executed agreement</a:t>
            </a:r>
          </a:p>
          <a:p>
            <a:pPr lvl="4"/>
            <a:r>
              <a:rPr lang="en-US" sz="1000" dirty="0"/>
              <a:t>Year-End Adjusting (</a:t>
            </a:r>
            <a:r>
              <a:rPr lang="en-US" sz="1000" dirty="0" smtClean="0"/>
              <a:t>reversing) </a:t>
            </a:r>
            <a:r>
              <a:rPr lang="en-US" sz="1000" dirty="0"/>
              <a:t>E</a:t>
            </a:r>
            <a:r>
              <a:rPr lang="en-US" sz="1000" dirty="0" smtClean="0"/>
              <a:t>ntry </a:t>
            </a:r>
            <a:r>
              <a:rPr lang="en-US" sz="1000" dirty="0"/>
              <a:t>would be </a:t>
            </a:r>
            <a:r>
              <a:rPr lang="en-US" sz="1000" dirty="0" smtClean="0"/>
              <a:t>required</a:t>
            </a:r>
          </a:p>
          <a:p>
            <a:pPr lvl="4"/>
            <a:r>
              <a:rPr lang="en-US" sz="1000" dirty="0" smtClean="0"/>
              <a:t>Expenditures </a:t>
            </a:r>
            <a:r>
              <a:rPr lang="en-US" sz="1000" dirty="0"/>
              <a:t>would be reported in FY22-23 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FC8F89-6A0D-4774-8522-1089AE04341F}"/>
              </a:ext>
            </a:extLst>
          </p:cNvPr>
          <p:cNvSpPr/>
          <p:nvPr/>
        </p:nvSpPr>
        <p:spPr>
          <a:xfrm>
            <a:off x="2286000" y="1971586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605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Texas Child Mental Health Care Consortium 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57200" y="1352550"/>
            <a:ext cx="8229600" cy="25908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Invoicing </a:t>
            </a:r>
          </a:p>
          <a:p>
            <a:pPr lvl="1"/>
            <a:r>
              <a:rPr lang="en-US" sz="1400" dirty="0" smtClean="0"/>
              <a:t>Begin in September</a:t>
            </a:r>
          </a:p>
          <a:p>
            <a:pPr lvl="2"/>
            <a:endParaRPr lang="en-US" sz="1400" dirty="0" smtClean="0"/>
          </a:p>
          <a:p>
            <a:pPr marL="457200" lvl="1" indent="0">
              <a:buNone/>
            </a:pPr>
            <a:r>
              <a:rPr lang="en-US" sz="1800" dirty="0" smtClean="0"/>
              <a:t>	</a:t>
            </a:r>
            <a:endParaRPr lang="en-US" sz="1800" dirty="0"/>
          </a:p>
          <a:p>
            <a:r>
              <a:rPr lang="en-US" sz="2000" dirty="0" smtClean="0"/>
              <a:t>Reporting </a:t>
            </a:r>
          </a:p>
          <a:p>
            <a:pPr lvl="1"/>
            <a:r>
              <a:rPr lang="en-US" sz="1600" dirty="0" smtClean="0"/>
              <a:t>Next Quarterly Report </a:t>
            </a:r>
          </a:p>
          <a:p>
            <a:pPr lvl="2"/>
            <a:r>
              <a:rPr lang="en-US" sz="1200" dirty="0" smtClean="0"/>
              <a:t>Due in October for period ending 9/30/22 </a:t>
            </a:r>
            <a:endParaRPr lang="en-US" sz="1200" dirty="0"/>
          </a:p>
          <a:p>
            <a:pPr lvl="3"/>
            <a:endParaRPr lang="en-US" sz="1200" dirty="0"/>
          </a:p>
          <a:p>
            <a:pPr marL="457200" lvl="1" indent="0">
              <a:buNone/>
            </a:pPr>
            <a:endParaRPr lang="en-US" sz="2000" dirty="0"/>
          </a:p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FC8F89-6A0D-4774-8522-1089AE04341F}"/>
              </a:ext>
            </a:extLst>
          </p:cNvPr>
          <p:cNvSpPr/>
          <p:nvPr/>
        </p:nvSpPr>
        <p:spPr>
          <a:xfrm>
            <a:off x="2286000" y="1971586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593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04800" y="859810"/>
            <a:ext cx="8229600" cy="3388339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Questions?</a:t>
            </a:r>
            <a:endParaRPr lang="en-US" sz="3200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64127" y="1733550"/>
            <a:ext cx="8229600" cy="2948940"/>
          </a:xfrm>
        </p:spPr>
        <p:txBody>
          <a:bodyPr>
            <a:normAutofit/>
          </a:bodyPr>
          <a:lstStyle/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562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/>
              <a:t>Contact Information</a:t>
            </a:r>
            <a:endParaRPr lang="en-US" sz="3200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64127" y="1733550"/>
            <a:ext cx="8229600" cy="2948940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/>
              <a:t>Linda Haster, Authorized Official</a:t>
            </a:r>
          </a:p>
          <a:p>
            <a:pPr lvl="1"/>
            <a:r>
              <a:rPr lang="en-US" dirty="0"/>
              <a:t>linda.haster@austin.utexas.edu</a:t>
            </a:r>
          </a:p>
          <a:p>
            <a:r>
              <a:rPr lang="en-US" sz="2800" dirty="0"/>
              <a:t>Joy Hatch, Financial Contact</a:t>
            </a:r>
          </a:p>
          <a:p>
            <a:pPr lvl="1"/>
            <a:r>
              <a:rPr lang="en-US" dirty="0"/>
              <a:t>joyhatch@austin.utexas.edu</a:t>
            </a:r>
          </a:p>
          <a:p>
            <a:r>
              <a:rPr lang="en-US" sz="2800" dirty="0"/>
              <a:t>Laura Ochoa, Administrative Contact</a:t>
            </a:r>
          </a:p>
          <a:p>
            <a:pPr lvl="1"/>
            <a:r>
              <a:rPr lang="en-US" dirty="0"/>
              <a:t>ochoa@austin.utexas.edu</a:t>
            </a:r>
          </a:p>
          <a:p>
            <a:r>
              <a:rPr lang="en-US" sz="2800" dirty="0"/>
              <a:t>Rachael Holt, Administrative Associate</a:t>
            </a:r>
          </a:p>
          <a:p>
            <a:pPr lvl="1"/>
            <a:r>
              <a:rPr lang="en-US" dirty="0"/>
              <a:t>rachael.holt@austin.utexas.edu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197681"/>
      </p:ext>
    </p:extLst>
  </p:cSld>
  <p:clrMapOvr>
    <a:masterClrMapping/>
  </p:clrMapOvr>
</p:sld>
</file>

<file path=ppt/theme/theme1.xml><?xml version="1.0" encoding="utf-8"?>
<a:theme xmlns:a="http://schemas.openxmlformats.org/drawingml/2006/main" name="16-9 Cov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6-9 Light Backgrou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6-9 White Backgrou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6" ma:contentTypeDescription="Create a new document." ma:contentTypeScope="" ma:versionID="be82dfd0f656d7552e061c4b79aaa0e2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138bd8bace7eae73466e6c890fc0711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6EB4C1D-1C72-4D5A-BCC2-117E69FA9C2B}"/>
</file>

<file path=customXml/itemProps2.xml><?xml version="1.0" encoding="utf-8"?>
<ds:datastoreItem xmlns:ds="http://schemas.openxmlformats.org/officeDocument/2006/customXml" ds:itemID="{5E185346-2E4B-4578-8213-58876A20ED3C}"/>
</file>

<file path=customXml/itemProps3.xml><?xml version="1.0" encoding="utf-8"?>
<ds:datastoreItem xmlns:ds="http://schemas.openxmlformats.org/officeDocument/2006/customXml" ds:itemID="{CDAAAD5C-1988-47A7-B2A9-CC495C13D35F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6494</TotalTime>
  <Words>264</Words>
  <Application>Microsoft Office PowerPoint</Application>
  <PresentationFormat>On-screen Show (16:9)</PresentationFormat>
  <Paragraphs>53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Arial Black</vt:lpstr>
      <vt:lpstr>Calibri</vt:lpstr>
      <vt:lpstr>ヒラギノ角ゴ Pro W3</vt:lpstr>
      <vt:lpstr>16-9 Cover</vt:lpstr>
      <vt:lpstr>16-9 Light Background</vt:lpstr>
      <vt:lpstr>16-9 White Backgroud</vt:lpstr>
      <vt:lpstr>PowerPoint Presentation</vt:lpstr>
      <vt:lpstr>Texas Child Mental Health Care Consortium </vt:lpstr>
      <vt:lpstr>Texas Child Mental Health Care Consortium </vt:lpstr>
      <vt:lpstr>Texas Child Mental Health Care Consortium </vt:lpstr>
      <vt:lpstr>Questions?</vt:lpstr>
      <vt:lpstr>Contact Information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subject/>
  <dc:creator>University Marketing and Creative Services</dc:creator>
  <cp:keywords/>
  <dc:description/>
  <cp:lastModifiedBy>Haster, Linda</cp:lastModifiedBy>
  <cp:revision>436</cp:revision>
  <cp:lastPrinted>2011-01-24T02:49:42Z</cp:lastPrinted>
  <dcterms:created xsi:type="dcterms:W3CDTF">2011-06-30T15:04:08Z</dcterms:created>
  <dcterms:modified xsi:type="dcterms:W3CDTF">2022-08-26T17:09:34Z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</Properties>
</file>