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62" r:id="rId6"/>
    <p:sldId id="275" r:id="rId7"/>
    <p:sldId id="270" r:id="rId8"/>
    <p:sldId id="263" r:id="rId9"/>
    <p:sldId id="264" r:id="rId10"/>
    <p:sldId id="265" r:id="rId11"/>
    <p:sldId id="271" r:id="rId12"/>
    <p:sldId id="266" r:id="rId13"/>
    <p:sldId id="267" r:id="rId14"/>
    <p:sldId id="268" r:id="rId15"/>
    <p:sldId id="272" r:id="rId16"/>
    <p:sldId id="269" r:id="rId17"/>
    <p:sldId id="273" r:id="rId18"/>
    <p:sldId id="274"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16C91-2EE5-BA9A-2CCD-BE2C0883181D}" v="2" dt="2021-11-15T17:27:41.261"/>
    <p1510:client id="{A6F07372-9FCE-8776-E3FD-5EE035039120}" v="2" dt="2021-11-15T17:22:27.739"/>
    <p1510:client id="{BED3049F-6158-4500-BA06-FE90DEB6874E}" v="5" dt="2021-11-15T16:25:24.063"/>
    <p1510:client id="{F692313A-FC13-0911-BABF-2350B9746848}" v="4" dt="2021-11-15T16:25:07.5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69caf34256d73be19cda8a709fe4e92bfef477a89b5082645833bb4c0a8beed::" providerId="AD" clId="Web-{A6F07372-9FCE-8776-E3FD-5EE035039120}"/>
    <pc:docChg chg="modSld">
      <pc:chgData name="Guest User" userId="S::urn:spo:anon#669caf34256d73be19cda8a709fe4e92bfef477a89b5082645833bb4c0a8beed::" providerId="AD" clId="Web-{A6F07372-9FCE-8776-E3FD-5EE035039120}" dt="2021-11-15T17:22:27.739" v="1" actId="1076"/>
      <pc:docMkLst>
        <pc:docMk/>
      </pc:docMkLst>
      <pc:sldChg chg="modSp">
        <pc:chgData name="Guest User" userId="S::urn:spo:anon#669caf34256d73be19cda8a709fe4e92bfef477a89b5082645833bb4c0a8beed::" providerId="AD" clId="Web-{A6F07372-9FCE-8776-E3FD-5EE035039120}" dt="2021-11-15T17:22:27.739" v="1" actId="1076"/>
        <pc:sldMkLst>
          <pc:docMk/>
          <pc:sldMk cId="2655888960" sldId="270"/>
        </pc:sldMkLst>
        <pc:picChg chg="mod">
          <ac:chgData name="Guest User" userId="S::urn:spo:anon#669caf34256d73be19cda8a709fe4e92bfef477a89b5082645833bb4c0a8beed::" providerId="AD" clId="Web-{A6F07372-9FCE-8776-E3FD-5EE035039120}" dt="2021-11-15T17:22:27.739" v="1" actId="1076"/>
          <ac:picMkLst>
            <pc:docMk/>
            <pc:sldMk cId="2655888960" sldId="270"/>
            <ac:picMk id="6" creationId="{359A9EBF-6B9B-42B3-8DCE-3ACBD3946394}"/>
          </ac:picMkLst>
        </pc:picChg>
      </pc:sldChg>
    </pc:docChg>
  </pc:docChgLst>
  <pc:docChgLst>
    <pc:chgData name="Guest User" userId="S::urn:spo:anon#669caf34256d73be19cda8a709fe4e92bfef477a89b5082645833bb4c0a8beed::" providerId="AD" clId="Web-{02E16C91-2EE5-BA9A-2CCD-BE2C0883181D}"/>
    <pc:docChg chg="modSld">
      <pc:chgData name="Guest User" userId="S::urn:spo:anon#669caf34256d73be19cda8a709fe4e92bfef477a89b5082645833bb4c0a8beed::" providerId="AD" clId="Web-{02E16C91-2EE5-BA9A-2CCD-BE2C0883181D}" dt="2021-11-15T17:27:41.261" v="1" actId="1076"/>
      <pc:docMkLst>
        <pc:docMk/>
      </pc:docMkLst>
      <pc:sldChg chg="modSp">
        <pc:chgData name="Guest User" userId="S::urn:spo:anon#669caf34256d73be19cda8a709fe4e92bfef477a89b5082645833bb4c0a8beed::" providerId="AD" clId="Web-{02E16C91-2EE5-BA9A-2CCD-BE2C0883181D}" dt="2021-11-15T17:27:41.261" v="1" actId="1076"/>
        <pc:sldMkLst>
          <pc:docMk/>
          <pc:sldMk cId="3581424616" sldId="272"/>
        </pc:sldMkLst>
        <pc:picChg chg="mod">
          <ac:chgData name="Guest User" userId="S::urn:spo:anon#669caf34256d73be19cda8a709fe4e92bfef477a89b5082645833bb4c0a8beed::" providerId="AD" clId="Web-{02E16C91-2EE5-BA9A-2CCD-BE2C0883181D}" dt="2021-11-15T17:27:41.261" v="1" actId="1076"/>
          <ac:picMkLst>
            <pc:docMk/>
            <pc:sldMk cId="3581424616" sldId="272"/>
            <ac:picMk id="5" creationId="{867BDCF6-DD48-4D5D-A7D1-CF0172AB2299}"/>
          </ac:picMkLst>
        </pc:picChg>
      </pc:sldChg>
    </pc:docChg>
  </pc:docChgLst>
  <pc:docChgLst>
    <pc:chgData name="Guest User" userId="S::urn:spo:anon#669caf34256d73be19cda8a709fe4e92bfef477a89b5082645833bb4c0a8beed::" providerId="AD" clId="Web-{F692313A-FC13-0911-BABF-2350B9746848}"/>
    <pc:docChg chg="modSld">
      <pc:chgData name="Guest User" userId="S::urn:spo:anon#669caf34256d73be19cda8a709fe4e92bfef477a89b5082645833bb4c0a8beed::" providerId="AD" clId="Web-{F692313A-FC13-0911-BABF-2350B9746848}" dt="2021-11-15T16:25:03.684" v="3" actId="20577"/>
      <pc:docMkLst>
        <pc:docMk/>
      </pc:docMkLst>
      <pc:sldChg chg="modSp">
        <pc:chgData name="Guest User" userId="S::urn:spo:anon#669caf34256d73be19cda8a709fe4e92bfef477a89b5082645833bb4c0a8beed::" providerId="AD" clId="Web-{F692313A-FC13-0911-BABF-2350B9746848}" dt="2021-11-15T16:25:03.684" v="3" actId="20577"/>
        <pc:sldMkLst>
          <pc:docMk/>
          <pc:sldMk cId="3415319099" sldId="263"/>
        </pc:sldMkLst>
        <pc:spChg chg="mod">
          <ac:chgData name="Guest User" userId="S::urn:spo:anon#669caf34256d73be19cda8a709fe4e92bfef477a89b5082645833bb4c0a8beed::" providerId="AD" clId="Web-{F692313A-FC13-0911-BABF-2350B9746848}" dt="2021-11-15T16:25:03.684" v="3" actId="20577"/>
          <ac:spMkLst>
            <pc:docMk/>
            <pc:sldMk cId="3415319099" sldId="263"/>
            <ac:spMk id="3" creationId="{E3562341-F908-437A-82C1-E82BC6AE4FE4}"/>
          </ac:spMkLst>
        </pc:spChg>
      </pc:sldChg>
    </pc:docChg>
  </pc:docChgLst>
  <pc:docChgLst>
    <pc:chgData name="Inman, Lashelle" userId="ab19208c-bebe-4ff7-bed2-f8130181f0d7" providerId="ADAL" clId="{BED3049F-6158-4500-BA06-FE90DEB6874E}"/>
    <pc:docChg chg="modNotesMaster">
      <pc:chgData name="Inman, Lashelle" userId="ab19208c-bebe-4ff7-bed2-f8130181f0d7" providerId="ADAL" clId="{BED3049F-6158-4500-BA06-FE90DEB6874E}" dt="2021-11-15T15:16:09.952"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F58B46F-7EA1-4DCD-98FA-BB871DCA8078}" type="datetimeFigureOut">
              <a:rPr lang="en-US" smtClean="0"/>
              <a:t>11/15/2021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2DFFCDB-C622-4A89-9B5E-3F33CEAB02CF}" type="slidenum">
              <a:rPr lang="en-US" smtClean="0"/>
              <a:t>‹#›</a:t>
            </a:fld>
            <a:endParaRPr lang="en-US"/>
          </a:p>
        </p:txBody>
      </p:sp>
    </p:spTree>
    <p:extLst>
      <p:ext uri="{BB962C8B-B14F-4D97-AF65-F5344CB8AC3E}">
        <p14:creationId xmlns:p14="http://schemas.microsoft.com/office/powerpoint/2010/main" val="341285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a:t>Language doesn’t specify which category Perinatal CPAN would come out of</a:t>
            </a:r>
          </a:p>
          <a:p>
            <a:pPr marL="174708" indent="-174708">
              <a:buFontTx/>
              <a:buChar char="-"/>
            </a:pPr>
            <a:r>
              <a:rPr lang="en-US"/>
              <a:t>We currently have </a:t>
            </a:r>
            <a:r>
              <a:rPr lang="en-US" sz="1800">
                <a:solidFill>
                  <a:srgbClr val="000000"/>
                </a:solidFill>
                <a:latin typeface="Calibri" panose="020F0502020204030204" pitchFamily="34" charset="0"/>
              </a:rPr>
              <a:t> $ 5,442,963 that hasn’t been allocated which could be used for Perinatal CPAN</a:t>
            </a:r>
          </a:p>
          <a:p>
            <a:pPr marL="174708" indent="-174708">
              <a:buFontTx/>
              <a:buChar char="-"/>
            </a:pPr>
            <a:endParaRPr lang="en-US"/>
          </a:p>
        </p:txBody>
      </p:sp>
      <p:sp>
        <p:nvSpPr>
          <p:cNvPr id="4" name="Slide Number Placeholder 3"/>
          <p:cNvSpPr>
            <a:spLocks noGrp="1"/>
          </p:cNvSpPr>
          <p:nvPr>
            <p:ph type="sldNum" sz="quarter" idx="5"/>
          </p:nvPr>
        </p:nvSpPr>
        <p:spPr/>
        <p:txBody>
          <a:bodyPr/>
          <a:lstStyle/>
          <a:p>
            <a:fld id="{22DFFCDB-C622-4A89-9B5E-3F33CEAB02CF}" type="slidenum">
              <a:rPr lang="en-US" smtClean="0"/>
              <a:t>4</a:t>
            </a:fld>
            <a:endParaRPr lang="en-US"/>
          </a:p>
        </p:txBody>
      </p:sp>
    </p:spTree>
    <p:extLst>
      <p:ext uri="{BB962C8B-B14F-4D97-AF65-F5344CB8AC3E}">
        <p14:creationId xmlns:p14="http://schemas.microsoft.com/office/powerpoint/2010/main" val="4192537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DFFCDB-C622-4A89-9B5E-3F33CEAB02CF}" type="slidenum">
              <a:rPr lang="en-US" smtClean="0"/>
              <a:t>9</a:t>
            </a:fld>
            <a:endParaRPr lang="en-US"/>
          </a:p>
        </p:txBody>
      </p:sp>
    </p:spTree>
    <p:extLst>
      <p:ext uri="{BB962C8B-B14F-4D97-AF65-F5344CB8AC3E}">
        <p14:creationId xmlns:p14="http://schemas.microsoft.com/office/powerpoint/2010/main" val="136985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3343-382A-4618-ACA6-5B0AB83ADF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C5E818-02BA-4405-82FE-F4F14307F6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E951B4-EB51-4263-A314-FB4612EFCD92}"/>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B1FA90C7-A9E8-4BFF-9A93-99463B07B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150B0-49DE-4C1D-A79F-F5DE952DA844}"/>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4199609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826A-E633-445F-93EA-5A6B89BBF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EDFC1A-4A39-4186-9E4A-37DB38C3BD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34240-5F97-44FE-8876-0859DAC80488}"/>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52186284-3AC1-42BD-891A-B2014D7D9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64784-5FD2-44F9-BE5E-B84246A58836}"/>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250615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C8BF-5821-47EA-A882-29E33BF52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D1FA27-1506-41F4-8E2A-76C73D211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6B3E0-D1C9-4095-B1FD-84BFBE79C882}"/>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E3A30CA7-5667-4C49-AB71-520F3A5E4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6BB45-0B92-422C-A9CF-B1299D04A4B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22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4D60-DA2C-4DA8-9B08-AD5C6DA15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C23DE-B4F1-4A2A-A928-3CEC3A0C2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0C83B3-3A60-45CF-9F00-F15E3759FE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51CC9B-EE10-4E13-B7D1-F7E7698587FA}"/>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6" name="Footer Placeholder 5">
            <a:extLst>
              <a:ext uri="{FF2B5EF4-FFF2-40B4-BE49-F238E27FC236}">
                <a16:creationId xmlns:a16="http://schemas.microsoft.com/office/drawing/2014/main" id="{A845CD21-DEA4-490D-95E5-E05B1D0FE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C0B92-EE40-4F71-9FAE-4563850866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839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7E4B-1F83-4909-83C7-D1BB0925DD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2A8D04-F38C-465C-9A12-BC9A012B85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3E3C8E-9000-4914-8D33-E0BF5D3EBF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E7D249-CF49-4AB2-8FAD-DA28CC1E20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8D152-DF83-435C-8AF5-B4052A1F1F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055C44-9559-4AE6-BC33-0F6F6167389A}"/>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8" name="Footer Placeholder 7">
            <a:extLst>
              <a:ext uri="{FF2B5EF4-FFF2-40B4-BE49-F238E27FC236}">
                <a16:creationId xmlns:a16="http://schemas.microsoft.com/office/drawing/2014/main" id="{572E7CC3-0CDD-4814-B81F-2524ACF548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A13C27-6E9D-4DE3-BE18-9F4326607253}"/>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70074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A08C-C497-44E1-85C8-E3260804E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F08BE8-E61C-441E-9C29-5D1E11455851}"/>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4" name="Footer Placeholder 3">
            <a:extLst>
              <a:ext uri="{FF2B5EF4-FFF2-40B4-BE49-F238E27FC236}">
                <a16:creationId xmlns:a16="http://schemas.microsoft.com/office/drawing/2014/main" id="{8FEB3D70-13F4-4AEC-B624-130475F6A8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4301DB-1F10-4810-8C80-83591589FCD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66272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3C0C9-07BB-4D44-AECE-7EEC2F47322F}"/>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3" name="Footer Placeholder 2">
            <a:extLst>
              <a:ext uri="{FF2B5EF4-FFF2-40B4-BE49-F238E27FC236}">
                <a16:creationId xmlns:a16="http://schemas.microsoft.com/office/drawing/2014/main" id="{E1DDECFC-3561-4EA7-831D-5060B01D7F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9DFEB2-38A9-4B51-A333-C56AAB8E21FF}"/>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880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59A6-C9BE-4412-8C88-DDD9ED87A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62AB47-ACE4-42B0-A0D7-701563C3E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D92044-CDE2-4D54-BBDD-9FF8FE7C01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66ACB1-249F-4B59-BAB0-293F1BE306F6}"/>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6" name="Footer Placeholder 5">
            <a:extLst>
              <a:ext uri="{FF2B5EF4-FFF2-40B4-BE49-F238E27FC236}">
                <a16:creationId xmlns:a16="http://schemas.microsoft.com/office/drawing/2014/main" id="{2C26ADEE-EDB1-41F9-AA7B-872447DE11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41052-D25F-4E8B-B866-72E70A2B2D6A}"/>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4239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9CA5-DD50-4E54-8388-7935E40EA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8296B3-E5C7-46A1-B9D3-14C6C8952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63B572-D6EC-4204-955D-96AD0A614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42632-79C7-4F94-B20A-2917C642F884}"/>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6" name="Footer Placeholder 5">
            <a:extLst>
              <a:ext uri="{FF2B5EF4-FFF2-40B4-BE49-F238E27FC236}">
                <a16:creationId xmlns:a16="http://schemas.microsoft.com/office/drawing/2014/main" id="{B0D2676B-1A4B-4F33-95D1-59D94F2F7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FE33D4-08C1-4927-B318-10330810F9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219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741A-2962-44D0-A2BF-AD567F0558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1B099-EA05-41CD-85EA-884B3F651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08B05-0A67-4BD9-ADD6-026B04226B4A}"/>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451074FF-506C-4133-B46B-66A3D9C52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16754-CA25-4BDA-8C2F-7B60C48F867E}"/>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811269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60C19D-2925-409C-AE23-283AE5ECCE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6CB140-F43B-4F45-A381-AE0F3D0FB9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B89FE-04E7-4309-A06A-40822EE31B5E}"/>
              </a:ext>
            </a:extLst>
          </p:cNvPr>
          <p:cNvSpPr>
            <a:spLocks noGrp="1"/>
          </p:cNvSpPr>
          <p:nvPr>
            <p:ph type="dt" sz="half" idx="10"/>
          </p:nvPr>
        </p:nvSpPr>
        <p:spPr/>
        <p:txBody>
          <a:body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72E546F6-4816-4A27-A16D-B3822937E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BEB14-A77C-4D7D-B7A5-F52335C40ED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00423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BE7739-3A62-43B5-85DD-706750EC50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84D13B-6BF1-4B61-A8F0-1F73D0646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B262C-9E0B-4EDF-95C3-C8ED315F0F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E9D4A-4438-4F82-91F2-AADB990111E3}" type="datetimeFigureOut">
              <a:rPr lang="en-US" smtClean="0"/>
              <a:t>11/15/2021</a:t>
            </a:fld>
            <a:endParaRPr lang="en-US"/>
          </a:p>
        </p:txBody>
      </p:sp>
      <p:sp>
        <p:nvSpPr>
          <p:cNvPr id="5" name="Footer Placeholder 4">
            <a:extLst>
              <a:ext uri="{FF2B5EF4-FFF2-40B4-BE49-F238E27FC236}">
                <a16:creationId xmlns:a16="http://schemas.microsoft.com/office/drawing/2014/main" id="{8EDB0C6A-660C-4E78-883C-BD09507031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526B9D-80FC-4D1C-998F-6C5DF7C39B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44926-97F8-4109-9D39-9D8DBDC4D348}" type="slidenum">
              <a:rPr lang="en-US" smtClean="0"/>
              <a:t>‹#›</a:t>
            </a:fld>
            <a:endParaRPr lang="en-US"/>
          </a:p>
        </p:txBody>
      </p:sp>
    </p:spTree>
    <p:extLst>
      <p:ext uri="{BB962C8B-B14F-4D97-AF65-F5344CB8AC3E}">
        <p14:creationId xmlns:p14="http://schemas.microsoft.com/office/powerpoint/2010/main" val="385726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B941B-653B-450D-A6E1-989DFBAC90B7}"/>
              </a:ext>
            </a:extLst>
          </p:cNvPr>
          <p:cNvSpPr>
            <a:spLocks noGrp="1"/>
          </p:cNvSpPr>
          <p:nvPr>
            <p:ph type="ctrTitle"/>
          </p:nvPr>
        </p:nvSpPr>
        <p:spPr>
          <a:xfrm>
            <a:off x="795338" y="1566473"/>
            <a:ext cx="10601325" cy="2166723"/>
          </a:xfrm>
        </p:spPr>
        <p:txBody>
          <a:bodyPr>
            <a:normAutofit/>
          </a:bodyPr>
          <a:lstStyle/>
          <a:p>
            <a:r>
              <a:rPr lang="en-US" sz="6600"/>
              <a:t>Approved ARPA Projects and Draft Budget</a:t>
            </a:r>
          </a:p>
        </p:txBody>
      </p:sp>
      <p:sp>
        <p:nvSpPr>
          <p:cNvPr id="3" name="Subtitle 2">
            <a:extLst>
              <a:ext uri="{FF2B5EF4-FFF2-40B4-BE49-F238E27FC236}">
                <a16:creationId xmlns:a16="http://schemas.microsoft.com/office/drawing/2014/main" id="{09555C3D-7EB2-4BEC-B876-DA3080DCC874}"/>
              </a:ext>
            </a:extLst>
          </p:cNvPr>
          <p:cNvSpPr>
            <a:spLocks noGrp="1"/>
          </p:cNvSpPr>
          <p:nvPr>
            <p:ph type="subTitle" idx="1"/>
          </p:nvPr>
        </p:nvSpPr>
        <p:spPr>
          <a:xfrm>
            <a:off x="795338" y="4092320"/>
            <a:ext cx="10601325" cy="1144884"/>
          </a:xfrm>
        </p:spPr>
        <p:txBody>
          <a:bodyPr>
            <a:normAutofit/>
          </a:bodyPr>
          <a:lstStyle/>
          <a:p>
            <a:endParaRPr lang="en-US"/>
          </a:p>
        </p:txBody>
      </p:sp>
      <p:cxnSp>
        <p:nvCxnSpPr>
          <p:cNvPr id="16" name="Straight Connector 15">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A9A5357-F1E1-4E43-942D-B1A0D39E4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98932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ARPA Overview</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a:bodyPr>
          <a:lstStyle/>
          <a:p>
            <a:pPr marL="0" marR="0">
              <a:spcBef>
                <a:spcPts val="0"/>
              </a:spcBef>
              <a:spcAft>
                <a:spcPts val="0"/>
              </a:spcAft>
            </a:pPr>
            <a:r>
              <a:rPr lang="en-US" sz="2000">
                <a:effectLst/>
                <a:latin typeface="Calibri" panose="020F0502020204030204" pitchFamily="34" charset="0"/>
                <a:ea typeface="Calibri" panose="020F0502020204030204" pitchFamily="34" charset="0"/>
              </a:rPr>
              <a:t>Section 8 of  SB 8 provides </a:t>
            </a:r>
            <a:r>
              <a:rPr lang="en-US" sz="2000" b="1">
                <a:effectLst/>
                <a:latin typeface="Calibri" panose="020F0502020204030204" pitchFamily="34" charset="0"/>
                <a:ea typeface="Calibri" panose="020F0502020204030204" pitchFamily="34" charset="0"/>
              </a:rPr>
              <a:t>$113,082,885  </a:t>
            </a:r>
            <a:r>
              <a:rPr lang="en-US" sz="2000">
                <a:effectLst/>
                <a:latin typeface="Calibri" panose="020F0502020204030204" pitchFamily="34" charset="0"/>
                <a:ea typeface="Calibri" panose="020F0502020204030204" pitchFamily="34" charset="0"/>
              </a:rPr>
              <a:t>for “…supporting the operations and expansion of the Texas Child Mental Health Care Consortium to expand mental health initiatives for children, </a:t>
            </a:r>
            <a:r>
              <a:rPr lang="en-US" sz="2000" u="sng">
                <a:effectLst/>
                <a:latin typeface="Calibri" panose="020F0502020204030204" pitchFamily="34" charset="0"/>
                <a:ea typeface="Calibri" panose="020F0502020204030204" pitchFamily="34" charset="0"/>
              </a:rPr>
              <a:t>pregnant women, and women who are up to one year postpartum</a:t>
            </a:r>
            <a:r>
              <a:rPr lang="en-US" sz="2000">
                <a:effectLst/>
                <a:latin typeface="Calibri" panose="020F0502020204030204" pitchFamily="34" charset="0"/>
                <a:ea typeface="Calibri" panose="020F0502020204030204" pitchFamily="34" charset="0"/>
              </a:rPr>
              <a:t> during the two-year period beginning on the effective date of this Act.” </a:t>
            </a:r>
            <a:br>
              <a:rPr lang="en-US" sz="2000">
                <a:effectLst/>
                <a:latin typeface="Calibri" panose="020F0502020204030204" pitchFamily="34" charset="0"/>
                <a:ea typeface="Calibri" panose="020F0502020204030204" pitchFamily="34" charset="0"/>
              </a:rPr>
            </a:br>
            <a:endParaRPr lang="en-US" sz="2000">
              <a:effectLst/>
              <a:latin typeface="Calibri" panose="020F0502020204030204" pitchFamily="34" charset="0"/>
              <a:ea typeface="Calibri" panose="020F0502020204030204" pitchFamily="34" charset="0"/>
            </a:endParaRPr>
          </a:p>
          <a:p>
            <a:pPr marL="0" marR="0">
              <a:spcBef>
                <a:spcPts val="0"/>
              </a:spcBef>
              <a:spcAft>
                <a:spcPts val="0"/>
              </a:spcAft>
            </a:pPr>
            <a:r>
              <a:rPr lang="en-US" sz="2000">
                <a:effectLst/>
                <a:latin typeface="Calibri" panose="020F0502020204030204" pitchFamily="34" charset="0"/>
                <a:ea typeface="Calibri" panose="020F0502020204030204" pitchFamily="34" charset="0"/>
              </a:rPr>
              <a:t>The funds are provided for the following services:</a:t>
            </a:r>
          </a:p>
          <a:p>
            <a:pPr lvl="1">
              <a:spcBef>
                <a:spcPts val="0"/>
              </a:spcBef>
            </a:pPr>
            <a:r>
              <a:rPr lang="en-US" sz="2000" b="1">
                <a:effectLst/>
                <a:latin typeface="Calibri" panose="020F0502020204030204" pitchFamily="34" charset="0"/>
                <a:ea typeface="Times New Roman" panose="02020603050405020304" pitchFamily="18" charset="0"/>
              </a:rPr>
              <a:t>$20,578,442 </a:t>
            </a:r>
            <a:r>
              <a:rPr lang="en-US" sz="2000">
                <a:effectLst/>
                <a:latin typeface="Calibri" panose="020F0502020204030204" pitchFamily="34" charset="0"/>
                <a:ea typeface="Times New Roman" panose="02020603050405020304" pitchFamily="18" charset="0"/>
              </a:rPr>
              <a:t>for enhancements and expansion of the </a:t>
            </a:r>
            <a:r>
              <a:rPr lang="en-US" sz="2000" b="1">
                <a:effectLst/>
                <a:latin typeface="Calibri" panose="020F0502020204030204" pitchFamily="34" charset="0"/>
                <a:ea typeface="Times New Roman" panose="02020603050405020304" pitchFamily="18" charset="0"/>
              </a:rPr>
              <a:t>Child Psychiatry Access Network;</a:t>
            </a:r>
            <a:endParaRPr lang="en-US" sz="2000" b="1">
              <a:effectLst/>
              <a:latin typeface="Calibri" panose="020F0502020204030204" pitchFamily="34" charset="0"/>
              <a:ea typeface="Calibri" panose="020F0502020204030204" pitchFamily="34" charset="0"/>
            </a:endParaRPr>
          </a:p>
          <a:p>
            <a:pPr lvl="1">
              <a:spcBef>
                <a:spcPts val="0"/>
              </a:spcBef>
            </a:pPr>
            <a:r>
              <a:rPr lang="en-US" sz="2000" b="1">
                <a:effectLst/>
                <a:latin typeface="Calibri" panose="020F0502020204030204" pitchFamily="34" charset="0"/>
                <a:ea typeface="Times New Roman" panose="02020603050405020304" pitchFamily="18" charset="0"/>
              </a:rPr>
              <a:t>$56,218,976 </a:t>
            </a:r>
            <a:r>
              <a:rPr lang="en-US" sz="2000">
                <a:effectLst/>
                <a:latin typeface="Calibri" panose="020F0502020204030204" pitchFamily="34" charset="0"/>
                <a:ea typeface="Times New Roman" panose="02020603050405020304" pitchFamily="18" charset="0"/>
              </a:rPr>
              <a:t>for enhancements and expansion of the </a:t>
            </a:r>
            <a:r>
              <a:rPr lang="en-US" sz="2000" b="1">
                <a:effectLst/>
                <a:latin typeface="Calibri" panose="020F0502020204030204" pitchFamily="34" charset="0"/>
                <a:ea typeface="Times New Roman" panose="02020603050405020304" pitchFamily="18" charset="0"/>
              </a:rPr>
              <a:t>Texas Child Access Through Telemedicine program;</a:t>
            </a:r>
            <a:endParaRPr lang="en-US" sz="2000" b="1">
              <a:effectLst/>
              <a:latin typeface="Calibri" panose="020F0502020204030204" pitchFamily="34" charset="0"/>
              <a:ea typeface="Calibri" panose="020F0502020204030204" pitchFamily="34" charset="0"/>
            </a:endParaRPr>
          </a:p>
          <a:p>
            <a:pPr lvl="1">
              <a:spcBef>
                <a:spcPts val="0"/>
              </a:spcBef>
            </a:pPr>
            <a:r>
              <a:rPr lang="en-US" sz="2000" b="1">
                <a:effectLst/>
                <a:latin typeface="Calibri" panose="020F0502020204030204" pitchFamily="34" charset="0"/>
                <a:ea typeface="Times New Roman" panose="02020603050405020304" pitchFamily="18" charset="0"/>
              </a:rPr>
              <a:t>$32,991,791 </a:t>
            </a:r>
            <a:r>
              <a:rPr lang="en-US" sz="2000">
                <a:effectLst/>
                <a:latin typeface="Calibri" panose="020F0502020204030204" pitchFamily="34" charset="0"/>
                <a:ea typeface="Times New Roman" panose="02020603050405020304" pitchFamily="18" charset="0"/>
              </a:rPr>
              <a:t>for </a:t>
            </a:r>
            <a:r>
              <a:rPr lang="en-US" sz="2000" b="1">
                <a:effectLst/>
                <a:latin typeface="Calibri" panose="020F0502020204030204" pitchFamily="34" charset="0"/>
                <a:ea typeface="Times New Roman" panose="02020603050405020304" pitchFamily="18" charset="0"/>
              </a:rPr>
              <a:t>expansion of the child and adolescent mental health workforce</a:t>
            </a:r>
            <a:r>
              <a:rPr lang="en-US" sz="2000">
                <a:effectLst/>
                <a:latin typeface="Calibri" panose="020F0502020204030204" pitchFamily="34" charset="0"/>
                <a:ea typeface="Times New Roman" panose="02020603050405020304" pitchFamily="18" charset="0"/>
              </a:rPr>
              <a:t>; and</a:t>
            </a:r>
            <a:endParaRPr lang="en-US" sz="2000">
              <a:effectLst/>
              <a:latin typeface="Calibri" panose="020F0502020204030204" pitchFamily="34" charset="0"/>
              <a:ea typeface="Calibri" panose="020F0502020204030204" pitchFamily="34" charset="0"/>
            </a:endParaRPr>
          </a:p>
          <a:p>
            <a:pPr lvl="1">
              <a:spcBef>
                <a:spcPts val="0"/>
              </a:spcBef>
            </a:pPr>
            <a:r>
              <a:rPr lang="en-US" sz="2000">
                <a:effectLst/>
                <a:latin typeface="Calibri" panose="020F0502020204030204" pitchFamily="34" charset="0"/>
                <a:ea typeface="Times New Roman" panose="02020603050405020304" pitchFamily="18" charset="0"/>
              </a:rPr>
              <a:t>$3,293,676 for administrative expenses.</a:t>
            </a:r>
            <a:br>
              <a:rPr lang="en-US" sz="2000">
                <a:effectLst/>
                <a:latin typeface="Calibri" panose="020F0502020204030204" pitchFamily="34" charset="0"/>
                <a:ea typeface="Times New Roman" panose="02020603050405020304" pitchFamily="18" charset="0"/>
              </a:rPr>
            </a:br>
            <a:endParaRPr lang="en-US" sz="2000">
              <a:effectLst/>
              <a:latin typeface="Calibri" panose="020F0502020204030204" pitchFamily="34" charset="0"/>
              <a:ea typeface="Calibri" panose="020F0502020204030204" pitchFamily="34" charset="0"/>
            </a:endParaRPr>
          </a:p>
          <a:p>
            <a:r>
              <a:rPr lang="en-US" sz="2000"/>
              <a:t>Changes, up to 10%, can be made to the budgets above.</a:t>
            </a:r>
          </a:p>
          <a:p>
            <a:r>
              <a:rPr lang="en-US" sz="2000"/>
              <a:t>Governor Abbott signed SB 8 on November 8, 2021.</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45730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ARPA Overview</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a:bodyPr>
          <a:lstStyle/>
          <a:p>
            <a:pPr marL="0" marR="0">
              <a:spcBef>
                <a:spcPts val="0"/>
              </a:spcBef>
              <a:spcAft>
                <a:spcPts val="0"/>
              </a:spcAft>
            </a:pPr>
            <a:r>
              <a:rPr lang="en-US" sz="2600"/>
              <a:t>HRIs were asked to resubmit a spreadsheet indicating which of the approved projects they would like to participate in along with associated 2-year budgets.</a:t>
            </a:r>
          </a:p>
          <a:p>
            <a:pPr marL="0" marR="0">
              <a:spcBef>
                <a:spcPts val="0"/>
              </a:spcBef>
              <a:spcAft>
                <a:spcPts val="0"/>
              </a:spcAft>
            </a:pPr>
            <a:r>
              <a:rPr lang="en-US" sz="2600"/>
              <a:t>They were also asked to complete a project form for any projects they will participate in to help with project tracking &amp; PIA development.</a:t>
            </a:r>
          </a:p>
          <a:p>
            <a:pPr marL="0" marR="0">
              <a:spcBef>
                <a:spcPts val="0"/>
              </a:spcBef>
              <a:spcAft>
                <a:spcPts val="0"/>
              </a:spcAft>
            </a:pPr>
            <a:r>
              <a:rPr lang="en-US" sz="2600"/>
              <a:t>An application process is being used to identify PPAN Pilot sites.</a:t>
            </a:r>
          </a:p>
          <a:p>
            <a:pPr marL="0" marR="0">
              <a:spcBef>
                <a:spcPts val="0"/>
              </a:spcBef>
              <a:spcAft>
                <a:spcPts val="0"/>
              </a:spcAft>
            </a:pPr>
            <a:r>
              <a:rPr lang="en-US" sz="2600"/>
              <a:t>Submitted budgets have been consolidated to identify estimated budgets for each of the three areas.</a:t>
            </a:r>
          </a:p>
          <a:p>
            <a:pPr marL="0">
              <a:spcBef>
                <a:spcPts val="0"/>
              </a:spcBef>
            </a:pPr>
            <a:r>
              <a:rPr lang="en-US" sz="2600"/>
              <a:t>Budget meetings have been scheduled over the next few weeks to meet with HRIs individually to go over their estimates and refine allocations.</a:t>
            </a:r>
          </a:p>
          <a:p>
            <a:pPr marL="0" marR="0">
              <a:spcBef>
                <a:spcPts val="0"/>
              </a:spcBef>
              <a:spcAft>
                <a:spcPts val="0"/>
              </a:spcAft>
            </a:pPr>
            <a:endParaRPr lang="en-US" sz="2000"/>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2514950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Current Estimated Allocations </a:t>
            </a:r>
            <a:r>
              <a:rPr lang="en-US" sz="2800"/>
              <a:t>(Work in Progress)</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pic>
        <p:nvPicPr>
          <p:cNvPr id="6" name="Picture 5">
            <a:extLst>
              <a:ext uri="{FF2B5EF4-FFF2-40B4-BE49-F238E27FC236}">
                <a16:creationId xmlns:a16="http://schemas.microsoft.com/office/drawing/2014/main" id="{359A9EBF-6B9B-42B3-8DCE-3ACBD3946394}"/>
              </a:ext>
            </a:extLst>
          </p:cNvPr>
          <p:cNvPicPr>
            <a:picLocks noChangeAspect="1"/>
          </p:cNvPicPr>
          <p:nvPr/>
        </p:nvPicPr>
        <p:blipFill>
          <a:blip r:embed="rId4"/>
          <a:stretch>
            <a:fillRect/>
          </a:stretch>
        </p:blipFill>
        <p:spPr>
          <a:xfrm>
            <a:off x="1110904" y="1354662"/>
            <a:ext cx="9572625" cy="4400550"/>
          </a:xfrm>
          <a:prstGeom prst="rect">
            <a:avLst/>
          </a:prstGeom>
        </p:spPr>
      </p:pic>
    </p:spTree>
    <p:extLst>
      <p:ext uri="{BB962C8B-B14F-4D97-AF65-F5344CB8AC3E}">
        <p14:creationId xmlns:p14="http://schemas.microsoft.com/office/powerpoint/2010/main" val="2655888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CPAN-Related ARPA Projects</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vert="horz" lIns="91440" tIns="45720" rIns="91440" bIns="45720" rtlCol="0" anchor="t">
            <a:normAutofit fontScale="92500" lnSpcReduction="10000"/>
          </a:bodyPr>
          <a:lstStyle/>
          <a:p>
            <a:r>
              <a:rPr lang="en-US"/>
              <a:t>Suicide Prevention</a:t>
            </a:r>
          </a:p>
          <a:p>
            <a:pPr lvl="1"/>
            <a:r>
              <a:rPr lang="en-US" sz="2000"/>
              <a:t>FISP – Participating </a:t>
            </a:r>
            <a:r>
              <a:rPr lang="en-US" sz="2000">
                <a:solidFill>
                  <a:srgbClr val="000000"/>
                </a:solidFill>
                <a:latin typeface="Calibri" panose="020F0502020204030204" pitchFamily="34" charset="0"/>
                <a:ea typeface="MS PGothic" panose="020B0600070205080204" pitchFamily="34" charset="-128"/>
              </a:rPr>
              <a:t>HRIs will </a:t>
            </a:r>
            <a:r>
              <a:rPr lang="en-US" sz="2000">
                <a:solidFill>
                  <a:srgbClr val="000000"/>
                </a:solidFill>
                <a:effectLst/>
                <a:latin typeface="Calibri" panose="020F0502020204030204" pitchFamily="34" charset="0"/>
                <a:ea typeface="MS PGothic" panose="020B0600070205080204" pitchFamily="34" charset="-128"/>
              </a:rPr>
              <a:t>adapt, test, and implement a brief evidence-based intervention, the Family Intervention for Suicide Prevention (FISP), for suicidal youth in primary care settings across Texas, with a focus on underserved youth. </a:t>
            </a:r>
          </a:p>
          <a:p>
            <a:pPr lvl="1"/>
            <a:r>
              <a:rPr lang="en-US" sz="2000">
                <a:solidFill>
                  <a:srgbClr val="000000"/>
                </a:solidFill>
                <a:latin typeface="Calibri"/>
                <a:ea typeface="MS PGothic"/>
                <a:cs typeface="Calibri"/>
              </a:rPr>
              <a:t>Zero Suicide Participating HRIs will </a:t>
            </a:r>
            <a:r>
              <a:rPr lang="en-US" sz="2000">
                <a:solidFill>
                  <a:srgbClr val="000000"/>
                </a:solidFill>
                <a:effectLst/>
                <a:latin typeface="Calibri"/>
                <a:ea typeface="MS PGothic"/>
                <a:cs typeface="Calibri"/>
              </a:rPr>
              <a:t>expand work down through their CPAN ECHO and partner with primary care clinics currently enrolled in CPAN to implement the evidenced based Zero Suicide framework within the clinics.</a:t>
            </a:r>
            <a:r>
              <a:rPr lang="en-US" sz="2000">
                <a:solidFill>
                  <a:srgbClr val="000000"/>
                </a:solidFill>
                <a:latin typeface="Calibri"/>
                <a:ea typeface="MS PGothic"/>
                <a:cs typeface="Calibri"/>
              </a:rPr>
              <a:t> </a:t>
            </a:r>
          </a:p>
          <a:p>
            <a:r>
              <a:rPr lang="en-US" sz="2400">
                <a:solidFill>
                  <a:srgbClr val="000000"/>
                </a:solidFill>
                <a:latin typeface="Calibri" panose="020F0502020204030204" pitchFamily="34" charset="0"/>
                <a:ea typeface="MS PGothic" panose="020B0600070205080204" pitchFamily="34" charset="-128"/>
              </a:rPr>
              <a:t>CPAN DM / Text Pilot</a:t>
            </a:r>
          </a:p>
          <a:p>
            <a:pPr lvl="1"/>
            <a:r>
              <a:rPr lang="en-US" sz="2000">
                <a:solidFill>
                  <a:srgbClr val="000000"/>
                </a:solidFill>
                <a:latin typeface="Calibri" panose="020F0502020204030204" pitchFamily="34" charset="0"/>
                <a:ea typeface="MS PGothic" panose="020B0600070205080204" pitchFamily="34" charset="-128"/>
              </a:rPr>
              <a:t>Development of a secure direct messaging and/or text messaging option to allow PCPs to reach out to a CPAN hub at a time of their choosing.</a:t>
            </a:r>
          </a:p>
          <a:p>
            <a:r>
              <a:rPr lang="en-US" sz="2400">
                <a:solidFill>
                  <a:srgbClr val="000000"/>
                </a:solidFill>
                <a:latin typeface="Calibri" panose="020F0502020204030204" pitchFamily="34" charset="0"/>
                <a:ea typeface="MS PGothic" panose="020B0600070205080204" pitchFamily="34" charset="-128"/>
              </a:rPr>
              <a:t>Direct Consults</a:t>
            </a:r>
          </a:p>
          <a:p>
            <a:pPr lvl="1"/>
            <a:r>
              <a:rPr lang="en-US" sz="2000"/>
              <a:t>Provision of direct clinical psychiatric or psychological consultation for a select number of patients for whom telephone or text-based consultation does not suffice due to the complex nature of the presenting complaint. </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3415319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CPAN Related ARPA Projects (Cont.)</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lstStyle/>
          <a:p>
            <a:r>
              <a:rPr lang="en-US"/>
              <a:t>Pediatric Collaborative Care:</a:t>
            </a:r>
          </a:p>
          <a:p>
            <a:pPr lvl="1"/>
            <a:r>
              <a:rPr lang="en-US"/>
              <a:t>Partnering HRIs will fully implement early detection &amp; treatment in primary care in one or more health systems. They will implement within each health system two proven approaches: Measurement-Based Care (MBC), the systematic use of repeated, validated measures to track symptoms and functional outcomes in clinical settings, and the Collaborative Care Model (</a:t>
            </a:r>
            <a:r>
              <a:rPr lang="en-US" err="1"/>
              <a:t>CoCM</a:t>
            </a:r>
            <a:r>
              <a:rPr lang="en-US"/>
              <a:t>), an approach to the treatment of depression that involves the integration of care managers and consultant psychiatrists directly within primary care settings.</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655882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CPAN-Related ARPA Projects (Cont.)</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lstStyle/>
          <a:p>
            <a:r>
              <a:rPr lang="en-US"/>
              <a:t>Perinatal Psychiatry Access Network</a:t>
            </a:r>
          </a:p>
          <a:p>
            <a:pPr lvl="1"/>
            <a:r>
              <a:rPr lang="en-US"/>
              <a:t>Enhance the existing CPAN program to include a service that will bring the experience of specialty academic psychiatrists to Obstetricians/Gynecologists and other primary care providers in the care of women suffering from perinatal mental health issues including substance use disorders and depression.</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171429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CPAN Draft ARPA Budget</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pic>
        <p:nvPicPr>
          <p:cNvPr id="6" name="Picture 5">
            <a:extLst>
              <a:ext uri="{FF2B5EF4-FFF2-40B4-BE49-F238E27FC236}">
                <a16:creationId xmlns:a16="http://schemas.microsoft.com/office/drawing/2014/main" id="{1FCB4CC9-C82D-4AAF-8ECB-BC8C5DC66A3E}"/>
              </a:ext>
            </a:extLst>
          </p:cNvPr>
          <p:cNvPicPr>
            <a:picLocks noChangeAspect="1"/>
          </p:cNvPicPr>
          <p:nvPr/>
        </p:nvPicPr>
        <p:blipFill>
          <a:blip r:embed="rId3"/>
          <a:stretch>
            <a:fillRect/>
          </a:stretch>
        </p:blipFill>
        <p:spPr>
          <a:xfrm>
            <a:off x="80768" y="1690688"/>
            <a:ext cx="12030464" cy="1939239"/>
          </a:xfrm>
          <a:prstGeom prst="rect">
            <a:avLst/>
          </a:prstGeom>
        </p:spPr>
      </p:pic>
    </p:spTree>
    <p:extLst>
      <p:ext uri="{BB962C8B-B14F-4D97-AF65-F5344CB8AC3E}">
        <p14:creationId xmlns:p14="http://schemas.microsoft.com/office/powerpoint/2010/main" val="29521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TCHATT-Related ARPA Projects</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lnSpcReduction="10000"/>
          </a:bodyPr>
          <a:lstStyle/>
          <a:p>
            <a:r>
              <a:rPr lang="en-US"/>
              <a:t>Expansion to more TCHATT Regions</a:t>
            </a:r>
          </a:p>
          <a:p>
            <a:r>
              <a:rPr lang="en-US"/>
              <a:t>Provision of additional sessions, as needed</a:t>
            </a:r>
          </a:p>
          <a:p>
            <a:r>
              <a:rPr lang="en-US"/>
              <a:t>Bilingual Bereavement Services</a:t>
            </a:r>
          </a:p>
          <a:p>
            <a:pPr lvl="1"/>
            <a:r>
              <a:rPr lang="en-US"/>
              <a:t>Bereavement telehealth groups for the large number of mutigenerational households in our region who have suffered from COVID-related mortality. A cadre of bereavement specialists with bilingual service capability will be established.</a:t>
            </a:r>
          </a:p>
          <a:p>
            <a:r>
              <a:rPr lang="en-US"/>
              <a:t>Anxiety Services</a:t>
            </a:r>
          </a:p>
          <a:p>
            <a:pPr lvl="1"/>
            <a:r>
              <a:rPr lang="en-US"/>
              <a:t>This project provides face-to-face interventions to help address the increase in debilitating anxiety disorders being seen in youth that feature avoidance of out-of-home activities, such as school, that will leave developmental scars and sustained impairment if not addressed early. </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3568157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TCHATT-Related ARPA Projects (Cont.)</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lstStyle/>
          <a:p>
            <a:r>
              <a:rPr lang="en-US"/>
              <a:t>Evidence-Based Face to Face and Telehealth Groups</a:t>
            </a:r>
          </a:p>
          <a:p>
            <a:pPr lvl="1"/>
            <a:r>
              <a:rPr lang="en-US"/>
              <a:t> Development of a variety of evidence-based groups for children and families across the region via telehealth. Initial focus with be in creating groups related to anxiety, depression, suicide risk, and parenting skills.</a:t>
            </a:r>
          </a:p>
          <a:p>
            <a:r>
              <a:rPr lang="en-US"/>
              <a:t>Trauma-Focused Expansion</a:t>
            </a:r>
          </a:p>
          <a:p>
            <a:pPr lvl="1"/>
            <a:r>
              <a:rPr lang="en-US"/>
              <a:t>Many of the children seen in the TCHATT program are experiencing symptoms of grief, stress, trauma, anxiety, and depression related to their exposure to COVID, the disruption to their normal routine, socialization and lack of access to support systems. Trauma Focused CBT, Unified Protocol, and other interventions will  be used to provide longer term counseling services for students who aren’t able to engage elsewhere.</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368074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TCHATT-Related ARPA Projects (Cont.)</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fontScale="92500"/>
          </a:bodyPr>
          <a:lstStyle/>
          <a:p>
            <a:r>
              <a:rPr lang="en-US"/>
              <a:t>Youth Substance Abuse Disorder Expansion</a:t>
            </a:r>
          </a:p>
          <a:p>
            <a:pPr lvl="1"/>
            <a:r>
              <a:rPr lang="en-US"/>
              <a:t>Develop, implement, and evaluate a first-line targeted intervention that leverages TCHATT’s extraordinary reach and access.  Services for substance abuse in youth are minimally available, more so for fresh onset, lower severity cases.  This project will provide training and staffing to address the surge in substance abuse by youth.</a:t>
            </a:r>
          </a:p>
          <a:p>
            <a:r>
              <a:rPr lang="en-US"/>
              <a:t>Suicide Prevention / YAM</a:t>
            </a:r>
          </a:p>
          <a:p>
            <a:pPr lvl="1"/>
            <a:r>
              <a:rPr lang="en-US"/>
              <a:t>Expand YAM, Youth Aware of Mental Health. YAM is an interactive program for adolescents promoting increased discussion and knowledge about mental health, suicide prevention, and the development of problem-solving skills and emotional intelligence. YAM brings different learning methods together with the fundamental components of the program being as follows: five interactive sessions, role-playing, informational reading materials and posters for display in the classroom. </a:t>
            </a:r>
          </a:p>
          <a:p>
            <a:pPr lvl="1"/>
            <a:endParaRPr lang="en-US"/>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400973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TCHATT Draft ARPA Budget</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pic>
        <p:nvPicPr>
          <p:cNvPr id="5" name="Picture 4">
            <a:extLst>
              <a:ext uri="{FF2B5EF4-FFF2-40B4-BE49-F238E27FC236}">
                <a16:creationId xmlns:a16="http://schemas.microsoft.com/office/drawing/2014/main" id="{867BDCF6-DD48-4D5D-A7D1-CF0172AB2299}"/>
              </a:ext>
            </a:extLst>
          </p:cNvPr>
          <p:cNvPicPr>
            <a:picLocks noChangeAspect="1"/>
          </p:cNvPicPr>
          <p:nvPr/>
        </p:nvPicPr>
        <p:blipFill>
          <a:blip r:embed="rId3"/>
          <a:stretch>
            <a:fillRect/>
          </a:stretch>
        </p:blipFill>
        <p:spPr>
          <a:xfrm>
            <a:off x="613860" y="2154102"/>
            <a:ext cx="11247308" cy="2484480"/>
          </a:xfrm>
          <a:prstGeom prst="rect">
            <a:avLst/>
          </a:prstGeom>
        </p:spPr>
      </p:pic>
    </p:spTree>
    <p:extLst>
      <p:ext uri="{BB962C8B-B14F-4D97-AF65-F5344CB8AC3E}">
        <p14:creationId xmlns:p14="http://schemas.microsoft.com/office/powerpoint/2010/main" val="3581424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Workforce Expansion Related ARPA Projects</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lnSpcReduction="10000"/>
          </a:bodyPr>
          <a:lstStyle/>
          <a:p>
            <a:r>
              <a:rPr lang="en-US"/>
              <a:t>Increase the number of mental-health professionals entering the workforce:</a:t>
            </a:r>
          </a:p>
          <a:p>
            <a:pPr lvl="1"/>
            <a:r>
              <a:rPr lang="en-US"/>
              <a:t>Increase number of CAPs and/or </a:t>
            </a:r>
          </a:p>
          <a:p>
            <a:pPr lvl="1"/>
            <a:r>
              <a:rPr lang="en-US"/>
              <a:t>Facilitate a child practicum for psychology graduate students, and/or </a:t>
            </a:r>
          </a:p>
          <a:p>
            <a:pPr lvl="1"/>
            <a:r>
              <a:rPr lang="en-US"/>
              <a:t>Establish a child and adolescent psychology internship </a:t>
            </a:r>
          </a:p>
          <a:p>
            <a:pPr lvl="1"/>
            <a:endParaRPr lang="en-US"/>
          </a:p>
          <a:p>
            <a:r>
              <a:rPr lang="en-US"/>
              <a:t>LMHA Telehealth Services</a:t>
            </a:r>
          </a:p>
          <a:p>
            <a:pPr lvl="1"/>
            <a:r>
              <a:rPr lang="en-US"/>
              <a:t>Expand CPWE to provide mental health assessment and treatment via telemedicine and telehealth services for children, adolescents, and transitional aged youth being seen by LMHAs covering a significantly rural and underserved area with difficult access to child and adolescent mental health expertise. </a:t>
            </a:r>
          </a:p>
          <a:p>
            <a:endParaRPr lang="en-US"/>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282375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Workforce Expansion Related ARPA Projects</a:t>
            </a:r>
          </a:p>
        </p:txBody>
      </p:sp>
      <p:sp>
        <p:nvSpPr>
          <p:cNvPr id="3" name="Content Placeholder 2">
            <a:extLst>
              <a:ext uri="{FF2B5EF4-FFF2-40B4-BE49-F238E27FC236}">
                <a16:creationId xmlns:a16="http://schemas.microsoft.com/office/drawing/2014/main" id="{E3562341-F908-437A-82C1-E82BC6AE4FE4}"/>
              </a:ext>
            </a:extLst>
          </p:cNvPr>
          <p:cNvSpPr>
            <a:spLocks noGrp="1"/>
          </p:cNvSpPr>
          <p:nvPr>
            <p:ph idx="1"/>
          </p:nvPr>
        </p:nvSpPr>
        <p:spPr/>
        <p:txBody>
          <a:bodyPr>
            <a:normAutofit fontScale="92500" lnSpcReduction="10000"/>
          </a:bodyPr>
          <a:lstStyle/>
          <a:p>
            <a:r>
              <a:rPr lang="en-US"/>
              <a:t>LPC /LMSW Training</a:t>
            </a:r>
          </a:p>
          <a:p>
            <a:pPr lvl="1"/>
            <a:r>
              <a:rPr lang="en-US"/>
              <a:t>Many graduates of counseling programs leave for other cities as there are very few placements for completing the supervised hours required for a full license as a Licensed Professional Counselor.  Current waiting lists to see therapists in our community are 3-6 months long.  We would like to add a two-year program for LPC- Associates who are newly graduated to complete their hours while serving our community’s children and adolescents both in our own academic clinics and in community mental health centers in our region.  This program would improve access in both the short term and long term.</a:t>
            </a:r>
          </a:p>
          <a:p>
            <a:pPr lvl="1"/>
            <a:r>
              <a:rPr lang="en-US"/>
              <a:t>Masters level social work students and recent graduates of accredited graduate social work programs will be recruited to receive supervised clinical training to deliver effective child and adolescent mental health services to increase the number of mental health practitioners available to support the mental health needs of school‐aged children and youth.</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2823313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8F2C-6826-475E-8758-58DEACA55315}"/>
              </a:ext>
            </a:extLst>
          </p:cNvPr>
          <p:cNvSpPr>
            <a:spLocks noGrp="1"/>
          </p:cNvSpPr>
          <p:nvPr>
            <p:ph type="title"/>
          </p:nvPr>
        </p:nvSpPr>
        <p:spPr/>
        <p:txBody>
          <a:bodyPr/>
          <a:lstStyle/>
          <a:p>
            <a:r>
              <a:rPr lang="en-US"/>
              <a:t>Workforce Expansion Draft ARPA Budget</a:t>
            </a:r>
          </a:p>
        </p:txBody>
      </p:sp>
      <p:pic>
        <p:nvPicPr>
          <p:cNvPr id="4" name="Picture 3">
            <a:extLst>
              <a:ext uri="{FF2B5EF4-FFF2-40B4-BE49-F238E27FC236}">
                <a16:creationId xmlns:a16="http://schemas.microsoft.com/office/drawing/2014/main" id="{C8D4F38B-32F5-446A-BF3C-A2B2F8C69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pic>
        <p:nvPicPr>
          <p:cNvPr id="6" name="Picture 5">
            <a:extLst>
              <a:ext uri="{FF2B5EF4-FFF2-40B4-BE49-F238E27FC236}">
                <a16:creationId xmlns:a16="http://schemas.microsoft.com/office/drawing/2014/main" id="{B45A28CC-1241-48FF-86B5-8569D943CF5D}"/>
              </a:ext>
            </a:extLst>
          </p:cNvPr>
          <p:cNvPicPr>
            <a:picLocks noChangeAspect="1"/>
          </p:cNvPicPr>
          <p:nvPr/>
        </p:nvPicPr>
        <p:blipFill>
          <a:blip r:embed="rId3"/>
          <a:stretch>
            <a:fillRect/>
          </a:stretch>
        </p:blipFill>
        <p:spPr>
          <a:xfrm>
            <a:off x="324270" y="2843212"/>
            <a:ext cx="11543460" cy="1171575"/>
          </a:xfrm>
          <a:prstGeom prst="rect">
            <a:avLst/>
          </a:prstGeom>
        </p:spPr>
      </p:pic>
    </p:spTree>
    <p:extLst>
      <p:ext uri="{BB962C8B-B14F-4D97-AF65-F5344CB8AC3E}">
        <p14:creationId xmlns:p14="http://schemas.microsoft.com/office/powerpoint/2010/main" val="1369440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4C99011AE85845BC3B5D8319BE9937" ma:contentTypeVersion="2" ma:contentTypeDescription="Create a new document." ma:contentTypeScope="" ma:versionID="93d1d6e3355087c4a3026798ec67ea21">
  <xsd:schema xmlns:xsd="http://www.w3.org/2001/XMLSchema" xmlns:xs="http://www.w3.org/2001/XMLSchema" xmlns:p="http://schemas.microsoft.com/office/2006/metadata/properties" xmlns:ns2="a354cb11-3362-488e-b3db-7931c375012d" targetNamespace="http://schemas.microsoft.com/office/2006/metadata/properties" ma:root="true" ma:fieldsID="59e7f9a0142fcd8b79bb3a75b5f63522" ns2:_="">
    <xsd:import namespace="a354cb11-3362-488e-b3db-7931c375012d"/>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54cb11-3362-488e-b3db-7931c375012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BE06F3-14C1-40DB-8271-A289F5D229E3}">
  <ds:schemaRefs>
    <ds:schemaRef ds:uri="http://schemas.microsoft.com/sharepoint/v3/contenttype/forms"/>
  </ds:schemaRefs>
</ds:datastoreItem>
</file>

<file path=customXml/itemProps2.xml><?xml version="1.0" encoding="utf-8"?>
<ds:datastoreItem xmlns:ds="http://schemas.openxmlformats.org/officeDocument/2006/customXml" ds:itemID="{64E9A402-06EE-4E9B-B8C8-A5BB2F25AC80}">
  <ds:schemaRefs>
    <ds:schemaRef ds:uri="a354cb11-3362-488e-b3db-7931c37501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106990E-2618-4E61-8EF6-BCDE9B78F85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2</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Approved ARPA Projects and Draft Budget</vt:lpstr>
      <vt:lpstr>ARPA Overview</vt:lpstr>
      <vt:lpstr>ARPA Overview</vt:lpstr>
      <vt:lpstr>Current Estimated Allocations (Work in Progress)</vt:lpstr>
      <vt:lpstr>CPAN-Related ARPA Projects</vt:lpstr>
      <vt:lpstr>CPAN Related ARPA Projects (Cont.)</vt:lpstr>
      <vt:lpstr>CPAN-Related ARPA Projects (Cont.)</vt:lpstr>
      <vt:lpstr>CPAN Draft ARPA Budget</vt:lpstr>
      <vt:lpstr>TCHATT-Related ARPA Projects</vt:lpstr>
      <vt:lpstr>TCHATT-Related ARPA Projects (Cont.)</vt:lpstr>
      <vt:lpstr>TCHATT-Related ARPA Projects (Cont.)</vt:lpstr>
      <vt:lpstr>TCHATT Draft ARPA Budget</vt:lpstr>
      <vt:lpstr>Workforce Expansion Related ARPA Projects</vt:lpstr>
      <vt:lpstr>Workforce Expansion Related ARPA Projects</vt:lpstr>
      <vt:lpstr>Workforce Expansion Draft ARPA Budget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Inman, Lashelle</dc:creator>
  <cp:revision>1</cp:revision>
  <cp:lastPrinted>2021-11-15T15:16:12Z</cp:lastPrinted>
  <dcterms:created xsi:type="dcterms:W3CDTF">2021-10-26T17:47:42Z</dcterms:created>
  <dcterms:modified xsi:type="dcterms:W3CDTF">2021-11-15T18:43:11Z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0x010100674C99011AE85845BC3B5D8319BE9937</vt:lpwstr>
  </property>
</Properties>
</file>