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9" r:id="rId2"/>
    <p:sldId id="261" r:id="rId3"/>
    <p:sldId id="265" r:id="rId4"/>
    <p:sldId id="299" r:id="rId5"/>
    <p:sldId id="276" r:id="rId6"/>
    <p:sldId id="307" r:id="rId7"/>
    <p:sldId id="308" r:id="rId8"/>
    <p:sldId id="309" r:id="rId9"/>
    <p:sldId id="312" r:id="rId10"/>
    <p:sldId id="311" r:id="rId11"/>
    <p:sldId id="30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sswein, Melanie" initials="SM" lastIdx="12" clrIdx="0">
    <p:extLst>
      <p:ext uri="{19B8F6BF-5375-455C-9EA6-DF929625EA0E}">
        <p15:presenceInfo xmlns:p15="http://schemas.microsoft.com/office/powerpoint/2012/main" userId="S-1-5-21-527237240-963894560-725345543-10644420" providerId="AD"/>
      </p:ext>
    </p:extLst>
  </p:cmAuthor>
  <p:cmAuthor id="2" name="Wagner, Jessica H" initials="WJH" lastIdx="7" clrIdx="1">
    <p:extLst>
      <p:ext uri="{19B8F6BF-5375-455C-9EA6-DF929625EA0E}">
        <p15:presenceInfo xmlns:p15="http://schemas.microsoft.com/office/powerpoint/2012/main" userId="S-1-5-21-527237240-963894560-725345543-5731480" providerId="AD"/>
      </p:ext>
    </p:extLst>
  </p:cmAuthor>
  <p:cmAuthor id="3" name="Kirschten, Nicole" initials="KN" lastIdx="6" clrIdx="2">
    <p:extLst>
      <p:ext uri="{19B8F6BF-5375-455C-9EA6-DF929625EA0E}">
        <p15:presenceInfo xmlns:p15="http://schemas.microsoft.com/office/powerpoint/2012/main" userId="S::nicole.kirschten@austin.utexas.edu::95cef902-7c5d-4167-b6c8-62a0489aa68e" providerId="AD"/>
      </p:ext>
    </p:extLst>
  </p:cmAuthor>
  <p:cmAuthor id="4" name="Susswein, Melanie" initials="SM [2]" lastIdx="11" clrIdx="3">
    <p:extLst>
      <p:ext uri="{19B8F6BF-5375-455C-9EA6-DF929625EA0E}">
        <p15:presenceInfo xmlns:p15="http://schemas.microsoft.com/office/powerpoint/2012/main" userId="S::melanie.susswein@austin.utexas.edu::7b98fcaf-eaac-4105-bd9c-fdda590d51cc" providerId="AD"/>
      </p:ext>
    </p:extLst>
  </p:cmAuthor>
  <p:cmAuthor id="5" name="Thompson, Asha" initials="TA" lastIdx="1" clrIdx="4">
    <p:extLst>
      <p:ext uri="{19B8F6BF-5375-455C-9EA6-DF929625EA0E}">
        <p15:presenceInfo xmlns:p15="http://schemas.microsoft.com/office/powerpoint/2012/main" userId="S::asha.thompson@austin.utexas.edu::6eb3b2c3-07cd-48cc-9b2b-18757f3f7c3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E8FC"/>
    <a:srgbClr val="D9E1E2"/>
    <a:srgbClr val="000000"/>
    <a:srgbClr val="F89722"/>
    <a:srgbClr val="BF5700"/>
    <a:srgbClr val="BE5927"/>
    <a:srgbClr val="CC6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605"/>
    <p:restoredTop sz="94708"/>
  </p:normalViewPr>
  <p:slideViewPr>
    <p:cSldViewPr snapToGrid="0">
      <p:cViewPr varScale="1">
        <p:scale>
          <a:sx n="105" d="100"/>
          <a:sy n="105" d="100"/>
        </p:scale>
        <p:origin x="12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3672" y="364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83053B6-6217-FB4C-97B8-73F1E670980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FF6E12-537A-9D4E-BE64-45F17A2B28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F4B608-1760-4A4B-A7E5-7C414B65B9BB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CA95E8-18DD-0B40-8F2B-77EA07A397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451A46-FD89-F64A-A3D6-70441212BF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19D6BA-4A99-8740-8C5B-828AA0BF9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0025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1D20AE-F7E2-CB4E-9C44-11F2A84F2432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F7FD9A-5055-0642-ACED-3B38B2273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1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560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CHC Message Design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477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1869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1504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4287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4593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745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76279E-ABEE-E843-8B56-0EE764620E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699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842B301-86BA-544A-BAC3-4E3116A122B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3C9CC33-2D11-C24F-AFC1-865B480AEC84}"/>
              </a:ext>
            </a:extLst>
          </p:cNvPr>
          <p:cNvSpPr txBox="1">
            <a:spLocks/>
          </p:cNvSpPr>
          <p:nvPr userDrawn="1"/>
        </p:nvSpPr>
        <p:spPr>
          <a:xfrm>
            <a:off x="660400" y="4379261"/>
            <a:ext cx="10515600" cy="6096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4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667"/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70F3E4F8-D783-F441-8405-49ABA4A03A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7080" y="5058490"/>
            <a:ext cx="10439400" cy="341686"/>
          </a:xfrm>
          <a:prstGeom prst="rect">
            <a:avLst/>
          </a:prstGeom>
        </p:spPr>
        <p:txBody>
          <a:bodyPr anchor="b"/>
          <a:lstStyle>
            <a:lvl1pPr marL="0" indent="0" algn="l" defTabSz="1219170" rtl="0" eaLnBrk="1" fontAlgn="auto" latinLnBrk="0" hangingPunct="1">
              <a:lnSpc>
                <a:spcPct val="50000"/>
              </a:lnSpc>
              <a:spcBef>
                <a:spcPts val="1333"/>
              </a:spcBef>
              <a:spcAft>
                <a:spcPts val="0"/>
              </a:spcAft>
              <a:buFont typeface="Arial"/>
              <a:buNone/>
              <a:defRPr lang="en-US" sz="1400" b="0" i="0" kern="1200" cap="all" baseline="0" dirty="0" smtClean="0">
                <a:solidFill>
                  <a:schemeClr val="bg1"/>
                </a:solidFill>
                <a:latin typeface="Arial Black" charset="0"/>
                <a:ea typeface="Arial" charset="0"/>
                <a:cs typeface="Arial" charset="0"/>
              </a:defRPr>
            </a:lvl1pPr>
            <a:lvl2pPr marL="0" indent="0" algn="l" defTabSz="1219170" rtl="0" eaLnBrk="1" fontAlgn="auto" latinLnBrk="0" hangingPunct="1">
              <a:lnSpc>
                <a:spcPct val="50000"/>
              </a:lnSpc>
              <a:spcBef>
                <a:spcPts val="1333"/>
              </a:spcBef>
              <a:spcAft>
                <a:spcPts val="0"/>
              </a:spcAft>
              <a:buFont typeface="Arial"/>
              <a:buNone/>
              <a:defRPr lang="en-US" sz="1400" b="0" i="0" kern="1200" cap="all" baseline="0" dirty="0" smtClean="0">
                <a:solidFill>
                  <a:schemeClr val="bg1"/>
                </a:solidFill>
                <a:latin typeface="Arial Black" charset="0"/>
                <a:ea typeface="Arial" charset="0"/>
                <a:cs typeface="Arial" charset="0"/>
              </a:defRPr>
            </a:lvl2pPr>
            <a:lvl3pPr marL="0" indent="0" algn="l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Font typeface="Arial"/>
              <a:buNone/>
              <a:defRPr lang="en-US" sz="1400" b="0" i="0" kern="1200" cap="all" baseline="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</a:lstStyle>
          <a:p>
            <a:pPr lvl="0"/>
            <a:r>
              <a:rPr lang="en-US"/>
              <a:t>Click to add speaker or grant/contract information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03FB8CC9-E9B6-4647-A9F1-0BC2D46BCB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7080" y="4289313"/>
            <a:ext cx="8204200" cy="59404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0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 smtClean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2pPr>
            <a:lvl3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 smtClean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3pPr>
            <a:lvl4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 smtClean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4pPr>
            <a:lvl5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5pPr>
          </a:lstStyle>
          <a:p>
            <a:pPr lvl="0"/>
            <a:r>
              <a:rPr lang="en-US"/>
              <a:t>Center for Health Communication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C4D2BCD-1DAA-864F-BE57-D288204C01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7080" y="2236164"/>
            <a:ext cx="10439400" cy="1878012"/>
          </a:xfrm>
          <a:prstGeom prst="rect">
            <a:avLst/>
          </a:prstGeom>
        </p:spPr>
        <p:txBody>
          <a:bodyPr anchor="b" anchorCtr="0"/>
          <a:lstStyle>
            <a:lvl1pPr marL="0" indent="0">
              <a:spcBef>
                <a:spcPts val="0"/>
              </a:spcBef>
              <a:buNone/>
              <a:defRPr lang="en-US" sz="6400" b="1" i="0" strike="noStrike" kern="800" cap="all" normalizeH="0" baseline="0" dirty="0">
                <a:solidFill>
                  <a:schemeClr val="bg1"/>
                </a:solidFill>
                <a:latin typeface="+mj-lt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838F0E-DD87-0946-A49E-EE0CB1E699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079" y="674893"/>
            <a:ext cx="3599180" cy="5251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E2600D-BFF1-DB4E-8970-85CC3A9B591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4223" y="1707768"/>
            <a:ext cx="3156026" cy="18629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3AAB20F-40CF-804F-8A85-99DE19415C01}"/>
              </a:ext>
            </a:extLst>
          </p:cNvPr>
          <p:cNvCxnSpPr>
            <a:cxnSpLocks/>
          </p:cNvCxnSpPr>
          <p:nvPr userDrawn="1"/>
        </p:nvCxnSpPr>
        <p:spPr>
          <a:xfrm>
            <a:off x="1143715" y="1437591"/>
            <a:ext cx="3166534" cy="0"/>
          </a:xfrm>
          <a:prstGeom prst="line">
            <a:avLst/>
          </a:prstGeom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6091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B1B53887-BD1D-3140-9AAB-71F3DF9D95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94"/>
          <a:stretch/>
        </p:blipFill>
        <p:spPr>
          <a:xfrm flipH="1">
            <a:off x="0" y="357"/>
            <a:ext cx="4076700" cy="685764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FBAA39A-32FB-BB48-8C22-1C28B51C2EF5}"/>
              </a:ext>
            </a:extLst>
          </p:cNvPr>
          <p:cNvSpPr/>
          <p:nvPr userDrawn="1"/>
        </p:nvSpPr>
        <p:spPr>
          <a:xfrm>
            <a:off x="0" y="0"/>
            <a:ext cx="4076700" cy="6864225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7D77FBB9-E489-8942-A137-8E1A92BE707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33400" y="5770254"/>
            <a:ext cx="2781300" cy="554346"/>
          </a:xfrm>
          <a:prstGeom prst="rect">
            <a:avLst/>
          </a:prstGeom>
        </p:spPr>
        <p:txBody>
          <a:bodyPr anchor="b" anchorCtr="0"/>
          <a:lstStyle>
            <a:lvl1pPr marL="0" indent="0" algn="ctr">
              <a:buNone/>
              <a:defRPr sz="360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  <a:latin typeface="+mj-lt"/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  <a:latin typeface="+mj-lt"/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6C0C3168-50E5-BC48-B15C-C415849FC92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898937" y="1061303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39" name="Text Placeholder 36">
            <a:extLst>
              <a:ext uri="{FF2B5EF4-FFF2-40B4-BE49-F238E27FC236}">
                <a16:creationId xmlns:a16="http://schemas.microsoft.com/office/drawing/2014/main" id="{EE78B6D9-BDA2-724B-965C-B143D98BAEF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898937" y="2084989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504FCD33-06A1-1443-A688-17AD49FAAFA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898937" y="3108675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43" name="Text Placeholder 36">
            <a:extLst>
              <a:ext uri="{FF2B5EF4-FFF2-40B4-BE49-F238E27FC236}">
                <a16:creationId xmlns:a16="http://schemas.microsoft.com/office/drawing/2014/main" id="{24FD5AAF-C7C0-9447-9EAC-E823D29FAB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898937" y="4132361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45" name="Text Placeholder 36">
            <a:extLst>
              <a:ext uri="{FF2B5EF4-FFF2-40B4-BE49-F238E27FC236}">
                <a16:creationId xmlns:a16="http://schemas.microsoft.com/office/drawing/2014/main" id="{DD12E56E-D49C-BB40-BD07-860E08A14F4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898937" y="5156047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6922533-CE2B-6D4B-9848-8F841E429ED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83586" y="1061302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CCF0E94E-4D3D-6A44-9FEC-5673B955794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78610" y="2081558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FF0B6CB6-85CE-CA44-89D1-EFA6C503694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78611" y="4132361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356ABAA4-6B5A-D142-962F-B6112A6BADA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78610" y="3112105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D319CFE5-510E-A74B-A583-A72AC0607D7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78612" y="5155891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347871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is Health Communic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73087BC9-611C-0147-99BE-C20A0A1CDC82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E5AE9D2-E897-3741-BEBC-80D1511BB7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394" b="7394"/>
          <a:stretch/>
        </p:blipFill>
        <p:spPr>
          <a:xfrm>
            <a:off x="545878" y="523431"/>
            <a:ext cx="11119660" cy="61341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CB8AB91-BB63-D042-9DFD-8225781132F8}"/>
              </a:ext>
            </a:extLst>
          </p:cNvPr>
          <p:cNvSpPr/>
          <p:nvPr userDrawn="1"/>
        </p:nvSpPr>
        <p:spPr>
          <a:xfrm>
            <a:off x="545878" y="523431"/>
            <a:ext cx="11119660" cy="6134100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88A3A74-C23C-4744-BB51-D3B6BD96B989}"/>
              </a:ext>
            </a:extLst>
          </p:cNvPr>
          <p:cNvSpPr txBox="1">
            <a:spLocks/>
          </p:cNvSpPr>
          <p:nvPr userDrawn="1"/>
        </p:nvSpPr>
        <p:spPr>
          <a:xfrm>
            <a:off x="3398533" y="3687463"/>
            <a:ext cx="5414350" cy="1211343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fontAlgn="auto" latinLnBrk="0" hangingPunct="1">
              <a:lnSpc>
                <a:spcPts val="38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0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>
                <a:latin typeface="+mn-lt"/>
              </a:rPr>
              <a:t>Health communication is the </a:t>
            </a:r>
            <a:r>
              <a:rPr lang="en-US" b="1"/>
              <a:t>science and art </a:t>
            </a:r>
            <a:r>
              <a:rPr lang="en-US">
                <a:latin typeface="+mn-lt"/>
              </a:rPr>
              <a:t>of using communication to advance the health and well-being of people and populations.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91AD374D-23E7-FB43-99EB-380372102EAD}"/>
              </a:ext>
            </a:extLst>
          </p:cNvPr>
          <p:cNvSpPr txBox="1">
            <a:spLocks/>
          </p:cNvSpPr>
          <p:nvPr userDrawn="1"/>
        </p:nvSpPr>
        <p:spPr>
          <a:xfrm>
            <a:off x="3398533" y="2300826"/>
            <a:ext cx="5414350" cy="1055116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>
                <a:solidFill>
                  <a:schemeClr val="bg1"/>
                </a:solidFill>
                <a:latin typeface="+mj-lt"/>
              </a:rPr>
              <a:t>WHAT IS </a:t>
            </a:r>
            <a:r>
              <a:rPr lang="en-GB" b="1">
                <a:solidFill>
                  <a:schemeClr val="bg1"/>
                </a:solidFill>
                <a:latin typeface="+mj-lt"/>
                <a:cs typeface="Arial Black" panose="020B0604020202020204" pitchFamily="34" charset="0"/>
              </a:rPr>
              <a:t>HEALTH</a:t>
            </a:r>
            <a:br>
              <a:rPr lang="en-GB" b="1">
                <a:solidFill>
                  <a:schemeClr val="bg1"/>
                </a:solidFill>
                <a:latin typeface="+mj-lt"/>
                <a:cs typeface="Arial Black" panose="020B0604020202020204" pitchFamily="34" charset="0"/>
              </a:rPr>
            </a:br>
            <a:r>
              <a:rPr lang="en-GB" b="1">
                <a:solidFill>
                  <a:schemeClr val="bg1"/>
                </a:solidFill>
                <a:latin typeface="+mj-lt"/>
                <a:cs typeface="Arial Black" panose="020B0604020202020204" pitchFamily="34" charset="0"/>
              </a:rPr>
              <a:t>COMMUNICATION?</a:t>
            </a:r>
          </a:p>
        </p:txBody>
      </p:sp>
    </p:spTree>
    <p:extLst>
      <p:ext uri="{BB962C8B-B14F-4D97-AF65-F5344CB8AC3E}">
        <p14:creationId xmlns:p14="http://schemas.microsoft.com/office/powerpoint/2010/main" val="3627447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3200947-5924-B745-B667-F71657224A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65776" y="533400"/>
            <a:ext cx="6592824" cy="57912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photo here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B4D6FE-5CF1-8946-B589-76BB7B7AEA05}"/>
              </a:ext>
            </a:extLst>
          </p:cNvPr>
          <p:cNvSpPr txBox="1"/>
          <p:nvPr userDrawn="1"/>
        </p:nvSpPr>
        <p:spPr>
          <a:xfrm>
            <a:off x="533400" y="1607710"/>
            <a:ext cx="4223795" cy="1093761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>
              <a:lnSpc>
                <a:spcPts val="3820"/>
              </a:lnSpc>
            </a:pPr>
            <a:r>
              <a:rPr lang="en-GB" sz="3600">
                <a:solidFill>
                  <a:schemeClr val="tx2"/>
                </a:solidFill>
                <a:latin typeface="+mj-lt"/>
              </a:rPr>
              <a:t>OUR </a:t>
            </a:r>
          </a:p>
          <a:p>
            <a:pPr>
              <a:lnSpc>
                <a:spcPts val="3820"/>
              </a:lnSpc>
            </a:pPr>
            <a:r>
              <a:rPr lang="en-GB" sz="3600">
                <a:solidFill>
                  <a:schemeClr val="tx2"/>
                </a:solidFill>
                <a:latin typeface="+mj-lt"/>
              </a:rPr>
              <a:t>MISSION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D98204-577B-D446-8DA6-145EF7262AC6}"/>
              </a:ext>
            </a:extLst>
          </p:cNvPr>
          <p:cNvSpPr txBox="1"/>
          <p:nvPr userDrawn="1"/>
        </p:nvSpPr>
        <p:spPr>
          <a:xfrm>
            <a:off x="533400" y="2898240"/>
            <a:ext cx="422379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1"/>
                </a:solidFill>
              </a:rPr>
              <a:t>Our people have</a:t>
            </a:r>
            <a:r>
              <a:rPr lang="en-US" sz="1600" b="1">
                <a:solidFill>
                  <a:schemeClr val="tx1"/>
                </a:solidFill>
              </a:rPr>
              <a:t> broad and deep communication expertise</a:t>
            </a:r>
            <a:r>
              <a:rPr lang="en-US" sz="1600">
                <a:solidFill>
                  <a:schemeClr val="tx1"/>
                </a:solidFill>
              </a:rPr>
              <a:t> that allows our Center to lead the creation of </a:t>
            </a:r>
            <a:r>
              <a:rPr lang="en-US" sz="1600" b="1">
                <a:solidFill>
                  <a:schemeClr val="tx1"/>
                </a:solidFill>
              </a:rPr>
              <a:t>evidence-based health communication</a:t>
            </a:r>
            <a:r>
              <a:rPr lang="en-US" sz="1600">
                <a:solidFill>
                  <a:schemeClr val="tx1"/>
                </a:solidFill>
              </a:rPr>
              <a:t> scholarship, education, and practice.</a:t>
            </a:r>
          </a:p>
          <a:p>
            <a:endParaRPr lang="en-US" sz="1600">
              <a:solidFill>
                <a:schemeClr val="tx1"/>
              </a:solidFill>
            </a:endParaRPr>
          </a:p>
          <a:p>
            <a:r>
              <a:rPr lang="en-US" sz="1600">
                <a:solidFill>
                  <a:schemeClr val="tx1"/>
                </a:solidFill>
              </a:rPr>
              <a:t>Our interdisciplinary group of scholars embraces opportunities to use communication to improve the health</a:t>
            </a:r>
            <a:br>
              <a:rPr lang="en-US" sz="1600">
                <a:solidFill>
                  <a:schemeClr val="tx1"/>
                </a:solidFill>
              </a:rPr>
            </a:br>
            <a:r>
              <a:rPr lang="en-US" sz="1600">
                <a:solidFill>
                  <a:schemeClr val="tx1"/>
                </a:solidFill>
              </a:rPr>
              <a:t>of people around the globe.</a:t>
            </a:r>
          </a:p>
        </p:txBody>
      </p:sp>
    </p:spTree>
    <p:extLst>
      <p:ext uri="{BB962C8B-B14F-4D97-AF65-F5344CB8AC3E}">
        <p14:creationId xmlns:p14="http://schemas.microsoft.com/office/powerpoint/2010/main" val="19368957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0E84C-A6BF-2442-9F03-D19710C975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0278" y="3141298"/>
            <a:ext cx="3024553" cy="9383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3E876D0-37DA-DB47-846F-33FD0ACC34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31323" y="3141298"/>
            <a:ext cx="3247292" cy="9383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C29F7A47-9737-884C-A795-F3FEA11241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17171" y="3141297"/>
            <a:ext cx="2878017" cy="9383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77A2F2C-1D99-2E4E-B476-FB492EF855D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364" y="2503978"/>
            <a:ext cx="3543300" cy="520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2pPr>
            <a:lvl3pPr marL="9144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3pPr>
            <a:lvl4pPr marL="13716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4pPr>
            <a:lvl5pPr marL="18288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Research.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6F47AB2C-4651-BA41-8633-4550A5B75C3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24339" y="2503978"/>
            <a:ext cx="3525958" cy="520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2pPr>
            <a:lvl3pPr marL="9144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3pPr>
            <a:lvl4pPr marL="13716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4pPr>
            <a:lvl5pPr marL="18288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practice.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39DC260E-59AF-5743-811D-A54DAB4BE3C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3021" y="2503978"/>
            <a:ext cx="3525958" cy="520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2pPr>
            <a:lvl3pPr marL="9144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3pPr>
            <a:lvl4pPr marL="13716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4pPr>
            <a:lvl5pPr marL="18288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Education.</a:t>
            </a:r>
          </a:p>
        </p:txBody>
      </p:sp>
    </p:spTree>
    <p:extLst>
      <p:ext uri="{BB962C8B-B14F-4D97-AF65-F5344CB8AC3E}">
        <p14:creationId xmlns:p14="http://schemas.microsoft.com/office/powerpoint/2010/main" val="26272448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51FC8B2-7C22-714E-A7EB-A4019B0080D7}"/>
              </a:ext>
            </a:extLst>
          </p:cNvPr>
          <p:cNvSpPr/>
          <p:nvPr userDrawn="1"/>
        </p:nvSpPr>
        <p:spPr>
          <a:xfrm>
            <a:off x="896792" y="2361572"/>
            <a:ext cx="2134855" cy="2134855"/>
          </a:xfrm>
          <a:prstGeom prst="ellipse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CE00084-C525-8340-A855-5141EC17856C}"/>
              </a:ext>
            </a:extLst>
          </p:cNvPr>
          <p:cNvSpPr/>
          <p:nvPr userDrawn="1"/>
        </p:nvSpPr>
        <p:spPr>
          <a:xfrm>
            <a:off x="3652496" y="2361572"/>
            <a:ext cx="2134855" cy="2134855"/>
          </a:xfrm>
          <a:prstGeom prst="ellipse">
            <a:avLst/>
          </a:pr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1C1AD2D-432D-4D48-8AD5-7E67AA0E765C}"/>
              </a:ext>
            </a:extLst>
          </p:cNvPr>
          <p:cNvSpPr/>
          <p:nvPr userDrawn="1"/>
        </p:nvSpPr>
        <p:spPr>
          <a:xfrm>
            <a:off x="6409343" y="2361572"/>
            <a:ext cx="2134855" cy="2134855"/>
          </a:xfrm>
          <a:prstGeom prst="ellipse">
            <a:avLst/>
          </a:prstGeom>
          <a:solidFill>
            <a:schemeClr val="accent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C91A261-38CF-E641-9620-36A82B2F4FE1}"/>
              </a:ext>
            </a:extLst>
          </p:cNvPr>
          <p:cNvSpPr/>
          <p:nvPr userDrawn="1"/>
        </p:nvSpPr>
        <p:spPr>
          <a:xfrm>
            <a:off x="9166191" y="2361572"/>
            <a:ext cx="2134855" cy="2134855"/>
          </a:xfrm>
          <a:prstGeom prst="ellipse">
            <a:avLst/>
          </a:prstGeom>
          <a:solidFill>
            <a:schemeClr val="accent3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1FF23BD-FBD0-9441-BE6E-36C3907F6F3D}"/>
              </a:ext>
            </a:extLst>
          </p:cNvPr>
          <p:cNvSpPr/>
          <p:nvPr userDrawn="1"/>
        </p:nvSpPr>
        <p:spPr>
          <a:xfrm>
            <a:off x="1100244" y="2565025"/>
            <a:ext cx="1727949" cy="172794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B49C814-5199-0C48-B8B9-2E0661548207}"/>
              </a:ext>
            </a:extLst>
          </p:cNvPr>
          <p:cNvSpPr/>
          <p:nvPr userDrawn="1"/>
        </p:nvSpPr>
        <p:spPr>
          <a:xfrm>
            <a:off x="3855948" y="2565025"/>
            <a:ext cx="1727949" cy="172794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4731BD2-846C-0444-88F9-0250A3DF6060}"/>
              </a:ext>
            </a:extLst>
          </p:cNvPr>
          <p:cNvSpPr/>
          <p:nvPr userDrawn="1"/>
        </p:nvSpPr>
        <p:spPr>
          <a:xfrm>
            <a:off x="6626480" y="2565025"/>
            <a:ext cx="1727949" cy="17279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CA05F25-38D7-6941-BB38-BF6CC10C6CAF}"/>
              </a:ext>
            </a:extLst>
          </p:cNvPr>
          <p:cNvSpPr/>
          <p:nvPr userDrawn="1"/>
        </p:nvSpPr>
        <p:spPr>
          <a:xfrm>
            <a:off x="9369643" y="2565025"/>
            <a:ext cx="1727949" cy="172794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EEB9AD2-C69D-8449-BFFD-3F83746A0A90}"/>
              </a:ext>
            </a:extLst>
          </p:cNvPr>
          <p:cNvCxnSpPr/>
          <p:nvPr userDrawn="1"/>
        </p:nvCxnSpPr>
        <p:spPr>
          <a:xfrm>
            <a:off x="3130062" y="3426069"/>
            <a:ext cx="386861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0E7E379-1010-F04F-B4A4-3EA6E2A4114D}"/>
              </a:ext>
            </a:extLst>
          </p:cNvPr>
          <p:cNvCxnSpPr/>
          <p:nvPr userDrawn="1"/>
        </p:nvCxnSpPr>
        <p:spPr>
          <a:xfrm>
            <a:off x="5902569" y="3426069"/>
            <a:ext cx="386861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80BFA1C-5F1C-9048-BB51-295DDE740677}"/>
              </a:ext>
            </a:extLst>
          </p:cNvPr>
          <p:cNvCxnSpPr/>
          <p:nvPr userDrawn="1"/>
        </p:nvCxnSpPr>
        <p:spPr>
          <a:xfrm>
            <a:off x="8657492" y="3426069"/>
            <a:ext cx="386861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B11BB2C-E4C4-D141-B8E5-DB215621C544}"/>
              </a:ext>
            </a:extLst>
          </p:cNvPr>
          <p:cNvSpPr txBox="1"/>
          <p:nvPr userDrawn="1"/>
        </p:nvSpPr>
        <p:spPr>
          <a:xfrm>
            <a:off x="890954" y="3241403"/>
            <a:ext cx="2139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RESEARCH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B45591-3003-F64B-AF42-FCB04EB22FFE}"/>
              </a:ext>
            </a:extLst>
          </p:cNvPr>
          <p:cNvSpPr txBox="1"/>
          <p:nvPr userDrawn="1"/>
        </p:nvSpPr>
        <p:spPr>
          <a:xfrm>
            <a:off x="3636836" y="3247238"/>
            <a:ext cx="2139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INSIGHT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C11D36-2782-B246-B28B-2F1AC833FC9B}"/>
              </a:ext>
            </a:extLst>
          </p:cNvPr>
          <p:cNvSpPr txBox="1"/>
          <p:nvPr userDrawn="1"/>
        </p:nvSpPr>
        <p:spPr>
          <a:xfrm>
            <a:off x="6404494" y="3114626"/>
            <a:ext cx="2139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STRATEGY +</a:t>
            </a:r>
          </a:p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MESSAGING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CCC92B-BDF7-784B-9244-BEE36B04328B}"/>
              </a:ext>
            </a:extLst>
          </p:cNvPr>
          <p:cNvSpPr txBox="1"/>
          <p:nvPr userDrawn="1"/>
        </p:nvSpPr>
        <p:spPr>
          <a:xfrm>
            <a:off x="9159572" y="3241403"/>
            <a:ext cx="2139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>
                <a:solidFill>
                  <a:schemeClr val="bg1"/>
                </a:solidFill>
                <a:latin typeface="+mn-lt"/>
              </a:rPr>
              <a:t>TACTIC</a:t>
            </a:r>
          </a:p>
        </p:txBody>
      </p:sp>
    </p:spTree>
    <p:extLst>
      <p:ext uri="{BB962C8B-B14F-4D97-AF65-F5344CB8AC3E}">
        <p14:creationId xmlns:p14="http://schemas.microsoft.com/office/powerpoint/2010/main" val="156315896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ear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F21D0337-DC66-584B-9420-6B543B69286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1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B83C6BD5-47B0-A94C-8531-BCA44C97AD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700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research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ED6A57-5FD7-D44B-BED2-CC09772B4777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DD959F-A944-0041-9346-5B4A40970091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F1EBDE0-5C5B-DD41-8054-34647147D6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58922" y="2327148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9911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113D7B0-9AC6-5246-97DE-3EAE76A5D6FD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5A0775B8-D9FD-8443-BBD3-65A61AE4A1F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0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C7D8713D-87DE-3842-B587-8072868E79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699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insight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668599-318F-0840-80FE-9B66E02815E1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31F752-ABDF-694B-BDC9-A4CC3331F7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4621" y="2143733"/>
            <a:ext cx="2057400" cy="208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0955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643BED5-4633-F947-B0D0-47AB04682EB6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A9F472-F50B-EF46-A4FD-EFBCAAF2D7A7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accent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043034C-950C-8347-BE94-9C8F768B8A2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0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6" name="Text Placeholder 25">
            <a:extLst>
              <a:ext uri="{FF2B5EF4-FFF2-40B4-BE49-F238E27FC236}">
                <a16:creationId xmlns:a16="http://schemas.microsoft.com/office/drawing/2014/main" id="{E8F15A43-CF7E-8546-9712-A0ACA77E6B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699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Strategy + messaging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599D93-DEC4-C748-BDF0-309D865E9F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69313" y="2334063"/>
            <a:ext cx="1408014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62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c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BF1F765-8771-D94A-8F15-BDDA703325CD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18D03E-398C-E144-938A-EFAE4DB64ACC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accent3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34DFFC80-4827-BA49-9BC5-20C5551D4D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699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TACTIC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90DEB2A-B18C-5243-BA07-9D04E84B0C0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0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A0F0C72-147E-254C-8507-64B023FCFE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96485" y="2327148"/>
            <a:ext cx="1553671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1313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3200947-5924-B745-B667-F71657224A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6700" y="533400"/>
            <a:ext cx="7581900" cy="57912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photo here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EAF0BB-8F96-3E4F-851F-6DDA67CBB9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3400" y="1600200"/>
            <a:ext cx="3151496" cy="148419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</a:t>
            </a:r>
          </a:p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3 LINE MAX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9996E398-ED64-0A4E-98E1-FC5D9039010F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CDB9A2F2-1242-1B46-B7DF-1D7D17DB9D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3400" y="3239293"/>
            <a:ext cx="3151496" cy="379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600">
                <a:solidFill>
                  <a:schemeClr val="accent1"/>
                </a:solidFill>
              </a:defRPr>
            </a:lvl2pPr>
            <a:lvl3pPr marL="914400" indent="0">
              <a:buNone/>
              <a:defRPr sz="1600">
                <a:solidFill>
                  <a:schemeClr val="accent1"/>
                </a:solidFill>
              </a:defRPr>
            </a:lvl3pPr>
            <a:lvl4pPr marL="1371600" indent="0">
              <a:buNone/>
              <a:defRPr sz="1600">
                <a:solidFill>
                  <a:schemeClr val="accent1"/>
                </a:solidFill>
              </a:defRPr>
            </a:lvl4pPr>
            <a:lvl5pPr marL="1828800" indent="0">
              <a:buNone/>
              <a:defRPr sz="1600">
                <a:solidFill>
                  <a:schemeClr val="accent1"/>
                </a:solidFill>
              </a:defRPr>
            </a:lvl5pPr>
          </a:lstStyle>
          <a:p>
            <a:r>
              <a:rPr lang="en-US"/>
              <a:t>Insert subhead here or delete</a:t>
            </a:r>
          </a:p>
        </p:txBody>
      </p:sp>
    </p:spTree>
    <p:extLst>
      <p:ext uri="{BB962C8B-B14F-4D97-AF65-F5344CB8AC3E}">
        <p14:creationId xmlns:p14="http://schemas.microsoft.com/office/powerpoint/2010/main" val="1421884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(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3200947-5924-B745-B667-F71657224A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" y="533399"/>
            <a:ext cx="7581900" cy="57912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photo here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EAF0BB-8F96-3E4F-851F-6DDA67CBB9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88907" y="1600200"/>
            <a:ext cx="3169693" cy="148419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</a:t>
            </a:r>
          </a:p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3 LINE MAX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9996E398-ED64-0A4E-98E1-FC5D9039010F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8" name="Text Placeholder 27">
            <a:extLst>
              <a:ext uri="{FF2B5EF4-FFF2-40B4-BE49-F238E27FC236}">
                <a16:creationId xmlns:a16="http://schemas.microsoft.com/office/drawing/2014/main" id="{B212C390-CD0C-D24E-BBA3-C54DB36768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88907" y="3239293"/>
            <a:ext cx="3151496" cy="379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600">
                <a:solidFill>
                  <a:schemeClr val="accent1"/>
                </a:solidFill>
              </a:defRPr>
            </a:lvl2pPr>
            <a:lvl3pPr marL="914400" indent="0">
              <a:buNone/>
              <a:defRPr sz="1600">
                <a:solidFill>
                  <a:schemeClr val="accent1"/>
                </a:solidFill>
              </a:defRPr>
            </a:lvl3pPr>
            <a:lvl4pPr marL="1371600" indent="0">
              <a:buNone/>
              <a:defRPr sz="1600">
                <a:solidFill>
                  <a:schemeClr val="accent1"/>
                </a:solidFill>
              </a:defRPr>
            </a:lvl4pPr>
            <a:lvl5pPr marL="1828800" indent="0">
              <a:buNone/>
              <a:defRPr sz="1600">
                <a:solidFill>
                  <a:schemeClr val="accent1"/>
                </a:solidFill>
              </a:defRPr>
            </a:lvl5pPr>
          </a:lstStyle>
          <a:p>
            <a:r>
              <a:rPr lang="en-US"/>
              <a:t>Insert subhead here or delete</a:t>
            </a:r>
          </a:p>
        </p:txBody>
      </p:sp>
    </p:spTree>
    <p:extLst>
      <p:ext uri="{BB962C8B-B14F-4D97-AF65-F5344CB8AC3E}">
        <p14:creationId xmlns:p14="http://schemas.microsoft.com/office/powerpoint/2010/main" val="2567168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28FFA99-5E11-7F4B-8ED4-CDB56DDEAF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1" y="533400"/>
            <a:ext cx="11125200" cy="613395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E3F0FAA-A83F-A242-A8D5-5CB9B29090FC}"/>
              </a:ext>
            </a:extLst>
          </p:cNvPr>
          <p:cNvSpPr/>
          <p:nvPr userDrawn="1"/>
        </p:nvSpPr>
        <p:spPr>
          <a:xfrm>
            <a:off x="555967" y="533400"/>
            <a:ext cx="11125200" cy="6133956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9996E398-ED64-0A4E-98E1-FC5D9039010F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DAD99C1-EAC3-424A-97FA-C9DAF4FB13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06400" y="2645887"/>
            <a:ext cx="6161396" cy="2523113"/>
          </a:xfrm>
          <a:prstGeom prst="rect">
            <a:avLst/>
          </a:prstGeom>
          <a:noFill/>
        </p:spPr>
        <p:txBody>
          <a:bodyPr lIns="182880" tIns="91440" rIns="182880" bIns="91440" anchor="t" anchorCtr="0">
            <a:normAutofit/>
          </a:bodyPr>
          <a:lstStyle>
            <a:lvl1pPr marL="0" indent="45720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This quote is 100% editable. Adjust it to your needs and capture your audience’s attention.”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7FA694-8681-FE40-95BC-E37373E3BD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2638757" y="2458319"/>
            <a:ext cx="923634" cy="72825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0DDE8D0-BD08-AC42-81FE-5C0DEE9D45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06400" y="5142118"/>
            <a:ext cx="6161396" cy="3138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- First Last</a:t>
            </a:r>
          </a:p>
        </p:txBody>
      </p:sp>
    </p:spTree>
    <p:extLst>
      <p:ext uri="{BB962C8B-B14F-4D97-AF65-F5344CB8AC3E}">
        <p14:creationId xmlns:p14="http://schemas.microsoft.com/office/powerpoint/2010/main" val="31586819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 Placeholder 25">
            <a:extLst>
              <a:ext uri="{FF2B5EF4-FFF2-40B4-BE49-F238E27FC236}">
                <a16:creationId xmlns:a16="http://schemas.microsoft.com/office/drawing/2014/main" id="{3AD2221A-0909-1241-985C-803E2DC70D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3400" y="1036322"/>
            <a:ext cx="11125200" cy="543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THE CHC TEAM</a:t>
            </a:r>
          </a:p>
        </p:txBody>
      </p:sp>
      <p:sp>
        <p:nvSpPr>
          <p:cNvPr id="36" name="Text Placeholder 1">
            <a:extLst>
              <a:ext uri="{FF2B5EF4-FFF2-40B4-BE49-F238E27FC236}">
                <a16:creationId xmlns:a16="http://schemas.microsoft.com/office/drawing/2014/main" id="{9F4B87E0-6C91-3442-BA25-0DCC5E87C41F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9020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Affilia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E22903DE-AF14-AD41-BB39-5CBFE21CC3BE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5" name="Text Placeholder 44">
            <a:extLst>
              <a:ext uri="{FF2B5EF4-FFF2-40B4-BE49-F238E27FC236}">
                <a16:creationId xmlns:a16="http://schemas.microsoft.com/office/drawing/2014/main" id="{6148606F-0F19-4A41-95D6-BF3F372DF8D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399" y="1042345"/>
            <a:ext cx="5562600" cy="1115705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3600" cap="all" spc="100" baseline="0">
                <a:solidFill>
                  <a:schemeClr val="tx2"/>
                </a:solidFill>
                <a:latin typeface="+mj-lt"/>
              </a:defRPr>
            </a:lvl1pPr>
            <a:lvl2pPr algn="ctr">
              <a:defRPr cap="all" spc="100" baseline="0"/>
            </a:lvl2pPr>
            <a:lvl3pPr algn="ctr">
              <a:defRPr cap="all" spc="100" baseline="0"/>
            </a:lvl3pPr>
            <a:lvl4pPr algn="ctr">
              <a:defRPr cap="all" spc="100" baseline="0"/>
            </a:lvl4pPr>
            <a:lvl5pPr algn="ctr">
              <a:defRPr cap="all" spc="100" baseline="0"/>
            </a:lvl5pPr>
          </a:lstStyle>
          <a:p>
            <a:pPr lvl="0"/>
            <a:r>
              <a:rPr lang="en-US"/>
              <a:t>Our</a:t>
            </a:r>
          </a:p>
          <a:p>
            <a:pPr lvl="0"/>
            <a:r>
              <a:rPr lang="en-US"/>
              <a:t>affiliates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DA0131B7-F830-9749-90B2-BE2D51E773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3401" y="2438400"/>
            <a:ext cx="27812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61190EB8-B7D0-6E48-B239-7D381710E02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52800" y="2438400"/>
            <a:ext cx="27431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739F6FE2-BAD8-A94C-AA2F-6EA5583B5B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34099" y="2438400"/>
            <a:ext cx="27812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B6BF9F7-F56C-8940-8643-5EAB43E0F3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53498" y="2438400"/>
            <a:ext cx="27431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110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1">
            <a:extLst>
              <a:ext uri="{FF2B5EF4-FFF2-40B4-BE49-F238E27FC236}">
                <a16:creationId xmlns:a16="http://schemas.microsoft.com/office/drawing/2014/main" id="{26D10252-59F3-F746-A4B7-B9C5ACCB128C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19" name="Text Placeholder 42">
            <a:extLst>
              <a:ext uri="{FF2B5EF4-FFF2-40B4-BE49-F238E27FC236}">
                <a16:creationId xmlns:a16="http://schemas.microsoft.com/office/drawing/2014/main" id="{AB80B76F-2E06-F04B-998C-FF54263C2C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5912" y="4226284"/>
            <a:ext cx="2374842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F7B2FC9A-2DCC-0B43-8C2F-311ED4933E6D}"/>
              </a:ext>
            </a:extLst>
          </p:cNvPr>
          <p:cNvCxnSpPr>
            <a:cxnSpLocks/>
          </p:cNvCxnSpPr>
          <p:nvPr userDrawn="1"/>
        </p:nvCxnSpPr>
        <p:spPr>
          <a:xfrm>
            <a:off x="656978" y="3694042"/>
            <a:ext cx="0" cy="256032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 Placeholder 149">
            <a:extLst>
              <a:ext uri="{FF2B5EF4-FFF2-40B4-BE49-F238E27FC236}">
                <a16:creationId xmlns:a16="http://schemas.microsoft.com/office/drawing/2014/main" id="{86BF0079-6E74-424D-8552-33E2EEAC91F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6248" y="3694042"/>
            <a:ext cx="2374841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Spring + </a:t>
            </a:r>
            <a:br>
              <a:rPr lang="en-US"/>
            </a:br>
            <a:r>
              <a:rPr lang="en-US"/>
              <a:t>summer 2018</a:t>
            </a:r>
          </a:p>
        </p:txBody>
      </p:sp>
      <p:sp>
        <p:nvSpPr>
          <p:cNvPr id="122" name="Text Placeholder 42">
            <a:extLst>
              <a:ext uri="{FF2B5EF4-FFF2-40B4-BE49-F238E27FC236}">
                <a16:creationId xmlns:a16="http://schemas.microsoft.com/office/drawing/2014/main" id="{AF9B3064-A419-6E46-9A67-9E20FF6F3BC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568622" y="4226284"/>
            <a:ext cx="2436120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</p:txBody>
      </p:sp>
      <p:sp>
        <p:nvSpPr>
          <p:cNvPr id="123" name="Text Placeholder 149">
            <a:extLst>
              <a:ext uri="{FF2B5EF4-FFF2-40B4-BE49-F238E27FC236}">
                <a16:creationId xmlns:a16="http://schemas.microsoft.com/office/drawing/2014/main" id="{A31ED498-C9DE-BB49-BAC3-64874BD94CC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570817" y="3694042"/>
            <a:ext cx="2436119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fall + </a:t>
            </a:r>
            <a:br>
              <a:rPr lang="en-US"/>
            </a:br>
            <a:r>
              <a:rPr lang="en-US"/>
              <a:t>winter 2018</a:t>
            </a:r>
          </a:p>
        </p:txBody>
      </p:sp>
      <p:sp>
        <p:nvSpPr>
          <p:cNvPr id="124" name="Text Placeholder 42">
            <a:extLst>
              <a:ext uri="{FF2B5EF4-FFF2-40B4-BE49-F238E27FC236}">
                <a16:creationId xmlns:a16="http://schemas.microsoft.com/office/drawing/2014/main" id="{9FC79106-3A5B-414C-99A6-0E6E098A35B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62610" y="4226284"/>
            <a:ext cx="2436120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</p:txBody>
      </p:sp>
      <p:sp>
        <p:nvSpPr>
          <p:cNvPr id="125" name="Text Placeholder 149">
            <a:extLst>
              <a:ext uri="{FF2B5EF4-FFF2-40B4-BE49-F238E27FC236}">
                <a16:creationId xmlns:a16="http://schemas.microsoft.com/office/drawing/2014/main" id="{97726078-5840-DB41-9E94-F548F1AD2A9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0417" y="3692909"/>
            <a:ext cx="2436117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Spring +</a:t>
            </a:r>
            <a:br>
              <a:rPr lang="en-US"/>
            </a:br>
            <a:r>
              <a:rPr lang="en-US"/>
              <a:t>summer 2019</a:t>
            </a:r>
          </a:p>
        </p:txBody>
      </p:sp>
      <p:sp>
        <p:nvSpPr>
          <p:cNvPr id="126" name="Text Placeholder 42">
            <a:extLst>
              <a:ext uri="{FF2B5EF4-FFF2-40B4-BE49-F238E27FC236}">
                <a16:creationId xmlns:a16="http://schemas.microsoft.com/office/drawing/2014/main" id="{78BB0B06-19B7-C646-90C0-DC4A7A32D0E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56595" y="4226284"/>
            <a:ext cx="2374841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</p:txBody>
      </p:sp>
      <p:sp>
        <p:nvSpPr>
          <p:cNvPr id="127" name="Text Placeholder 149">
            <a:extLst>
              <a:ext uri="{FF2B5EF4-FFF2-40B4-BE49-F238E27FC236}">
                <a16:creationId xmlns:a16="http://schemas.microsoft.com/office/drawing/2014/main" id="{67C4C46C-C3B9-E340-A97E-08FCE081C75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46264" y="3692909"/>
            <a:ext cx="2418725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fall + </a:t>
            </a:r>
            <a:br>
              <a:rPr lang="en-US"/>
            </a:br>
            <a:r>
              <a:rPr lang="en-US"/>
              <a:t>winter 2019</a:t>
            </a:r>
          </a:p>
        </p:txBody>
      </p: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CD6A7948-0332-6A43-8A55-EF38AF544451}"/>
              </a:ext>
            </a:extLst>
          </p:cNvPr>
          <p:cNvCxnSpPr>
            <a:cxnSpLocks/>
          </p:cNvCxnSpPr>
          <p:nvPr userDrawn="1"/>
        </p:nvCxnSpPr>
        <p:spPr>
          <a:xfrm>
            <a:off x="3389688" y="3694042"/>
            <a:ext cx="0" cy="256032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1CE175EC-97C1-7D4E-AE04-156176F53A07}"/>
              </a:ext>
            </a:extLst>
          </p:cNvPr>
          <p:cNvCxnSpPr>
            <a:cxnSpLocks/>
          </p:cNvCxnSpPr>
          <p:nvPr userDrawn="1"/>
        </p:nvCxnSpPr>
        <p:spPr>
          <a:xfrm>
            <a:off x="6183676" y="3694042"/>
            <a:ext cx="0" cy="256032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E03FC5FC-9998-0443-941B-D721350E99B1}"/>
              </a:ext>
            </a:extLst>
          </p:cNvPr>
          <p:cNvCxnSpPr>
            <a:cxnSpLocks/>
          </p:cNvCxnSpPr>
          <p:nvPr userDrawn="1"/>
        </p:nvCxnSpPr>
        <p:spPr>
          <a:xfrm>
            <a:off x="8977664" y="3694042"/>
            <a:ext cx="0" cy="219456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Oval 130">
            <a:extLst>
              <a:ext uri="{FF2B5EF4-FFF2-40B4-BE49-F238E27FC236}">
                <a16:creationId xmlns:a16="http://schemas.microsoft.com/office/drawing/2014/main" id="{3C549D32-464E-734A-B3B3-E8C9465111D4}"/>
              </a:ext>
            </a:extLst>
          </p:cNvPr>
          <p:cNvSpPr/>
          <p:nvPr userDrawn="1"/>
        </p:nvSpPr>
        <p:spPr>
          <a:xfrm>
            <a:off x="1299605" y="2006971"/>
            <a:ext cx="1438146" cy="1438146"/>
          </a:xfrm>
          <a:prstGeom prst="ellipse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9F4700BC-065C-F14D-8CF4-E6FD6F663316}"/>
              </a:ext>
            </a:extLst>
          </p:cNvPr>
          <p:cNvSpPr/>
          <p:nvPr userDrawn="1"/>
        </p:nvSpPr>
        <p:spPr>
          <a:xfrm>
            <a:off x="4055309" y="1995888"/>
            <a:ext cx="1438146" cy="1438146"/>
          </a:xfrm>
          <a:prstGeom prst="ellipse">
            <a:avLst/>
          </a:pr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BA0D1896-EAE3-D346-A503-864C59E4DB88}"/>
              </a:ext>
            </a:extLst>
          </p:cNvPr>
          <p:cNvSpPr/>
          <p:nvPr userDrawn="1"/>
        </p:nvSpPr>
        <p:spPr>
          <a:xfrm>
            <a:off x="1435517" y="2132944"/>
            <a:ext cx="1164034" cy="11640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003047B2-DDD0-CD44-A07B-3318E1EA2327}"/>
              </a:ext>
            </a:extLst>
          </p:cNvPr>
          <p:cNvSpPr/>
          <p:nvPr userDrawn="1"/>
        </p:nvSpPr>
        <p:spPr>
          <a:xfrm>
            <a:off x="4204665" y="2132944"/>
            <a:ext cx="1164034" cy="116403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Shape 2615">
            <a:extLst>
              <a:ext uri="{FF2B5EF4-FFF2-40B4-BE49-F238E27FC236}">
                <a16:creationId xmlns:a16="http://schemas.microsoft.com/office/drawing/2014/main" id="{33B87555-F0E7-6C4B-8EAA-61C2DF5CBED0}"/>
              </a:ext>
            </a:extLst>
          </p:cNvPr>
          <p:cNvSpPr/>
          <p:nvPr userDrawn="1"/>
        </p:nvSpPr>
        <p:spPr>
          <a:xfrm>
            <a:off x="4488573" y="2436157"/>
            <a:ext cx="579839" cy="579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945"/>
                </a:moveTo>
                <a:lnTo>
                  <a:pt x="982" y="2945"/>
                </a:lnTo>
                <a:lnTo>
                  <a:pt x="982" y="1964"/>
                </a:lnTo>
                <a:lnTo>
                  <a:pt x="20618" y="1964"/>
                </a:lnTo>
                <a:cubicBezTo>
                  <a:pt x="20618" y="1964"/>
                  <a:pt x="20618" y="2945"/>
                  <a:pt x="20618" y="2945"/>
                </a:cubicBezTo>
                <a:close/>
                <a:moveTo>
                  <a:pt x="19636" y="15709"/>
                </a:moveTo>
                <a:lnTo>
                  <a:pt x="1964" y="15709"/>
                </a:lnTo>
                <a:lnTo>
                  <a:pt x="1964" y="3927"/>
                </a:lnTo>
                <a:lnTo>
                  <a:pt x="19636" y="3927"/>
                </a:lnTo>
                <a:cubicBezTo>
                  <a:pt x="19636" y="3927"/>
                  <a:pt x="19636" y="15709"/>
                  <a:pt x="19636" y="15709"/>
                </a:cubicBezTo>
                <a:close/>
                <a:moveTo>
                  <a:pt x="20618" y="982"/>
                </a:moveTo>
                <a:lnTo>
                  <a:pt x="11782" y="982"/>
                </a:lnTo>
                <a:cubicBezTo>
                  <a:pt x="11782" y="440"/>
                  <a:pt x="11342" y="0"/>
                  <a:pt x="10800" y="0"/>
                </a:cubicBezTo>
                <a:cubicBezTo>
                  <a:pt x="10258" y="0"/>
                  <a:pt x="9818" y="440"/>
                  <a:pt x="9818" y="982"/>
                </a:cubicBezTo>
                <a:lnTo>
                  <a:pt x="982" y="982"/>
                </a:lnTo>
                <a:cubicBezTo>
                  <a:pt x="440" y="982"/>
                  <a:pt x="0" y="1422"/>
                  <a:pt x="0" y="1964"/>
                </a:cubicBezTo>
                <a:lnTo>
                  <a:pt x="0" y="2945"/>
                </a:lnTo>
                <a:cubicBezTo>
                  <a:pt x="0" y="3488"/>
                  <a:pt x="440" y="3927"/>
                  <a:pt x="982" y="3927"/>
                </a:cubicBezTo>
                <a:lnTo>
                  <a:pt x="982" y="15709"/>
                </a:lnTo>
                <a:cubicBezTo>
                  <a:pt x="982" y="16252"/>
                  <a:pt x="1422" y="16691"/>
                  <a:pt x="1964" y="16691"/>
                </a:cubicBezTo>
                <a:lnTo>
                  <a:pt x="10309" y="16691"/>
                </a:lnTo>
                <a:lnTo>
                  <a:pt x="10309" y="17960"/>
                </a:lnTo>
                <a:lnTo>
                  <a:pt x="7507" y="20762"/>
                </a:lnTo>
                <a:cubicBezTo>
                  <a:pt x="7419" y="20851"/>
                  <a:pt x="7364" y="20974"/>
                  <a:pt x="7364" y="21109"/>
                </a:cubicBezTo>
                <a:cubicBezTo>
                  <a:pt x="7364" y="21380"/>
                  <a:pt x="7584" y="21600"/>
                  <a:pt x="7855" y="21600"/>
                </a:cubicBezTo>
                <a:cubicBezTo>
                  <a:pt x="7990" y="21600"/>
                  <a:pt x="8113" y="21545"/>
                  <a:pt x="8202" y="21456"/>
                </a:cubicBezTo>
                <a:lnTo>
                  <a:pt x="10800" y="18858"/>
                </a:lnTo>
                <a:lnTo>
                  <a:pt x="13398" y="21456"/>
                </a:lnTo>
                <a:cubicBezTo>
                  <a:pt x="13487" y="21545"/>
                  <a:pt x="13610" y="21600"/>
                  <a:pt x="13745" y="21600"/>
                </a:cubicBezTo>
                <a:cubicBezTo>
                  <a:pt x="14016" y="21600"/>
                  <a:pt x="14236" y="21380"/>
                  <a:pt x="14236" y="21109"/>
                </a:cubicBezTo>
                <a:cubicBezTo>
                  <a:pt x="14236" y="20974"/>
                  <a:pt x="14181" y="20851"/>
                  <a:pt x="14093" y="20762"/>
                </a:cubicBezTo>
                <a:lnTo>
                  <a:pt x="11291" y="17960"/>
                </a:lnTo>
                <a:lnTo>
                  <a:pt x="11291" y="16691"/>
                </a:lnTo>
                <a:lnTo>
                  <a:pt x="19636" y="16691"/>
                </a:lnTo>
                <a:cubicBezTo>
                  <a:pt x="20178" y="16691"/>
                  <a:pt x="20618" y="16252"/>
                  <a:pt x="20618" y="15709"/>
                </a:cubicBezTo>
                <a:lnTo>
                  <a:pt x="20618" y="3927"/>
                </a:lnTo>
                <a:cubicBezTo>
                  <a:pt x="21160" y="3927"/>
                  <a:pt x="21600" y="3488"/>
                  <a:pt x="21600" y="2945"/>
                </a:cubicBezTo>
                <a:lnTo>
                  <a:pt x="21600" y="1964"/>
                </a:lnTo>
                <a:cubicBezTo>
                  <a:pt x="21600" y="1422"/>
                  <a:pt x="21160" y="982"/>
                  <a:pt x="20618" y="982"/>
                </a:cubicBezTo>
                <a:moveTo>
                  <a:pt x="12273" y="12764"/>
                </a:moveTo>
                <a:lnTo>
                  <a:pt x="17182" y="12764"/>
                </a:lnTo>
                <a:cubicBezTo>
                  <a:pt x="17453" y="12764"/>
                  <a:pt x="17673" y="12544"/>
                  <a:pt x="17673" y="12273"/>
                </a:cubicBezTo>
                <a:cubicBezTo>
                  <a:pt x="17673" y="12002"/>
                  <a:pt x="17453" y="11782"/>
                  <a:pt x="17182" y="11782"/>
                </a:cubicBezTo>
                <a:lnTo>
                  <a:pt x="12273" y="11782"/>
                </a:lnTo>
                <a:cubicBezTo>
                  <a:pt x="12002" y="11782"/>
                  <a:pt x="11782" y="12002"/>
                  <a:pt x="11782" y="12273"/>
                </a:cubicBezTo>
                <a:cubicBezTo>
                  <a:pt x="11782" y="12544"/>
                  <a:pt x="12002" y="12764"/>
                  <a:pt x="12273" y="12764"/>
                </a:cubicBezTo>
                <a:moveTo>
                  <a:pt x="4909" y="6873"/>
                </a:moveTo>
                <a:lnTo>
                  <a:pt x="8836" y="6873"/>
                </a:lnTo>
                <a:lnTo>
                  <a:pt x="8836" y="11782"/>
                </a:lnTo>
                <a:lnTo>
                  <a:pt x="4909" y="11782"/>
                </a:lnTo>
                <a:cubicBezTo>
                  <a:pt x="4909" y="11782"/>
                  <a:pt x="4909" y="6873"/>
                  <a:pt x="4909" y="6873"/>
                </a:cubicBezTo>
                <a:close/>
                <a:moveTo>
                  <a:pt x="4909" y="12764"/>
                </a:moveTo>
                <a:lnTo>
                  <a:pt x="8836" y="12764"/>
                </a:lnTo>
                <a:cubicBezTo>
                  <a:pt x="9378" y="12764"/>
                  <a:pt x="9818" y="12325"/>
                  <a:pt x="9818" y="11782"/>
                </a:cubicBezTo>
                <a:lnTo>
                  <a:pt x="9818" y="6873"/>
                </a:lnTo>
                <a:cubicBezTo>
                  <a:pt x="9818" y="6331"/>
                  <a:pt x="9378" y="5891"/>
                  <a:pt x="8836" y="5891"/>
                </a:cubicBezTo>
                <a:lnTo>
                  <a:pt x="4909" y="5891"/>
                </a:lnTo>
                <a:cubicBezTo>
                  <a:pt x="4367" y="5891"/>
                  <a:pt x="3927" y="6331"/>
                  <a:pt x="3927" y="6873"/>
                </a:cubicBezTo>
                <a:lnTo>
                  <a:pt x="3927" y="11782"/>
                </a:lnTo>
                <a:cubicBezTo>
                  <a:pt x="3927" y="12325"/>
                  <a:pt x="4367" y="12764"/>
                  <a:pt x="4909" y="12764"/>
                </a:cubicBezTo>
                <a:moveTo>
                  <a:pt x="12273" y="10800"/>
                </a:moveTo>
                <a:lnTo>
                  <a:pt x="14236" y="10800"/>
                </a:lnTo>
                <a:cubicBezTo>
                  <a:pt x="14507" y="10800"/>
                  <a:pt x="14727" y="10580"/>
                  <a:pt x="14727" y="10309"/>
                </a:cubicBezTo>
                <a:cubicBezTo>
                  <a:pt x="14727" y="10038"/>
                  <a:pt x="14507" y="9818"/>
                  <a:pt x="14236" y="9818"/>
                </a:cubicBezTo>
                <a:lnTo>
                  <a:pt x="12273" y="9818"/>
                </a:lnTo>
                <a:cubicBezTo>
                  <a:pt x="12002" y="9818"/>
                  <a:pt x="11782" y="10038"/>
                  <a:pt x="11782" y="10309"/>
                </a:cubicBezTo>
                <a:cubicBezTo>
                  <a:pt x="11782" y="10580"/>
                  <a:pt x="12002" y="10800"/>
                  <a:pt x="12273" y="10800"/>
                </a:cubicBezTo>
                <a:moveTo>
                  <a:pt x="12273" y="6873"/>
                </a:moveTo>
                <a:lnTo>
                  <a:pt x="15218" y="6873"/>
                </a:lnTo>
                <a:cubicBezTo>
                  <a:pt x="15489" y="6873"/>
                  <a:pt x="15709" y="6653"/>
                  <a:pt x="15709" y="6382"/>
                </a:cubicBezTo>
                <a:cubicBezTo>
                  <a:pt x="15709" y="6111"/>
                  <a:pt x="15489" y="5891"/>
                  <a:pt x="15218" y="5891"/>
                </a:cubicBezTo>
                <a:lnTo>
                  <a:pt x="12273" y="5891"/>
                </a:lnTo>
                <a:cubicBezTo>
                  <a:pt x="12002" y="5891"/>
                  <a:pt x="11782" y="6111"/>
                  <a:pt x="11782" y="6382"/>
                </a:cubicBezTo>
                <a:cubicBezTo>
                  <a:pt x="11782" y="6653"/>
                  <a:pt x="12002" y="6873"/>
                  <a:pt x="12273" y="6873"/>
                </a:cubicBezTo>
                <a:moveTo>
                  <a:pt x="12273" y="8836"/>
                </a:moveTo>
                <a:lnTo>
                  <a:pt x="17182" y="8836"/>
                </a:lnTo>
                <a:cubicBezTo>
                  <a:pt x="17453" y="8836"/>
                  <a:pt x="17673" y="8617"/>
                  <a:pt x="17673" y="8345"/>
                </a:cubicBezTo>
                <a:cubicBezTo>
                  <a:pt x="17673" y="8075"/>
                  <a:pt x="17453" y="7855"/>
                  <a:pt x="17182" y="7855"/>
                </a:cubicBezTo>
                <a:lnTo>
                  <a:pt x="12273" y="7855"/>
                </a:lnTo>
                <a:cubicBezTo>
                  <a:pt x="12002" y="7855"/>
                  <a:pt x="11782" y="8075"/>
                  <a:pt x="11782" y="8345"/>
                </a:cubicBezTo>
                <a:cubicBezTo>
                  <a:pt x="11782" y="8617"/>
                  <a:pt x="12002" y="8836"/>
                  <a:pt x="12273" y="8836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32" tIns="19032" rIns="19032" bIns="19032" anchor="ctr"/>
          <a:lstStyle/>
          <a:p>
            <a:pPr algn="ctr" defTabSz="228369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61">
              <a:latin typeface="Arial"/>
              <a:ea typeface="Arial"/>
              <a:cs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D5454AC-A19E-A845-BCB9-E98EFA6DD845}"/>
              </a:ext>
            </a:extLst>
          </p:cNvPr>
          <p:cNvGrpSpPr/>
          <p:nvPr userDrawn="1"/>
        </p:nvGrpSpPr>
        <p:grpSpPr>
          <a:xfrm>
            <a:off x="6812156" y="1995888"/>
            <a:ext cx="1438146" cy="1438146"/>
            <a:chOff x="6812156" y="1995888"/>
            <a:chExt cx="1438146" cy="1438146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2E7F1955-A3A0-8444-81B7-08BA151BEE75}"/>
                </a:ext>
              </a:extLst>
            </p:cNvPr>
            <p:cNvSpPr/>
            <p:nvPr userDrawn="1"/>
          </p:nvSpPr>
          <p:spPr>
            <a:xfrm>
              <a:off x="6812156" y="1995888"/>
              <a:ext cx="1438146" cy="1438146"/>
            </a:xfrm>
            <a:prstGeom prst="ellipse">
              <a:avLst/>
            </a:prstGeom>
            <a:solidFill>
              <a:schemeClr val="accent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FCA37EF8-6BC2-564B-A2A8-1753FE8F3A16}"/>
                </a:ext>
              </a:extLst>
            </p:cNvPr>
            <p:cNvSpPr/>
            <p:nvPr userDrawn="1"/>
          </p:nvSpPr>
          <p:spPr>
            <a:xfrm>
              <a:off x="6949211" y="2132944"/>
              <a:ext cx="1164034" cy="116403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Shape 2591">
              <a:extLst>
                <a:ext uri="{FF2B5EF4-FFF2-40B4-BE49-F238E27FC236}">
                  <a16:creationId xmlns:a16="http://schemas.microsoft.com/office/drawing/2014/main" id="{35FACE29-2CAE-7741-8DDB-220724771D27}"/>
                </a:ext>
              </a:extLst>
            </p:cNvPr>
            <p:cNvSpPr/>
            <p:nvPr userDrawn="1"/>
          </p:nvSpPr>
          <p:spPr>
            <a:xfrm>
              <a:off x="7244529" y="2413677"/>
              <a:ext cx="564969" cy="564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8280" y="18579"/>
                  </a:moveTo>
                  <a:cubicBezTo>
                    <a:pt x="20323" y="16614"/>
                    <a:pt x="21600" y="13859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6" y="0"/>
                    <a:pt x="0" y="4835"/>
                    <a:pt x="0" y="10800"/>
                  </a:cubicBezTo>
                  <a:cubicBezTo>
                    <a:pt x="0" y="13859"/>
                    <a:pt x="1277" y="16614"/>
                    <a:pt x="3320" y="18579"/>
                  </a:cubicBezTo>
                  <a:lnTo>
                    <a:pt x="2107" y="20762"/>
                  </a:lnTo>
                  <a:cubicBezTo>
                    <a:pt x="2019" y="20851"/>
                    <a:pt x="1964" y="20974"/>
                    <a:pt x="1964" y="21109"/>
                  </a:cubicBezTo>
                  <a:cubicBezTo>
                    <a:pt x="1964" y="21380"/>
                    <a:pt x="2184" y="21600"/>
                    <a:pt x="2455" y="21600"/>
                  </a:cubicBezTo>
                  <a:cubicBezTo>
                    <a:pt x="2590" y="21600"/>
                    <a:pt x="2713" y="21545"/>
                    <a:pt x="2802" y="21456"/>
                  </a:cubicBezTo>
                  <a:cubicBezTo>
                    <a:pt x="2858" y="21400"/>
                    <a:pt x="2894" y="21327"/>
                    <a:pt x="2917" y="21248"/>
                  </a:cubicBezTo>
                  <a:lnTo>
                    <a:pt x="4044" y="19219"/>
                  </a:lnTo>
                  <a:cubicBezTo>
                    <a:pt x="5895" y="20706"/>
                    <a:pt x="8242" y="21600"/>
                    <a:pt x="10800" y="21600"/>
                  </a:cubicBezTo>
                  <a:cubicBezTo>
                    <a:pt x="13358" y="21600"/>
                    <a:pt x="15705" y="20706"/>
                    <a:pt x="17555" y="19219"/>
                  </a:cubicBezTo>
                  <a:lnTo>
                    <a:pt x="18683" y="21248"/>
                  </a:lnTo>
                  <a:cubicBezTo>
                    <a:pt x="18743" y="21450"/>
                    <a:pt x="18923" y="21600"/>
                    <a:pt x="19145" y="21600"/>
                  </a:cubicBezTo>
                  <a:cubicBezTo>
                    <a:pt x="19416" y="21600"/>
                    <a:pt x="19636" y="21380"/>
                    <a:pt x="19636" y="21109"/>
                  </a:cubicBezTo>
                  <a:cubicBezTo>
                    <a:pt x="19636" y="20974"/>
                    <a:pt x="19581" y="20851"/>
                    <a:pt x="19493" y="20762"/>
                  </a:cubicBezTo>
                  <a:cubicBezTo>
                    <a:pt x="19493" y="20762"/>
                    <a:pt x="18280" y="18579"/>
                    <a:pt x="18280" y="18579"/>
                  </a:cubicBezTo>
                  <a:close/>
                  <a:moveTo>
                    <a:pt x="10800" y="16691"/>
                  </a:moveTo>
                  <a:cubicBezTo>
                    <a:pt x="7547" y="16691"/>
                    <a:pt x="4909" y="14053"/>
                    <a:pt x="4909" y="10800"/>
                  </a:cubicBezTo>
                  <a:cubicBezTo>
                    <a:pt x="4909" y="7547"/>
                    <a:pt x="7547" y="4909"/>
                    <a:pt x="10800" y="4909"/>
                  </a:cubicBezTo>
                  <a:cubicBezTo>
                    <a:pt x="14053" y="4909"/>
                    <a:pt x="16691" y="7547"/>
                    <a:pt x="16691" y="10800"/>
                  </a:cubicBezTo>
                  <a:cubicBezTo>
                    <a:pt x="16691" y="14053"/>
                    <a:pt x="14053" y="16691"/>
                    <a:pt x="10800" y="16691"/>
                  </a:cubicBezTo>
                  <a:moveTo>
                    <a:pt x="10800" y="3927"/>
                  </a:moveTo>
                  <a:cubicBezTo>
                    <a:pt x="7004" y="3927"/>
                    <a:pt x="3927" y="7004"/>
                    <a:pt x="3927" y="10800"/>
                  </a:cubicBezTo>
                  <a:cubicBezTo>
                    <a:pt x="3927" y="14596"/>
                    <a:pt x="7004" y="17673"/>
                    <a:pt x="10800" y="17673"/>
                  </a:cubicBezTo>
                  <a:cubicBezTo>
                    <a:pt x="14596" y="17673"/>
                    <a:pt x="17673" y="14596"/>
                    <a:pt x="17673" y="10800"/>
                  </a:cubicBezTo>
                  <a:cubicBezTo>
                    <a:pt x="17673" y="7004"/>
                    <a:pt x="14596" y="3927"/>
                    <a:pt x="10800" y="3927"/>
                  </a:cubicBezTo>
                  <a:moveTo>
                    <a:pt x="10800" y="12764"/>
                  </a:moveTo>
                  <a:cubicBezTo>
                    <a:pt x="9716" y="12764"/>
                    <a:pt x="8836" y="11884"/>
                    <a:pt x="8836" y="10800"/>
                  </a:cubicBezTo>
                  <a:cubicBezTo>
                    <a:pt x="8836" y="9716"/>
                    <a:pt x="9716" y="8836"/>
                    <a:pt x="10800" y="8836"/>
                  </a:cubicBezTo>
                  <a:cubicBezTo>
                    <a:pt x="11884" y="8836"/>
                    <a:pt x="12764" y="9716"/>
                    <a:pt x="12764" y="10800"/>
                  </a:cubicBezTo>
                  <a:cubicBezTo>
                    <a:pt x="12764" y="11884"/>
                    <a:pt x="11884" y="12764"/>
                    <a:pt x="10800" y="12764"/>
                  </a:cubicBezTo>
                  <a:moveTo>
                    <a:pt x="10800" y="7855"/>
                  </a:moveTo>
                  <a:cubicBezTo>
                    <a:pt x="9173" y="7855"/>
                    <a:pt x="7855" y="9173"/>
                    <a:pt x="7855" y="10800"/>
                  </a:cubicBezTo>
                  <a:cubicBezTo>
                    <a:pt x="7855" y="12427"/>
                    <a:pt x="9173" y="13745"/>
                    <a:pt x="10800" y="13745"/>
                  </a:cubicBezTo>
                  <a:cubicBezTo>
                    <a:pt x="12427" y="13745"/>
                    <a:pt x="13745" y="12427"/>
                    <a:pt x="13745" y="10800"/>
                  </a:cubicBezTo>
                  <a:cubicBezTo>
                    <a:pt x="13745" y="9173"/>
                    <a:pt x="12427" y="7855"/>
                    <a:pt x="10800" y="785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32" tIns="19032" rIns="19032" bIns="19032" anchor="ctr"/>
            <a:lstStyle/>
            <a:p>
              <a:pPr algn="ctr" defTabSz="228369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61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43" name="Shape 2397">
            <a:extLst>
              <a:ext uri="{FF2B5EF4-FFF2-40B4-BE49-F238E27FC236}">
                <a16:creationId xmlns:a16="http://schemas.microsoft.com/office/drawing/2014/main" id="{793C9A57-51CB-D049-9ECF-C33F8D10DDA5}"/>
              </a:ext>
            </a:extLst>
          </p:cNvPr>
          <p:cNvSpPr/>
          <p:nvPr userDrawn="1"/>
        </p:nvSpPr>
        <p:spPr>
          <a:xfrm>
            <a:off x="1731301" y="2454770"/>
            <a:ext cx="572465" cy="5203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9" tIns="19049" rIns="19049" bIns="19049" anchor="ctr"/>
          <a:lstStyle/>
          <a:p>
            <a:pPr algn="ctr" defTabSz="22857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63">
              <a:latin typeface="Arial"/>
              <a:ea typeface="Arial"/>
              <a:cs typeface="Arial"/>
            </a:endParaRP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E34F8D5B-110F-1445-A93B-959474A4227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3400" y="1036322"/>
            <a:ext cx="11125200" cy="543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timeline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72E0EED-4F70-9845-A88D-E9C3B7ED0685}"/>
              </a:ext>
            </a:extLst>
          </p:cNvPr>
          <p:cNvGrpSpPr/>
          <p:nvPr userDrawn="1"/>
        </p:nvGrpSpPr>
        <p:grpSpPr>
          <a:xfrm>
            <a:off x="9569004" y="1995888"/>
            <a:ext cx="1438146" cy="1438146"/>
            <a:chOff x="9569004" y="1995888"/>
            <a:chExt cx="1438146" cy="1438146"/>
          </a:xfrm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15B49A42-23FC-B747-9DA7-1CCEC354B135}"/>
                </a:ext>
              </a:extLst>
            </p:cNvPr>
            <p:cNvSpPr/>
            <p:nvPr userDrawn="1"/>
          </p:nvSpPr>
          <p:spPr>
            <a:xfrm>
              <a:off x="9569004" y="1995888"/>
              <a:ext cx="1438146" cy="1438146"/>
            </a:xfrm>
            <a:prstGeom prst="ellipse">
              <a:avLst/>
            </a:prstGeom>
            <a:solidFill>
              <a:schemeClr val="accent3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FF799E18-F4B4-4B40-82A4-D396A43F30EC}"/>
                </a:ext>
              </a:extLst>
            </p:cNvPr>
            <p:cNvSpPr/>
            <p:nvPr userDrawn="1"/>
          </p:nvSpPr>
          <p:spPr>
            <a:xfrm>
              <a:off x="9706058" y="2132944"/>
              <a:ext cx="1164034" cy="11640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E8467D0-40FF-524D-913D-EBE1FDDA92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0011712" y="2399790"/>
              <a:ext cx="594878" cy="5948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32707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E5E64FA1-5E71-2242-AE26-8E406464FC8B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A23C36E-8A18-A74F-B243-CD2394CF00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399" y="1036327"/>
            <a:ext cx="11125199" cy="1127717"/>
          </a:xfrm>
          <a:prstGeom prst="rect">
            <a:avLst/>
          </a:prstGeom>
        </p:spPr>
        <p:txBody>
          <a:bodyPr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0D0EB90-6EED-3247-88F1-C09CA0DE72A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33400" y="2427784"/>
            <a:ext cx="5321490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B953C13F-98BA-A042-907A-FBA2801D8DA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7108" y="2429314"/>
            <a:ext cx="5321491" cy="3895285"/>
          </a:xfrm>
          <a:prstGeom prst="rect">
            <a:avLst/>
          </a:prstGeom>
        </p:spPr>
        <p:txBody>
          <a:bodyPr/>
          <a:lstStyle>
            <a:lvl1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z="1600"/>
              <a:t>Insert Text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447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E5E64FA1-5E71-2242-AE26-8E406464FC8B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A23C36E-8A18-A74F-B243-CD2394CF00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400" y="1036327"/>
            <a:ext cx="11125198" cy="1127717"/>
          </a:xfrm>
          <a:prstGeom prst="rect">
            <a:avLst/>
          </a:prstGeom>
        </p:spPr>
        <p:txBody>
          <a:bodyPr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0D0EB90-6EED-3247-88F1-C09CA0DE72A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33399" y="2427784"/>
            <a:ext cx="11125199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0751290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10">
            <a:extLst>
              <a:ext uri="{FF2B5EF4-FFF2-40B4-BE49-F238E27FC236}">
                <a16:creationId xmlns:a16="http://schemas.microsoft.com/office/drawing/2014/main" id="{75A007A3-6AE5-274E-8540-BF5718E84B7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1036322"/>
            <a:ext cx="5562600" cy="5276871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photo here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5322E8B2-FD52-0946-922A-65803A50E6B6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B47D62C-4F4B-1740-BED8-CF5F2C33B5A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33400" y="2427784"/>
            <a:ext cx="5321490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10C17D0-69E8-9040-ACB3-30408D65B3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400" y="1036327"/>
            <a:ext cx="5562600" cy="1127717"/>
          </a:xfrm>
          <a:prstGeom prst="rect">
            <a:avLst/>
          </a:prstGeom>
        </p:spPr>
        <p:txBody>
          <a:bodyPr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</p:spTree>
    <p:extLst>
      <p:ext uri="{BB962C8B-B14F-4D97-AF65-F5344CB8AC3E}">
        <p14:creationId xmlns:p14="http://schemas.microsoft.com/office/powerpoint/2010/main" val="20734618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(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E5E64FA1-5E71-2242-AE26-8E406464FC8B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9D02249-38E1-AD4D-83C0-09306041055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" y="1036322"/>
            <a:ext cx="5562600" cy="5288278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photo here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9DEAB88-9624-534F-8B58-0D7AEF5BA20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20050" y="2443146"/>
            <a:ext cx="5321490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9306069-0BF6-DA45-AC2B-56442CD31E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20050" y="1039966"/>
            <a:ext cx="5338550" cy="1127717"/>
          </a:xfrm>
          <a:prstGeom prst="rect">
            <a:avLst/>
          </a:prstGeom>
        </p:spPr>
        <p:txBody>
          <a:bodyPr lIns="0" rIns="0"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</p:spTree>
    <p:extLst>
      <p:ext uri="{BB962C8B-B14F-4D97-AF65-F5344CB8AC3E}">
        <p14:creationId xmlns:p14="http://schemas.microsoft.com/office/powerpoint/2010/main" val="19576328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EE294F5-B31F-F949-885F-9AF9B042D474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CB0B1B9B-2287-B248-B168-6ABD8FC40AB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" y="533400"/>
            <a:ext cx="11125200" cy="61341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photo here</a:t>
            </a:r>
          </a:p>
        </p:txBody>
      </p:sp>
    </p:spTree>
    <p:extLst>
      <p:ext uri="{BB962C8B-B14F-4D97-AF65-F5344CB8AC3E}">
        <p14:creationId xmlns:p14="http://schemas.microsoft.com/office/powerpoint/2010/main" val="2218746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4AD10D5-21EB-6D4C-BD5F-E6DEA38DC1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557" y="3429000"/>
            <a:ext cx="11125043" cy="5174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3600">
                <a:latin typeface="+mj-lt"/>
              </a:defRPr>
            </a:lvl2pPr>
            <a:lvl3pPr marL="914400" indent="0">
              <a:buNone/>
              <a:defRPr sz="3600">
                <a:latin typeface="+mj-lt"/>
              </a:defRPr>
            </a:lvl3pPr>
            <a:lvl4pPr marL="1371600" indent="0">
              <a:buNone/>
              <a:defRPr sz="3600">
                <a:latin typeface="+mj-lt"/>
              </a:defRPr>
            </a:lvl4pPr>
            <a:lvl5pPr marL="1828800" indent="0">
              <a:buNone/>
              <a:defRPr sz="3600">
                <a:latin typeface="+mj-lt"/>
              </a:defRPr>
            </a:lvl5pPr>
          </a:lstStyle>
          <a:p>
            <a:pPr lvl="0"/>
            <a:r>
              <a:rPr lang="en-US"/>
              <a:t>FIRST LAST, PH.D.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B44B4FA4-5142-934F-93FF-A27F342957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3557" y="4094479"/>
            <a:ext cx="11125043" cy="342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cap="all" baseline="0"/>
            </a:lvl1pPr>
            <a:lvl2pPr marL="457200" indent="0">
              <a:buNone/>
              <a:defRPr sz="2400" b="1"/>
            </a:lvl2pPr>
            <a:lvl3pPr marL="914400" indent="0">
              <a:buNone/>
              <a:defRPr sz="2400" b="1"/>
            </a:lvl3pPr>
            <a:lvl4pPr marL="1371600" indent="0">
              <a:buNone/>
              <a:defRPr sz="2400" b="1"/>
            </a:lvl4pPr>
            <a:lvl5pPr marL="1828800" indent="0">
              <a:buNone/>
              <a:defRPr sz="2400" b="1"/>
            </a:lvl5pPr>
          </a:lstStyle>
          <a:p>
            <a:pPr lvl="0"/>
            <a:r>
              <a:rPr lang="en-US"/>
              <a:t>TITLE, UT CENTER FOR HEALTH COMMUNICATION</a:t>
            </a:r>
          </a:p>
        </p:txBody>
      </p:sp>
      <p:sp>
        <p:nvSpPr>
          <p:cNvPr id="17" name="Shape 697">
            <a:extLst>
              <a:ext uri="{FF2B5EF4-FFF2-40B4-BE49-F238E27FC236}">
                <a16:creationId xmlns:a16="http://schemas.microsoft.com/office/drawing/2014/main" id="{7B1453F8-E094-C244-9022-5407A071F67B}"/>
              </a:ext>
            </a:extLst>
          </p:cNvPr>
          <p:cNvSpPr txBox="1">
            <a:spLocks/>
          </p:cNvSpPr>
          <p:nvPr userDrawn="1"/>
        </p:nvSpPr>
        <p:spPr>
          <a:xfrm>
            <a:off x="3718322" y="6349099"/>
            <a:ext cx="1573239" cy="354301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>
                <a:solidFill>
                  <a:schemeClr val="accent1"/>
                </a:solidFill>
              </a:rPr>
              <a:t>/UTHEALTHCOMM</a:t>
            </a:r>
          </a:p>
        </p:txBody>
      </p:sp>
      <p:sp>
        <p:nvSpPr>
          <p:cNvPr id="18" name="Shape 697">
            <a:extLst>
              <a:ext uri="{FF2B5EF4-FFF2-40B4-BE49-F238E27FC236}">
                <a16:creationId xmlns:a16="http://schemas.microsoft.com/office/drawing/2014/main" id="{C0292193-6F00-2048-A4FC-3B19AA06ABA5}"/>
              </a:ext>
            </a:extLst>
          </p:cNvPr>
          <p:cNvSpPr txBox="1">
            <a:spLocks/>
          </p:cNvSpPr>
          <p:nvPr userDrawn="1"/>
        </p:nvSpPr>
        <p:spPr>
          <a:xfrm>
            <a:off x="5619496" y="6354799"/>
            <a:ext cx="1688437" cy="342901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>
                <a:solidFill>
                  <a:schemeClr val="accent1"/>
                </a:solidFill>
              </a:rPr>
              <a:t>@UTHEALTHCOMM</a:t>
            </a:r>
          </a:p>
        </p:txBody>
      </p:sp>
      <p:sp>
        <p:nvSpPr>
          <p:cNvPr id="19" name="Shape 697">
            <a:extLst>
              <a:ext uri="{FF2B5EF4-FFF2-40B4-BE49-F238E27FC236}">
                <a16:creationId xmlns:a16="http://schemas.microsoft.com/office/drawing/2014/main" id="{E4C441B6-7DC0-DE4F-8272-AAE70DFC7E17}"/>
              </a:ext>
            </a:extLst>
          </p:cNvPr>
          <p:cNvSpPr txBox="1">
            <a:spLocks/>
          </p:cNvSpPr>
          <p:nvPr userDrawn="1"/>
        </p:nvSpPr>
        <p:spPr>
          <a:xfrm>
            <a:off x="1473016" y="6354799"/>
            <a:ext cx="1931128" cy="342900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>
                <a:solidFill>
                  <a:schemeClr val="accent1"/>
                </a:solidFill>
              </a:rPr>
              <a:t>UTHEALTHCOMM.ORG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709E75B-8950-4646-B762-2EF09F73B60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440442" y="6366405"/>
            <a:ext cx="274320" cy="274299"/>
            <a:chOff x="6917513" y="5385461"/>
            <a:chExt cx="385526" cy="385496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830C244-2EB9-5A4D-93F9-CD9DD403BD49}"/>
                </a:ext>
              </a:extLst>
            </p:cNvPr>
            <p:cNvSpPr/>
            <p:nvPr userDrawn="1"/>
          </p:nvSpPr>
          <p:spPr>
            <a:xfrm>
              <a:off x="6970576" y="5438519"/>
              <a:ext cx="279400" cy="27937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20" name="Shape 2715">
              <a:extLst>
                <a:ext uri="{FF2B5EF4-FFF2-40B4-BE49-F238E27FC236}">
                  <a16:creationId xmlns:a16="http://schemas.microsoft.com/office/drawing/2014/main" id="{A39A9C36-1729-4A40-8E12-3DEBB092AB32}"/>
                </a:ext>
              </a:extLst>
            </p:cNvPr>
            <p:cNvSpPr/>
            <p:nvPr userDrawn="1"/>
          </p:nvSpPr>
          <p:spPr>
            <a:xfrm>
              <a:off x="6917513" y="5385461"/>
              <a:ext cx="385526" cy="385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19636"/>
                  </a:moveTo>
                  <a:cubicBezTo>
                    <a:pt x="20618" y="20179"/>
                    <a:pt x="20178" y="20618"/>
                    <a:pt x="19636" y="20618"/>
                  </a:cubicBezTo>
                  <a:lnTo>
                    <a:pt x="1964" y="20618"/>
                  </a:lnTo>
                  <a:cubicBezTo>
                    <a:pt x="1422" y="20618"/>
                    <a:pt x="982" y="20179"/>
                    <a:pt x="982" y="19636"/>
                  </a:cubicBezTo>
                  <a:lnTo>
                    <a:pt x="982" y="1964"/>
                  </a:lnTo>
                  <a:cubicBezTo>
                    <a:pt x="982" y="1422"/>
                    <a:pt x="1422" y="982"/>
                    <a:pt x="1964" y="982"/>
                  </a:cubicBezTo>
                  <a:lnTo>
                    <a:pt x="19636" y="982"/>
                  </a:lnTo>
                  <a:cubicBezTo>
                    <a:pt x="20178" y="982"/>
                    <a:pt x="20618" y="1422"/>
                    <a:pt x="20618" y="1964"/>
                  </a:cubicBezTo>
                  <a:cubicBezTo>
                    <a:pt x="20618" y="1964"/>
                    <a:pt x="20618" y="19636"/>
                    <a:pt x="20618" y="19636"/>
                  </a:cubicBezTo>
                  <a:close/>
                  <a:moveTo>
                    <a:pt x="19636" y="0"/>
                  </a:moveTo>
                  <a:lnTo>
                    <a:pt x="1964" y="0"/>
                  </a:lnTo>
                  <a:cubicBezTo>
                    <a:pt x="879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  <a:moveTo>
                    <a:pt x="15929" y="7018"/>
                  </a:moveTo>
                  <a:cubicBezTo>
                    <a:pt x="15540" y="7246"/>
                    <a:pt x="15108" y="7411"/>
                    <a:pt x="14650" y="7499"/>
                  </a:cubicBezTo>
                  <a:cubicBezTo>
                    <a:pt x="14282" y="7114"/>
                    <a:pt x="13759" y="6874"/>
                    <a:pt x="13180" y="6874"/>
                  </a:cubicBezTo>
                  <a:cubicBezTo>
                    <a:pt x="12067" y="6874"/>
                    <a:pt x="11165" y="7762"/>
                    <a:pt x="11165" y="8856"/>
                  </a:cubicBezTo>
                  <a:cubicBezTo>
                    <a:pt x="11165" y="9011"/>
                    <a:pt x="11183" y="9162"/>
                    <a:pt x="11217" y="9308"/>
                  </a:cubicBezTo>
                  <a:cubicBezTo>
                    <a:pt x="9543" y="9225"/>
                    <a:pt x="8059" y="8436"/>
                    <a:pt x="7066" y="7236"/>
                  </a:cubicBezTo>
                  <a:cubicBezTo>
                    <a:pt x="6892" y="7529"/>
                    <a:pt x="6793" y="7870"/>
                    <a:pt x="6793" y="8233"/>
                  </a:cubicBezTo>
                  <a:cubicBezTo>
                    <a:pt x="6793" y="8921"/>
                    <a:pt x="7148" y="9528"/>
                    <a:pt x="7689" y="9883"/>
                  </a:cubicBezTo>
                  <a:cubicBezTo>
                    <a:pt x="7359" y="9873"/>
                    <a:pt x="7048" y="9784"/>
                    <a:pt x="6777" y="9635"/>
                  </a:cubicBezTo>
                  <a:cubicBezTo>
                    <a:pt x="6776" y="9644"/>
                    <a:pt x="6776" y="9652"/>
                    <a:pt x="6776" y="9660"/>
                  </a:cubicBezTo>
                  <a:cubicBezTo>
                    <a:pt x="6776" y="10621"/>
                    <a:pt x="7471" y="11422"/>
                    <a:pt x="8392" y="11604"/>
                  </a:cubicBezTo>
                  <a:cubicBezTo>
                    <a:pt x="8223" y="11650"/>
                    <a:pt x="8045" y="11673"/>
                    <a:pt x="7861" y="11673"/>
                  </a:cubicBezTo>
                  <a:cubicBezTo>
                    <a:pt x="7732" y="11673"/>
                    <a:pt x="7606" y="11661"/>
                    <a:pt x="7483" y="11638"/>
                  </a:cubicBezTo>
                  <a:cubicBezTo>
                    <a:pt x="7739" y="12426"/>
                    <a:pt x="8482" y="12999"/>
                    <a:pt x="9364" y="13015"/>
                  </a:cubicBezTo>
                  <a:cubicBezTo>
                    <a:pt x="8674" y="13547"/>
                    <a:pt x="7806" y="13863"/>
                    <a:pt x="6862" y="13863"/>
                  </a:cubicBezTo>
                  <a:cubicBezTo>
                    <a:pt x="6699" y="13863"/>
                    <a:pt x="6539" y="13855"/>
                    <a:pt x="6382" y="13837"/>
                  </a:cubicBezTo>
                  <a:cubicBezTo>
                    <a:pt x="7273" y="14398"/>
                    <a:pt x="8332" y="14727"/>
                    <a:pt x="9470" y="14727"/>
                  </a:cubicBezTo>
                  <a:cubicBezTo>
                    <a:pt x="13174" y="14727"/>
                    <a:pt x="15200" y="11706"/>
                    <a:pt x="15200" y="9086"/>
                  </a:cubicBezTo>
                  <a:cubicBezTo>
                    <a:pt x="15200" y="9000"/>
                    <a:pt x="15199" y="8914"/>
                    <a:pt x="15195" y="8829"/>
                  </a:cubicBezTo>
                  <a:cubicBezTo>
                    <a:pt x="15588" y="8550"/>
                    <a:pt x="15930" y="8201"/>
                    <a:pt x="16200" y="7804"/>
                  </a:cubicBezTo>
                  <a:cubicBezTo>
                    <a:pt x="15839" y="7960"/>
                    <a:pt x="15451" y="8067"/>
                    <a:pt x="15043" y="8115"/>
                  </a:cubicBezTo>
                  <a:cubicBezTo>
                    <a:pt x="15459" y="7870"/>
                    <a:pt x="15778" y="7482"/>
                    <a:pt x="15929" y="7018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9" tIns="19049" rIns="19049" bIns="19049" anchor="ctr"/>
            <a:lstStyle/>
            <a:p>
              <a:pPr algn="ctr" defTabSz="22858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0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250214B-0C4A-2C4E-BE11-A2CC2E12CED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525878" y="6366405"/>
            <a:ext cx="274320" cy="274299"/>
            <a:chOff x="7756553" y="5385461"/>
            <a:chExt cx="385526" cy="385496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3CC65F9-F3C7-AA47-A8B2-5C02BE1B0799}"/>
                </a:ext>
              </a:extLst>
            </p:cNvPr>
            <p:cNvSpPr/>
            <p:nvPr userDrawn="1"/>
          </p:nvSpPr>
          <p:spPr>
            <a:xfrm>
              <a:off x="7809616" y="5438519"/>
              <a:ext cx="279400" cy="27937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21" name="Shape 2716">
              <a:extLst>
                <a:ext uri="{FF2B5EF4-FFF2-40B4-BE49-F238E27FC236}">
                  <a16:creationId xmlns:a16="http://schemas.microsoft.com/office/drawing/2014/main" id="{1D7F6A53-4136-B34E-85E8-5A2453132B0E}"/>
                </a:ext>
              </a:extLst>
            </p:cNvPr>
            <p:cNvSpPr/>
            <p:nvPr userDrawn="1"/>
          </p:nvSpPr>
          <p:spPr>
            <a:xfrm>
              <a:off x="7756553" y="5385461"/>
              <a:ext cx="385526" cy="385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76" y="8468"/>
                  </a:moveTo>
                  <a:cubicBezTo>
                    <a:pt x="11776" y="8071"/>
                    <a:pt x="11817" y="7858"/>
                    <a:pt x="12428" y="7858"/>
                  </a:cubicBezTo>
                  <a:lnTo>
                    <a:pt x="13245" y="7858"/>
                  </a:lnTo>
                  <a:lnTo>
                    <a:pt x="13245" y="6381"/>
                  </a:lnTo>
                  <a:lnTo>
                    <a:pt x="11938" y="6381"/>
                  </a:lnTo>
                  <a:cubicBezTo>
                    <a:pt x="10368" y="6381"/>
                    <a:pt x="9816" y="7120"/>
                    <a:pt x="9816" y="8363"/>
                  </a:cubicBezTo>
                  <a:lnTo>
                    <a:pt x="9816" y="9322"/>
                  </a:lnTo>
                  <a:lnTo>
                    <a:pt x="8837" y="9322"/>
                  </a:lnTo>
                  <a:lnTo>
                    <a:pt x="8837" y="10800"/>
                  </a:lnTo>
                  <a:lnTo>
                    <a:pt x="9816" y="10800"/>
                  </a:lnTo>
                  <a:lnTo>
                    <a:pt x="9816" y="15219"/>
                  </a:lnTo>
                  <a:lnTo>
                    <a:pt x="11774" y="15219"/>
                  </a:lnTo>
                  <a:lnTo>
                    <a:pt x="11774" y="10800"/>
                  </a:lnTo>
                  <a:lnTo>
                    <a:pt x="13081" y="10800"/>
                  </a:lnTo>
                  <a:lnTo>
                    <a:pt x="13254" y="9322"/>
                  </a:lnTo>
                  <a:lnTo>
                    <a:pt x="11774" y="9322"/>
                  </a:lnTo>
                  <a:cubicBezTo>
                    <a:pt x="11774" y="9322"/>
                    <a:pt x="11776" y="8468"/>
                    <a:pt x="11776" y="8468"/>
                  </a:cubicBezTo>
                  <a:close/>
                  <a:moveTo>
                    <a:pt x="20618" y="19636"/>
                  </a:moveTo>
                  <a:cubicBezTo>
                    <a:pt x="20618" y="20179"/>
                    <a:pt x="20179" y="20618"/>
                    <a:pt x="19636" y="20618"/>
                  </a:cubicBezTo>
                  <a:lnTo>
                    <a:pt x="1964" y="20618"/>
                  </a:lnTo>
                  <a:cubicBezTo>
                    <a:pt x="1422" y="20618"/>
                    <a:pt x="982" y="20179"/>
                    <a:pt x="982" y="19636"/>
                  </a:cubicBezTo>
                  <a:lnTo>
                    <a:pt x="982" y="1964"/>
                  </a:lnTo>
                  <a:cubicBezTo>
                    <a:pt x="982" y="1422"/>
                    <a:pt x="1422" y="982"/>
                    <a:pt x="1964" y="982"/>
                  </a:cubicBezTo>
                  <a:lnTo>
                    <a:pt x="19636" y="982"/>
                  </a:lnTo>
                  <a:cubicBezTo>
                    <a:pt x="20179" y="982"/>
                    <a:pt x="20618" y="1422"/>
                    <a:pt x="20618" y="1964"/>
                  </a:cubicBezTo>
                  <a:cubicBezTo>
                    <a:pt x="20618" y="1964"/>
                    <a:pt x="20618" y="19636"/>
                    <a:pt x="20618" y="19636"/>
                  </a:cubicBezTo>
                  <a:close/>
                  <a:moveTo>
                    <a:pt x="19636" y="0"/>
                  </a:moveTo>
                  <a:lnTo>
                    <a:pt x="1964" y="0"/>
                  </a:lnTo>
                  <a:cubicBezTo>
                    <a:pt x="879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9" tIns="19049" rIns="19049" bIns="19049" anchor="ctr"/>
            <a:lstStyle/>
            <a:p>
              <a:pPr algn="ctr" defTabSz="22858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00">
                <a:latin typeface="Arial"/>
                <a:ea typeface="Arial"/>
                <a:cs typeface="Arial"/>
              </a:endParaRP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969D4F4-8081-454C-B97F-4AE2FB539237}"/>
              </a:ext>
            </a:extLst>
          </p:cNvPr>
          <p:cNvCxnSpPr/>
          <p:nvPr userDrawn="1"/>
        </p:nvCxnSpPr>
        <p:spPr>
          <a:xfrm>
            <a:off x="533400" y="6127891"/>
            <a:ext cx="11125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DAE7E1A8-811D-4942-BABD-6A1A70376B1C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190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48ACAA-2ADE-AC46-9D04-96AB1D455D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49230" y="6427765"/>
            <a:ext cx="3218926" cy="19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31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(Mik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A0E1A0-6F5A-6844-B4D2-8E21F28A8A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4570" y="742691"/>
            <a:ext cx="3384030" cy="5139494"/>
          </a:xfrm>
          <a:prstGeom prst="rect">
            <a:avLst/>
          </a:prstGeom>
          <a:ln>
            <a:noFill/>
          </a:ln>
          <a:effectLst/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F102A7D-32C7-1542-AFDC-A6C8DA84EF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400" y="3429000"/>
            <a:ext cx="7086285" cy="5174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3600">
                <a:latin typeface="+mj-lt"/>
              </a:defRPr>
            </a:lvl2pPr>
            <a:lvl3pPr marL="914400" indent="0">
              <a:buNone/>
              <a:defRPr sz="3600">
                <a:latin typeface="+mj-lt"/>
              </a:defRPr>
            </a:lvl3pPr>
            <a:lvl4pPr marL="1371600" indent="0">
              <a:buNone/>
              <a:defRPr sz="3600">
                <a:latin typeface="+mj-lt"/>
              </a:defRPr>
            </a:lvl4pPr>
            <a:lvl5pPr marL="1828800" indent="0">
              <a:buNone/>
              <a:defRPr sz="3600">
                <a:latin typeface="+mj-lt"/>
              </a:defRPr>
            </a:lvl5pPr>
          </a:lstStyle>
          <a:p>
            <a:pPr lvl="0"/>
            <a:r>
              <a:rPr lang="en-US"/>
              <a:t>MICHAEL MACKERT, PH.D.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284B355-E651-8144-A30B-08EA9EBBD5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4094479"/>
            <a:ext cx="6672263" cy="276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cap="all" baseline="0"/>
            </a:lvl1pPr>
            <a:lvl2pPr marL="457200" indent="0">
              <a:buNone/>
              <a:defRPr sz="2400" b="1"/>
            </a:lvl2pPr>
            <a:lvl3pPr marL="914400" indent="0">
              <a:buNone/>
              <a:defRPr sz="2400" b="1"/>
            </a:lvl3pPr>
            <a:lvl4pPr marL="1371600" indent="0">
              <a:buNone/>
              <a:defRPr sz="2400" b="1"/>
            </a:lvl4pPr>
            <a:lvl5pPr marL="1828800" indent="0">
              <a:buNone/>
              <a:defRPr sz="2400" b="1"/>
            </a:lvl5pPr>
          </a:lstStyle>
          <a:p>
            <a:pPr lvl="0"/>
            <a:r>
              <a:rPr lang="en-US"/>
              <a:t>DIRECTOR, UT CENTER FOR HEALTH COMMUNICATION</a:t>
            </a:r>
          </a:p>
        </p:txBody>
      </p:sp>
      <p:sp>
        <p:nvSpPr>
          <p:cNvPr id="24" name="Shape 697">
            <a:extLst>
              <a:ext uri="{FF2B5EF4-FFF2-40B4-BE49-F238E27FC236}">
                <a16:creationId xmlns:a16="http://schemas.microsoft.com/office/drawing/2014/main" id="{8707D6F1-847B-DB43-A1DD-6C02797DA4D4}"/>
              </a:ext>
            </a:extLst>
          </p:cNvPr>
          <p:cNvSpPr txBox="1">
            <a:spLocks/>
          </p:cNvSpPr>
          <p:nvPr userDrawn="1"/>
        </p:nvSpPr>
        <p:spPr>
          <a:xfrm>
            <a:off x="3605439" y="6353213"/>
            <a:ext cx="1065230" cy="354287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>
                <a:solidFill>
                  <a:schemeClr val="accent1"/>
                </a:solidFill>
              </a:rPr>
              <a:t>@mackert</a:t>
            </a:r>
          </a:p>
        </p:txBody>
      </p:sp>
      <p:sp>
        <p:nvSpPr>
          <p:cNvPr id="28" name="Shape 697">
            <a:extLst>
              <a:ext uri="{FF2B5EF4-FFF2-40B4-BE49-F238E27FC236}">
                <a16:creationId xmlns:a16="http://schemas.microsoft.com/office/drawing/2014/main" id="{FA3CA499-4AC8-3446-A8A6-A53D007CD096}"/>
              </a:ext>
            </a:extLst>
          </p:cNvPr>
          <p:cNvSpPr txBox="1">
            <a:spLocks/>
          </p:cNvSpPr>
          <p:nvPr userDrawn="1"/>
        </p:nvSpPr>
        <p:spPr>
          <a:xfrm>
            <a:off x="1188334" y="6353213"/>
            <a:ext cx="2136031" cy="342901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 algn="ctr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>
                <a:solidFill>
                  <a:schemeClr val="accent1"/>
                </a:solidFill>
              </a:rPr>
              <a:t>mackert@utexas.edu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26492DC-F6DC-1543-8F15-9C0A9AA0C1CB}"/>
              </a:ext>
            </a:extLst>
          </p:cNvPr>
          <p:cNvCxnSpPr/>
          <p:nvPr userDrawn="1"/>
        </p:nvCxnSpPr>
        <p:spPr>
          <a:xfrm>
            <a:off x="533400" y="6127891"/>
            <a:ext cx="11125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Shape 697">
            <a:extLst>
              <a:ext uri="{FF2B5EF4-FFF2-40B4-BE49-F238E27FC236}">
                <a16:creationId xmlns:a16="http://schemas.microsoft.com/office/drawing/2014/main" id="{76498118-B857-DD43-BDD2-FC95945590F8}"/>
              </a:ext>
            </a:extLst>
          </p:cNvPr>
          <p:cNvSpPr txBox="1">
            <a:spLocks/>
          </p:cNvSpPr>
          <p:nvPr userDrawn="1"/>
        </p:nvSpPr>
        <p:spPr>
          <a:xfrm>
            <a:off x="4951743" y="6353212"/>
            <a:ext cx="1818478" cy="354257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>
                <a:solidFill>
                  <a:schemeClr val="accent1"/>
                </a:solidFill>
              </a:rPr>
              <a:t>UTHEALTHCOMM.ORG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F9207CB-13A0-1240-BFF5-03844E42784F}"/>
              </a:ext>
            </a:extLst>
          </p:cNvPr>
          <p:cNvGrpSpPr/>
          <p:nvPr userDrawn="1"/>
        </p:nvGrpSpPr>
        <p:grpSpPr>
          <a:xfrm>
            <a:off x="9098052" y="6353213"/>
            <a:ext cx="1867491" cy="342901"/>
            <a:chOff x="9363228" y="6328429"/>
            <a:chExt cx="1867491" cy="342901"/>
          </a:xfrm>
        </p:grpSpPr>
        <p:sp>
          <p:nvSpPr>
            <p:cNvPr id="33" name="Shape 697">
              <a:extLst>
                <a:ext uri="{FF2B5EF4-FFF2-40B4-BE49-F238E27FC236}">
                  <a16:creationId xmlns:a16="http://schemas.microsoft.com/office/drawing/2014/main" id="{11121826-3BA0-CD4E-9E0F-16F4620C85B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9542282" y="6328429"/>
              <a:ext cx="1688437" cy="34290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108833" tIns="54433" rIns="108833" bIns="54433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0" kern="1200">
                  <a:solidFill>
                    <a:schemeClr val="tx1"/>
                  </a:solidFill>
                  <a:latin typeface="+mn-lt"/>
                  <a:ea typeface="+mj-ea"/>
                  <a:cs typeface="+mj-cs"/>
                </a:defRPr>
              </a:lvl1pPr>
            </a:lstStyle>
            <a:p>
              <a:pPr indent="-93130">
                <a:spcBef>
                  <a:spcPts val="0"/>
                </a:spcBef>
                <a:buClr>
                  <a:schemeClr val="dk1"/>
                </a:buClr>
                <a:buSzPct val="50000"/>
              </a:pPr>
              <a:r>
                <a:rPr lang="en" sz="1100" b="1" cap="all" baseline="0">
                  <a:solidFill>
                    <a:schemeClr val="accent1"/>
                  </a:solidFill>
                </a:rPr>
                <a:t>@UTHEALTHCOMM</a:t>
              </a: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6C9D11B-B3AE-044A-BDCF-220C8ED27B99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9363228" y="6362730"/>
              <a:ext cx="274320" cy="274299"/>
              <a:chOff x="6917513" y="5385461"/>
              <a:chExt cx="385526" cy="385496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59B7C3C4-408F-4845-B5C8-D51490206DD5}"/>
                  </a:ext>
                </a:extLst>
              </p:cNvPr>
              <p:cNvSpPr/>
              <p:nvPr userDrawn="1"/>
            </p:nvSpPr>
            <p:spPr>
              <a:xfrm>
                <a:off x="6970576" y="5438519"/>
                <a:ext cx="279400" cy="27937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37" name="Shape 2715">
                <a:extLst>
                  <a:ext uri="{FF2B5EF4-FFF2-40B4-BE49-F238E27FC236}">
                    <a16:creationId xmlns:a16="http://schemas.microsoft.com/office/drawing/2014/main" id="{B018877F-6CBA-4542-86D1-1B71E35E022D}"/>
                  </a:ext>
                </a:extLst>
              </p:cNvPr>
              <p:cNvSpPr/>
              <p:nvPr userDrawn="1"/>
            </p:nvSpPr>
            <p:spPr>
              <a:xfrm>
                <a:off x="6917513" y="5385461"/>
                <a:ext cx="385526" cy="38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18" y="19636"/>
                    </a:moveTo>
                    <a:cubicBezTo>
                      <a:pt x="20618" y="20179"/>
                      <a:pt x="20178" y="20618"/>
                      <a:pt x="19636" y="20618"/>
                    </a:cubicBezTo>
                    <a:lnTo>
                      <a:pt x="1964" y="20618"/>
                    </a:lnTo>
                    <a:cubicBezTo>
                      <a:pt x="1422" y="20618"/>
                      <a:pt x="982" y="20179"/>
                      <a:pt x="982" y="19636"/>
                    </a:cubicBezTo>
                    <a:lnTo>
                      <a:pt x="982" y="1964"/>
                    </a:lnTo>
                    <a:cubicBezTo>
                      <a:pt x="982" y="1422"/>
                      <a:pt x="1422" y="982"/>
                      <a:pt x="1964" y="982"/>
                    </a:cubicBezTo>
                    <a:lnTo>
                      <a:pt x="19636" y="982"/>
                    </a:lnTo>
                    <a:cubicBezTo>
                      <a:pt x="20178" y="982"/>
                      <a:pt x="20618" y="1422"/>
                      <a:pt x="20618" y="1964"/>
                    </a:cubicBezTo>
                    <a:cubicBezTo>
                      <a:pt x="20618" y="1964"/>
                      <a:pt x="20618" y="19636"/>
                      <a:pt x="20618" y="19636"/>
                    </a:cubicBezTo>
                    <a:close/>
                    <a:moveTo>
                      <a:pt x="19636" y="0"/>
                    </a:moveTo>
                    <a:lnTo>
                      <a:pt x="1964" y="0"/>
                    </a:lnTo>
                    <a:cubicBezTo>
                      <a:pt x="879" y="0"/>
                      <a:pt x="0" y="879"/>
                      <a:pt x="0" y="1964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19636" y="21600"/>
                    </a:lnTo>
                    <a:cubicBezTo>
                      <a:pt x="20721" y="21600"/>
                      <a:pt x="21600" y="20721"/>
                      <a:pt x="21600" y="19636"/>
                    </a:cubicBezTo>
                    <a:lnTo>
                      <a:pt x="21600" y="1964"/>
                    </a:lnTo>
                    <a:cubicBezTo>
                      <a:pt x="21600" y="879"/>
                      <a:pt x="20721" y="0"/>
                      <a:pt x="19636" y="0"/>
                    </a:cubicBezTo>
                    <a:moveTo>
                      <a:pt x="15929" y="7018"/>
                    </a:moveTo>
                    <a:cubicBezTo>
                      <a:pt x="15540" y="7246"/>
                      <a:pt x="15108" y="7411"/>
                      <a:pt x="14650" y="7499"/>
                    </a:cubicBezTo>
                    <a:cubicBezTo>
                      <a:pt x="14282" y="7114"/>
                      <a:pt x="13759" y="6874"/>
                      <a:pt x="13180" y="6874"/>
                    </a:cubicBezTo>
                    <a:cubicBezTo>
                      <a:pt x="12067" y="6874"/>
                      <a:pt x="11165" y="7762"/>
                      <a:pt x="11165" y="8856"/>
                    </a:cubicBezTo>
                    <a:cubicBezTo>
                      <a:pt x="11165" y="9011"/>
                      <a:pt x="11183" y="9162"/>
                      <a:pt x="11217" y="9308"/>
                    </a:cubicBezTo>
                    <a:cubicBezTo>
                      <a:pt x="9543" y="9225"/>
                      <a:pt x="8059" y="8436"/>
                      <a:pt x="7066" y="7236"/>
                    </a:cubicBezTo>
                    <a:cubicBezTo>
                      <a:pt x="6892" y="7529"/>
                      <a:pt x="6793" y="7870"/>
                      <a:pt x="6793" y="8233"/>
                    </a:cubicBezTo>
                    <a:cubicBezTo>
                      <a:pt x="6793" y="8921"/>
                      <a:pt x="7148" y="9528"/>
                      <a:pt x="7689" y="9883"/>
                    </a:cubicBezTo>
                    <a:cubicBezTo>
                      <a:pt x="7359" y="9873"/>
                      <a:pt x="7048" y="9784"/>
                      <a:pt x="6777" y="9635"/>
                    </a:cubicBezTo>
                    <a:cubicBezTo>
                      <a:pt x="6776" y="9644"/>
                      <a:pt x="6776" y="9652"/>
                      <a:pt x="6776" y="9660"/>
                    </a:cubicBezTo>
                    <a:cubicBezTo>
                      <a:pt x="6776" y="10621"/>
                      <a:pt x="7471" y="11422"/>
                      <a:pt x="8392" y="11604"/>
                    </a:cubicBezTo>
                    <a:cubicBezTo>
                      <a:pt x="8223" y="11650"/>
                      <a:pt x="8045" y="11673"/>
                      <a:pt x="7861" y="11673"/>
                    </a:cubicBezTo>
                    <a:cubicBezTo>
                      <a:pt x="7732" y="11673"/>
                      <a:pt x="7606" y="11661"/>
                      <a:pt x="7483" y="11638"/>
                    </a:cubicBezTo>
                    <a:cubicBezTo>
                      <a:pt x="7739" y="12426"/>
                      <a:pt x="8482" y="12999"/>
                      <a:pt x="9364" y="13015"/>
                    </a:cubicBezTo>
                    <a:cubicBezTo>
                      <a:pt x="8674" y="13547"/>
                      <a:pt x="7806" y="13863"/>
                      <a:pt x="6862" y="13863"/>
                    </a:cubicBezTo>
                    <a:cubicBezTo>
                      <a:pt x="6699" y="13863"/>
                      <a:pt x="6539" y="13855"/>
                      <a:pt x="6382" y="13837"/>
                    </a:cubicBezTo>
                    <a:cubicBezTo>
                      <a:pt x="7273" y="14398"/>
                      <a:pt x="8332" y="14727"/>
                      <a:pt x="9470" y="14727"/>
                    </a:cubicBezTo>
                    <a:cubicBezTo>
                      <a:pt x="13174" y="14727"/>
                      <a:pt x="15200" y="11706"/>
                      <a:pt x="15200" y="9086"/>
                    </a:cubicBezTo>
                    <a:cubicBezTo>
                      <a:pt x="15200" y="9000"/>
                      <a:pt x="15199" y="8914"/>
                      <a:pt x="15195" y="8829"/>
                    </a:cubicBezTo>
                    <a:cubicBezTo>
                      <a:pt x="15588" y="8550"/>
                      <a:pt x="15930" y="8201"/>
                      <a:pt x="16200" y="7804"/>
                    </a:cubicBezTo>
                    <a:cubicBezTo>
                      <a:pt x="15839" y="7960"/>
                      <a:pt x="15451" y="8067"/>
                      <a:pt x="15043" y="8115"/>
                    </a:cubicBezTo>
                    <a:cubicBezTo>
                      <a:pt x="15459" y="7870"/>
                      <a:pt x="15778" y="7482"/>
                      <a:pt x="15929" y="7018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9" tIns="19049" rIns="19049" bIns="19049" anchor="ctr"/>
              <a:lstStyle/>
              <a:p>
                <a:pPr algn="ctr" defTabSz="22858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100">
                  <a:latin typeface="Arial"/>
                  <a:ea typeface="Arial"/>
                  <a:cs typeface="Arial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F28CAE7-B8EC-D348-B487-0422D1915776}"/>
              </a:ext>
            </a:extLst>
          </p:cNvPr>
          <p:cNvGrpSpPr/>
          <p:nvPr userDrawn="1"/>
        </p:nvGrpSpPr>
        <p:grpSpPr>
          <a:xfrm>
            <a:off x="7051295" y="6347513"/>
            <a:ext cx="1765683" cy="354301"/>
            <a:chOff x="7448664" y="6322729"/>
            <a:chExt cx="1765683" cy="354301"/>
          </a:xfrm>
        </p:grpSpPr>
        <p:sp>
          <p:nvSpPr>
            <p:cNvPr id="32" name="Shape 697">
              <a:extLst>
                <a:ext uri="{FF2B5EF4-FFF2-40B4-BE49-F238E27FC236}">
                  <a16:creationId xmlns:a16="http://schemas.microsoft.com/office/drawing/2014/main" id="{CC7F70D8-5FDB-B842-807E-84B203D2B66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641108" y="6322729"/>
              <a:ext cx="1573239" cy="35430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108833" tIns="54433" rIns="108833" bIns="54433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0" kern="1200">
                  <a:solidFill>
                    <a:schemeClr val="tx1"/>
                  </a:solidFill>
                  <a:latin typeface="+mn-lt"/>
                  <a:ea typeface="+mj-ea"/>
                  <a:cs typeface="+mj-cs"/>
                </a:defRPr>
              </a:lvl1pPr>
            </a:lstStyle>
            <a:p>
              <a:pPr indent="-93130">
                <a:spcBef>
                  <a:spcPts val="0"/>
                </a:spcBef>
                <a:buClr>
                  <a:schemeClr val="dk1"/>
                </a:buClr>
                <a:buSzPct val="50000"/>
              </a:pPr>
              <a:r>
                <a:rPr lang="en" sz="1100" b="1" cap="all" baseline="0">
                  <a:solidFill>
                    <a:schemeClr val="accent1"/>
                  </a:solidFill>
                </a:rPr>
                <a:t>/UTHEALTHCOMM</a:t>
              </a: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A6D4F7A-0455-EB44-9152-9FA9C6D53C95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7448664" y="6362730"/>
              <a:ext cx="274320" cy="274299"/>
              <a:chOff x="7756553" y="5385461"/>
              <a:chExt cx="385526" cy="385496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45CC70A4-7110-BA46-B7AB-CECC903A9F28}"/>
                  </a:ext>
                </a:extLst>
              </p:cNvPr>
              <p:cNvSpPr/>
              <p:nvPr userDrawn="1"/>
            </p:nvSpPr>
            <p:spPr>
              <a:xfrm>
                <a:off x="7809616" y="5438519"/>
                <a:ext cx="279400" cy="27937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40" name="Shape 2716">
                <a:extLst>
                  <a:ext uri="{FF2B5EF4-FFF2-40B4-BE49-F238E27FC236}">
                    <a16:creationId xmlns:a16="http://schemas.microsoft.com/office/drawing/2014/main" id="{7CF770C1-239C-3A43-B24A-62F2E727A830}"/>
                  </a:ext>
                </a:extLst>
              </p:cNvPr>
              <p:cNvSpPr/>
              <p:nvPr userDrawn="1"/>
            </p:nvSpPr>
            <p:spPr>
              <a:xfrm>
                <a:off x="7756553" y="5385461"/>
                <a:ext cx="385526" cy="38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776" y="8468"/>
                    </a:moveTo>
                    <a:cubicBezTo>
                      <a:pt x="11776" y="8071"/>
                      <a:pt x="11817" y="7858"/>
                      <a:pt x="12428" y="7858"/>
                    </a:cubicBezTo>
                    <a:lnTo>
                      <a:pt x="13245" y="7858"/>
                    </a:lnTo>
                    <a:lnTo>
                      <a:pt x="13245" y="6381"/>
                    </a:lnTo>
                    <a:lnTo>
                      <a:pt x="11938" y="6381"/>
                    </a:lnTo>
                    <a:cubicBezTo>
                      <a:pt x="10368" y="6381"/>
                      <a:pt x="9816" y="7120"/>
                      <a:pt x="9816" y="8363"/>
                    </a:cubicBezTo>
                    <a:lnTo>
                      <a:pt x="9816" y="9322"/>
                    </a:lnTo>
                    <a:lnTo>
                      <a:pt x="8837" y="9322"/>
                    </a:lnTo>
                    <a:lnTo>
                      <a:pt x="8837" y="10800"/>
                    </a:lnTo>
                    <a:lnTo>
                      <a:pt x="9816" y="10800"/>
                    </a:lnTo>
                    <a:lnTo>
                      <a:pt x="9816" y="15219"/>
                    </a:lnTo>
                    <a:lnTo>
                      <a:pt x="11774" y="15219"/>
                    </a:lnTo>
                    <a:lnTo>
                      <a:pt x="11774" y="10800"/>
                    </a:lnTo>
                    <a:lnTo>
                      <a:pt x="13081" y="10800"/>
                    </a:lnTo>
                    <a:lnTo>
                      <a:pt x="13254" y="9322"/>
                    </a:lnTo>
                    <a:lnTo>
                      <a:pt x="11774" y="9322"/>
                    </a:lnTo>
                    <a:cubicBezTo>
                      <a:pt x="11774" y="9322"/>
                      <a:pt x="11776" y="8468"/>
                      <a:pt x="11776" y="8468"/>
                    </a:cubicBezTo>
                    <a:close/>
                    <a:moveTo>
                      <a:pt x="20618" y="19636"/>
                    </a:moveTo>
                    <a:cubicBezTo>
                      <a:pt x="20618" y="20179"/>
                      <a:pt x="20179" y="20618"/>
                      <a:pt x="19636" y="20618"/>
                    </a:cubicBezTo>
                    <a:lnTo>
                      <a:pt x="1964" y="20618"/>
                    </a:lnTo>
                    <a:cubicBezTo>
                      <a:pt x="1422" y="20618"/>
                      <a:pt x="982" y="20179"/>
                      <a:pt x="982" y="19636"/>
                    </a:cubicBezTo>
                    <a:lnTo>
                      <a:pt x="982" y="1964"/>
                    </a:lnTo>
                    <a:cubicBezTo>
                      <a:pt x="982" y="1422"/>
                      <a:pt x="1422" y="982"/>
                      <a:pt x="1964" y="982"/>
                    </a:cubicBezTo>
                    <a:lnTo>
                      <a:pt x="19636" y="982"/>
                    </a:lnTo>
                    <a:cubicBezTo>
                      <a:pt x="20179" y="982"/>
                      <a:pt x="20618" y="1422"/>
                      <a:pt x="20618" y="1964"/>
                    </a:cubicBezTo>
                    <a:cubicBezTo>
                      <a:pt x="20618" y="1964"/>
                      <a:pt x="20618" y="19636"/>
                      <a:pt x="20618" y="19636"/>
                    </a:cubicBezTo>
                    <a:close/>
                    <a:moveTo>
                      <a:pt x="19636" y="0"/>
                    </a:moveTo>
                    <a:lnTo>
                      <a:pt x="1964" y="0"/>
                    </a:lnTo>
                    <a:cubicBezTo>
                      <a:pt x="879" y="0"/>
                      <a:pt x="0" y="879"/>
                      <a:pt x="0" y="1964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19636" y="21600"/>
                    </a:lnTo>
                    <a:cubicBezTo>
                      <a:pt x="20721" y="21600"/>
                      <a:pt x="21600" y="20721"/>
                      <a:pt x="21600" y="19636"/>
                    </a:cubicBezTo>
                    <a:lnTo>
                      <a:pt x="21600" y="1964"/>
                    </a:lnTo>
                    <a:cubicBezTo>
                      <a:pt x="21600" y="879"/>
                      <a:pt x="20721" y="0"/>
                      <a:pt x="19636" y="0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9" tIns="19049" rIns="19049" bIns="19049" anchor="ctr"/>
              <a:lstStyle/>
              <a:p>
                <a:pPr algn="ctr" defTabSz="22858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100">
                  <a:latin typeface="Arial"/>
                  <a:ea typeface="Arial"/>
                  <a:cs typeface="Arial"/>
                </a:endParaRPr>
              </a:p>
            </p:txBody>
          </p:sp>
        </p:grpSp>
      </p:grpSp>
      <p:sp>
        <p:nvSpPr>
          <p:cNvPr id="45" name="Text Placeholder 1">
            <a:extLst>
              <a:ext uri="{FF2B5EF4-FFF2-40B4-BE49-F238E27FC236}">
                <a16:creationId xmlns:a16="http://schemas.microsoft.com/office/drawing/2014/main" id="{2776D156-BAFF-6046-B158-FA7F213D9CE6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190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DF4C52-E553-0E47-929B-A5FD167E48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4518964"/>
            <a:ext cx="4291256" cy="732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marL="0" indent="0">
              <a:buNone/>
            </a:pPr>
            <a:r>
              <a:rPr lang="en-US" sz="1500"/>
              <a:t>If the highest aim of a captain were to preserve his ship, he would keep it in port forever.</a:t>
            </a:r>
            <a:br>
              <a:rPr lang="en-US" sz="1500"/>
            </a:br>
            <a:r>
              <a:rPr lang="en-US" sz="1500" i="1"/>
              <a:t>-Thomas Aquinas</a:t>
            </a:r>
          </a:p>
        </p:txBody>
      </p:sp>
    </p:spTree>
    <p:extLst>
      <p:ext uri="{BB962C8B-B14F-4D97-AF65-F5344CB8AC3E}">
        <p14:creationId xmlns:p14="http://schemas.microsoft.com/office/powerpoint/2010/main" val="2815271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390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3" r:id="rId4"/>
    <p:sldLayoutId id="2147483684" r:id="rId5"/>
    <p:sldLayoutId id="2147483685" r:id="rId6"/>
    <p:sldLayoutId id="2147483687" r:id="rId7"/>
    <p:sldLayoutId id="2147483688" r:id="rId8"/>
    <p:sldLayoutId id="2147483689" r:id="rId9"/>
    <p:sldLayoutId id="2147483690" r:id="rId10"/>
    <p:sldLayoutId id="2147483672" r:id="rId11"/>
    <p:sldLayoutId id="2147483673" r:id="rId12"/>
    <p:sldLayoutId id="2147483678" r:id="rId13"/>
    <p:sldLayoutId id="2147483682" r:id="rId14"/>
    <p:sldLayoutId id="2147483681" r:id="rId15"/>
    <p:sldLayoutId id="2147483667" r:id="rId16"/>
    <p:sldLayoutId id="2147483669" r:id="rId17"/>
    <p:sldLayoutId id="2147483683" r:id="rId18"/>
    <p:sldLayoutId id="2147483675" r:id="rId19"/>
    <p:sldLayoutId id="2147483674" r:id="rId20"/>
    <p:sldLayoutId id="2147483679" r:id="rId21"/>
    <p:sldLayoutId id="2147483654" r:id="rId22"/>
    <p:sldLayoutId id="2147483677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DE53C"/>
          </p15:clr>
        </p15:guide>
        <p15:guide id="2" pos="3840" userDrawn="1">
          <p15:clr>
            <a:srgbClr val="FDE53C"/>
          </p15:clr>
        </p15:guide>
        <p15:guide id="3" pos="336" userDrawn="1">
          <p15:clr>
            <a:srgbClr val="A4A3A4"/>
          </p15:clr>
        </p15:guide>
        <p15:guide id="4" orient="horz" pos="336" userDrawn="1">
          <p15:clr>
            <a:srgbClr val="A4A3A4"/>
          </p15:clr>
        </p15:guide>
        <p15:guide id="5" orient="horz" pos="3984" userDrawn="1">
          <p15:clr>
            <a:srgbClr val="A4A3A4"/>
          </p15:clr>
        </p15:guide>
        <p15:guide id="6" pos="7344" userDrawn="1">
          <p15:clr>
            <a:srgbClr val="A4A3A4"/>
          </p15:clr>
        </p15:guide>
        <p15:guide id="7" pos="2568" userDrawn="1">
          <p15:clr>
            <a:srgbClr val="5ACBF0"/>
          </p15:clr>
        </p15:guide>
        <p15:guide id="8" pos="5112" userDrawn="1">
          <p15:clr>
            <a:srgbClr val="5ACBF0"/>
          </p15:clr>
        </p15:guide>
        <p15:guide id="9" pos="2088" userDrawn="1">
          <p15:clr>
            <a:srgbClr val="FDE53C"/>
          </p15:clr>
        </p15:guide>
        <p15:guide id="10" pos="5568" userDrawn="1">
          <p15:clr>
            <a:srgbClr val="FDE53C"/>
          </p15:clr>
        </p15:guide>
        <p15:guide id="11" orient="horz" pos="120" userDrawn="1">
          <p15:clr>
            <a:srgbClr val="000000"/>
          </p15:clr>
        </p15:guide>
        <p15:guide id="12" orient="horz" pos="4200" userDrawn="1">
          <p15:clr>
            <a:srgbClr val="000000"/>
          </p15:clr>
        </p15:guide>
        <p15:guide id="13" orient="horz" pos="1008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606ACB-6CBA-7D40-9CA4-87670C195D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7080" y="2489994"/>
            <a:ext cx="10439400" cy="1878012"/>
          </a:xfrm>
        </p:spPr>
        <p:txBody>
          <a:bodyPr/>
          <a:lstStyle/>
          <a:p>
            <a:r>
              <a:rPr lang="en-US" sz="4000" dirty="0"/>
              <a:t>Texas Child Mental Health Care Consortium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CEE3FB-8761-42D3-A5EA-83BC43EAFE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76300" y="4887647"/>
            <a:ext cx="10439400" cy="341686"/>
          </a:xfrm>
        </p:spPr>
        <p:txBody>
          <a:bodyPr/>
          <a:lstStyle/>
          <a:p>
            <a:r>
              <a:rPr lang="en-US" sz="1600" dirty="0"/>
              <a:t>Melanie </a:t>
            </a:r>
            <a:r>
              <a:rPr lang="en-US" sz="1600" dirty="0" err="1"/>
              <a:t>Susswein</a:t>
            </a:r>
            <a:r>
              <a:rPr lang="en-US" sz="1600" dirty="0"/>
              <a:t>, MSW</a:t>
            </a:r>
          </a:p>
        </p:txBody>
      </p:sp>
    </p:spTree>
    <p:extLst>
      <p:ext uri="{BB962C8B-B14F-4D97-AF65-F5344CB8AC3E}">
        <p14:creationId xmlns:p14="http://schemas.microsoft.com/office/powerpoint/2010/main" val="1023851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10AA9E-3462-914C-938A-CDA236A5F17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pPr algn="ctr"/>
            <a:r>
              <a:rPr lang="en-US"/>
              <a:t>Agenda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6D7557C-2DC7-A749-92B9-57543DC1394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898937" y="2811726"/>
            <a:ext cx="5763333" cy="614363"/>
          </a:xfrm>
        </p:spPr>
        <p:txBody>
          <a:bodyPr/>
          <a:lstStyle/>
          <a:p>
            <a:r>
              <a:rPr lang="en-US" sz="2400" b="1" dirty="0">
                <a:solidFill>
                  <a:schemeClr val="tx2"/>
                </a:solidFill>
              </a:rPr>
              <a:t>CPAN Project Update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D0FCE6C-4D79-5C45-A481-3C17B747FB5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898937" y="3835412"/>
            <a:ext cx="5763333" cy="614363"/>
          </a:xfrm>
        </p:spPr>
        <p:txBody>
          <a:bodyPr/>
          <a:lstStyle/>
          <a:p>
            <a:r>
              <a:rPr lang="en-US" sz="2400" b="1" dirty="0">
                <a:solidFill>
                  <a:schemeClr val="tx2"/>
                </a:solidFill>
              </a:rPr>
              <a:t>Q&amp;A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A16A568-3F39-2046-A6F1-AB61B840AB0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183586" y="2811725"/>
            <a:ext cx="614363" cy="6143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8954153-2637-F14D-B081-ADC8C375372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178610" y="3831981"/>
            <a:ext cx="614363" cy="61436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763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6169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8FF73BA-A038-1647-A4E8-B0CF521D8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551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C2B329B-3C47-7A45-83EB-7E893C8EEF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5912" y="4226284"/>
            <a:ext cx="2374842" cy="1662632"/>
          </a:xfrm>
        </p:spPr>
        <p:txBody>
          <a:bodyPr anchor="t">
            <a:normAutofit/>
          </a:bodyPr>
          <a:lstStyle/>
          <a:p>
            <a:pPr>
              <a:buClr>
                <a:schemeClr val="accent5"/>
              </a:buClr>
              <a:buSzPct val="110000"/>
              <a:buFont typeface="Wingdings" pitchFamily="2" charset="2"/>
              <a:buChar char="ü"/>
            </a:pPr>
            <a:r>
              <a:rPr lang="en-US" dirty="0"/>
              <a:t>Project onboarding</a:t>
            </a:r>
          </a:p>
          <a:p>
            <a:pPr>
              <a:buClr>
                <a:schemeClr val="accent5"/>
              </a:buClr>
              <a:buSzPct val="110000"/>
              <a:buFont typeface="Wingdings" pitchFamily="2" charset="2"/>
              <a:buChar char="ü"/>
            </a:pPr>
            <a:r>
              <a:rPr lang="en-US" dirty="0"/>
              <a:t>Information gathering</a:t>
            </a:r>
          </a:p>
          <a:p>
            <a:pPr>
              <a:buClr>
                <a:schemeClr val="accent5"/>
              </a:buClr>
              <a:buSzPct val="110000"/>
              <a:buFont typeface="Wingdings" pitchFamily="2" charset="2"/>
              <a:buChar char="ü"/>
            </a:pPr>
            <a:r>
              <a:rPr lang="en-US" dirty="0"/>
              <a:t>Formative research</a:t>
            </a:r>
          </a:p>
          <a:p>
            <a:pPr>
              <a:buClr>
                <a:schemeClr val="accent5"/>
              </a:buClr>
              <a:buSzPct val="110000"/>
              <a:buFont typeface="Wingdings" pitchFamily="2" charset="2"/>
              <a:buChar char="ü"/>
            </a:pPr>
            <a:r>
              <a:rPr lang="en-US" dirty="0"/>
              <a:t>Initiating creative development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36A1C8-4735-AA4D-BB0D-07885CD881C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FALL 2021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9798A5-443E-7C43-88CB-1EAB0AF0DB3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68622" y="4226283"/>
            <a:ext cx="2436120" cy="2122265"/>
          </a:xfrm>
        </p:spPr>
        <p:txBody>
          <a:bodyPr lIns="91440" tIns="45720" rIns="91440" bIns="45720" anchor="b">
            <a:noAutofit/>
          </a:bodyPr>
          <a:lstStyle/>
          <a:p>
            <a:pPr>
              <a:buClr>
                <a:schemeClr val="accent5"/>
              </a:buClr>
              <a:buSzPct val="110000"/>
              <a:buFont typeface="Wingdings" pitchFamily="2" charset="2"/>
              <a:buChar char="ü"/>
            </a:pPr>
            <a:r>
              <a:rPr lang="en-US" dirty="0"/>
              <a:t>Formative research</a:t>
            </a:r>
          </a:p>
          <a:p>
            <a:pPr>
              <a:buClr>
                <a:schemeClr val="accent5"/>
              </a:buClr>
              <a:buSzPct val="110000"/>
              <a:buFont typeface="Wingdings" pitchFamily="2" charset="2"/>
              <a:buChar char="ü"/>
            </a:pPr>
            <a:r>
              <a:rPr lang="en-US" dirty="0"/>
              <a:t>Develop/ refine outreach and communication plan</a:t>
            </a:r>
            <a:endParaRPr lang="en-US" dirty="0">
              <a:cs typeface="Arial"/>
            </a:endParaRPr>
          </a:p>
          <a:p>
            <a:pPr>
              <a:buClr>
                <a:schemeClr val="accent5"/>
              </a:buClr>
              <a:buSzPct val="110000"/>
              <a:buFont typeface="Wingdings" pitchFamily="2" charset="2"/>
              <a:buChar char="ü"/>
            </a:pPr>
            <a:r>
              <a:rPr lang="en-US" dirty="0"/>
              <a:t>Collaborate with physician engagement expert</a:t>
            </a:r>
            <a:endParaRPr lang="en-US" dirty="0">
              <a:cs typeface="Arial"/>
            </a:endParaRPr>
          </a:p>
          <a:p>
            <a:pPr>
              <a:buClr>
                <a:schemeClr val="accent5"/>
              </a:buClr>
              <a:buSzPct val="110000"/>
              <a:buFont typeface="Wingdings" pitchFamily="2" charset="2"/>
              <a:buChar char="ü"/>
            </a:pPr>
            <a:r>
              <a:rPr lang="en-US" dirty="0">
                <a:ea typeface="+mn-lt"/>
                <a:cs typeface="+mn-lt"/>
              </a:rPr>
              <a:t>Provide HRIs with initial tools and strategies</a:t>
            </a:r>
            <a:endParaRPr lang="en-US" dirty="0">
              <a:cs typeface="Arial" panose="020B0604020202020204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F9D4257-EF7B-964C-97F5-5709A0E5D6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timeline</a:t>
            </a:r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43D0F6F0-4056-DE44-AB8E-23FCB522494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Fall + </a:t>
            </a:r>
            <a:br>
              <a:rPr lang="en-US" dirty="0"/>
            </a:br>
            <a:r>
              <a:rPr lang="en-US" dirty="0"/>
              <a:t>Winter 2021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A04264A5-E964-7043-87DA-D5B6F9BB09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2157"/>
          <a:stretch/>
        </p:blipFill>
        <p:spPr>
          <a:xfrm>
            <a:off x="6481354" y="2318417"/>
            <a:ext cx="5177246" cy="4030131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28D025C4-5774-9A4A-85CC-2D5A9A0A7943}"/>
              </a:ext>
            </a:extLst>
          </p:cNvPr>
          <p:cNvSpPr/>
          <p:nvPr/>
        </p:nvSpPr>
        <p:spPr>
          <a:xfrm>
            <a:off x="6481354" y="1653702"/>
            <a:ext cx="4705455" cy="778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19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C3D20A6-D9D9-5B47-92B8-342737E8496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3400" y="1036322"/>
            <a:ext cx="11125200" cy="543533"/>
          </a:xfrm>
        </p:spPr>
        <p:txBody>
          <a:bodyPr/>
          <a:lstStyle/>
          <a:p>
            <a:r>
              <a:rPr lang="en-US" dirty="0"/>
              <a:t>Timeline </a:t>
            </a:r>
            <a:r>
              <a:rPr lang="en-US" dirty="0">
                <a:latin typeface="+mn-lt"/>
              </a:rPr>
              <a:t>(</a:t>
            </a:r>
            <a:r>
              <a:rPr lang="en-US" cap="none" dirty="0">
                <a:latin typeface="+mn-lt"/>
              </a:rPr>
              <a:t>Cont’d</a:t>
            </a:r>
            <a:r>
              <a:rPr lang="en-US" dirty="0">
                <a:latin typeface="+mn-lt"/>
              </a:rPr>
              <a:t>)</a:t>
            </a:r>
          </a:p>
        </p:txBody>
      </p:sp>
      <p:sp>
        <p:nvSpPr>
          <p:cNvPr id="22" name="Text Placeholder 42">
            <a:extLst>
              <a:ext uri="{FF2B5EF4-FFF2-40B4-BE49-F238E27FC236}">
                <a16:creationId xmlns:a16="http://schemas.microsoft.com/office/drawing/2014/main" id="{07942493-B785-6C4A-BE46-6BAA92FB2404}"/>
              </a:ext>
            </a:extLst>
          </p:cNvPr>
          <p:cNvSpPr txBox="1">
            <a:spLocks/>
          </p:cNvSpPr>
          <p:nvPr/>
        </p:nvSpPr>
        <p:spPr>
          <a:xfrm>
            <a:off x="2434919" y="4226284"/>
            <a:ext cx="2788920" cy="1936638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2"/>
              </a:buClr>
              <a:buSzPct val="110000"/>
              <a:buFont typeface="Wingdings" pitchFamily="2" charset="2"/>
              <a:buChar char="q"/>
            </a:pPr>
            <a:r>
              <a:rPr lang="en-US" dirty="0"/>
              <a:t>Paid search/keyword marketing</a:t>
            </a:r>
          </a:p>
          <a:p>
            <a:pPr>
              <a:lnSpc>
                <a:spcPct val="100000"/>
              </a:lnSpc>
              <a:buClr>
                <a:schemeClr val="accent2"/>
              </a:buClr>
              <a:buSzPct val="110000"/>
              <a:buFont typeface="Wingdings" pitchFamily="2" charset="2"/>
              <a:buChar char="q"/>
            </a:pPr>
            <a:r>
              <a:rPr lang="en-US" dirty="0"/>
              <a:t>Overview video launch</a:t>
            </a:r>
          </a:p>
          <a:p>
            <a:pPr>
              <a:lnSpc>
                <a:spcPct val="100000"/>
              </a:lnSpc>
              <a:buClr>
                <a:schemeClr val="accent2"/>
              </a:buClr>
              <a:buSzPct val="110000"/>
              <a:buFont typeface="Wingdings" pitchFamily="2" charset="2"/>
              <a:buChar char="q"/>
            </a:pPr>
            <a:r>
              <a:rPr lang="en-US" dirty="0"/>
              <a:t>Continued outreach support</a:t>
            </a:r>
          </a:p>
          <a:p>
            <a:pPr>
              <a:lnSpc>
                <a:spcPct val="100000"/>
              </a:lnSpc>
              <a:buClr>
                <a:schemeClr val="accent2"/>
              </a:buClr>
              <a:buSzPct val="110000"/>
              <a:buFont typeface="Wingdings" pitchFamily="2" charset="2"/>
              <a:buChar char="q"/>
            </a:pPr>
            <a:r>
              <a:rPr lang="en-US" dirty="0"/>
              <a:t>Social media</a:t>
            </a:r>
          </a:p>
          <a:p>
            <a:pPr>
              <a:lnSpc>
                <a:spcPct val="100000"/>
              </a:lnSpc>
              <a:buClr>
                <a:schemeClr val="accent2"/>
              </a:buClr>
              <a:buSzPct val="110000"/>
              <a:buFont typeface="Wingdings" pitchFamily="2" charset="2"/>
              <a:buChar char="q"/>
            </a:pPr>
            <a:r>
              <a:rPr lang="en-US" dirty="0"/>
              <a:t>Other implementation tactics</a:t>
            </a:r>
          </a:p>
        </p:txBody>
      </p:sp>
      <p:sp>
        <p:nvSpPr>
          <p:cNvPr id="23" name="Text Placeholder 149">
            <a:extLst>
              <a:ext uri="{FF2B5EF4-FFF2-40B4-BE49-F238E27FC236}">
                <a16:creationId xmlns:a16="http://schemas.microsoft.com/office/drawing/2014/main" id="{0902A7C1-12A7-154B-9AEF-16296265643A}"/>
              </a:ext>
            </a:extLst>
          </p:cNvPr>
          <p:cNvSpPr txBox="1">
            <a:spLocks/>
          </p:cNvSpPr>
          <p:nvPr/>
        </p:nvSpPr>
        <p:spPr>
          <a:xfrm>
            <a:off x="2434920" y="3692909"/>
            <a:ext cx="2787620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 i="0" kern="1200" cap="all" spc="1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 cap="all" spc="1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 cap="all" spc="1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 cap="all" spc="1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 cap="all" spc="1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Spring +</a:t>
            </a:r>
            <a:br>
              <a:rPr lang="en-US" dirty="0"/>
            </a:br>
            <a:r>
              <a:rPr lang="en-US" dirty="0"/>
              <a:t>summer 2022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125DF0D-9D82-0448-8982-5501FBAB6D3E}"/>
              </a:ext>
            </a:extLst>
          </p:cNvPr>
          <p:cNvGrpSpPr/>
          <p:nvPr/>
        </p:nvGrpSpPr>
        <p:grpSpPr>
          <a:xfrm>
            <a:off x="3109657" y="1995888"/>
            <a:ext cx="1438146" cy="1438146"/>
            <a:chOff x="6812156" y="1995888"/>
            <a:chExt cx="1438146" cy="1438146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F92DA8B-DCDE-2144-90AC-57FF22B43F14}"/>
                </a:ext>
              </a:extLst>
            </p:cNvPr>
            <p:cNvSpPr/>
            <p:nvPr userDrawn="1"/>
          </p:nvSpPr>
          <p:spPr>
            <a:xfrm>
              <a:off x="6812156" y="1995888"/>
              <a:ext cx="1438146" cy="1438146"/>
            </a:xfrm>
            <a:prstGeom prst="ellipse">
              <a:avLst/>
            </a:prstGeom>
            <a:solidFill>
              <a:schemeClr val="accent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9C094C2-A5D5-6849-881D-05B52A62EC64}"/>
                </a:ext>
              </a:extLst>
            </p:cNvPr>
            <p:cNvSpPr/>
            <p:nvPr userDrawn="1"/>
          </p:nvSpPr>
          <p:spPr>
            <a:xfrm>
              <a:off x="6949211" y="2132944"/>
              <a:ext cx="1164034" cy="116403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Shape 2591">
              <a:extLst>
                <a:ext uri="{FF2B5EF4-FFF2-40B4-BE49-F238E27FC236}">
                  <a16:creationId xmlns:a16="http://schemas.microsoft.com/office/drawing/2014/main" id="{6920F3F8-4CE2-4D4A-AAAC-7B3F2DE552A1}"/>
                </a:ext>
              </a:extLst>
            </p:cNvPr>
            <p:cNvSpPr/>
            <p:nvPr userDrawn="1"/>
          </p:nvSpPr>
          <p:spPr>
            <a:xfrm>
              <a:off x="7244529" y="2413677"/>
              <a:ext cx="564969" cy="564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8280" y="18579"/>
                  </a:moveTo>
                  <a:cubicBezTo>
                    <a:pt x="20323" y="16614"/>
                    <a:pt x="21600" y="13859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6" y="0"/>
                    <a:pt x="0" y="4835"/>
                    <a:pt x="0" y="10800"/>
                  </a:cubicBezTo>
                  <a:cubicBezTo>
                    <a:pt x="0" y="13859"/>
                    <a:pt x="1277" y="16614"/>
                    <a:pt x="3320" y="18579"/>
                  </a:cubicBezTo>
                  <a:lnTo>
                    <a:pt x="2107" y="20762"/>
                  </a:lnTo>
                  <a:cubicBezTo>
                    <a:pt x="2019" y="20851"/>
                    <a:pt x="1964" y="20974"/>
                    <a:pt x="1964" y="21109"/>
                  </a:cubicBezTo>
                  <a:cubicBezTo>
                    <a:pt x="1964" y="21380"/>
                    <a:pt x="2184" y="21600"/>
                    <a:pt x="2455" y="21600"/>
                  </a:cubicBezTo>
                  <a:cubicBezTo>
                    <a:pt x="2590" y="21600"/>
                    <a:pt x="2713" y="21545"/>
                    <a:pt x="2802" y="21456"/>
                  </a:cubicBezTo>
                  <a:cubicBezTo>
                    <a:pt x="2858" y="21400"/>
                    <a:pt x="2894" y="21327"/>
                    <a:pt x="2917" y="21248"/>
                  </a:cubicBezTo>
                  <a:lnTo>
                    <a:pt x="4044" y="19219"/>
                  </a:lnTo>
                  <a:cubicBezTo>
                    <a:pt x="5895" y="20706"/>
                    <a:pt x="8242" y="21600"/>
                    <a:pt x="10800" y="21600"/>
                  </a:cubicBezTo>
                  <a:cubicBezTo>
                    <a:pt x="13358" y="21600"/>
                    <a:pt x="15705" y="20706"/>
                    <a:pt x="17555" y="19219"/>
                  </a:cubicBezTo>
                  <a:lnTo>
                    <a:pt x="18683" y="21248"/>
                  </a:lnTo>
                  <a:cubicBezTo>
                    <a:pt x="18743" y="21450"/>
                    <a:pt x="18923" y="21600"/>
                    <a:pt x="19145" y="21600"/>
                  </a:cubicBezTo>
                  <a:cubicBezTo>
                    <a:pt x="19416" y="21600"/>
                    <a:pt x="19636" y="21380"/>
                    <a:pt x="19636" y="21109"/>
                  </a:cubicBezTo>
                  <a:cubicBezTo>
                    <a:pt x="19636" y="20974"/>
                    <a:pt x="19581" y="20851"/>
                    <a:pt x="19493" y="20762"/>
                  </a:cubicBezTo>
                  <a:cubicBezTo>
                    <a:pt x="19493" y="20762"/>
                    <a:pt x="18280" y="18579"/>
                    <a:pt x="18280" y="18579"/>
                  </a:cubicBezTo>
                  <a:close/>
                  <a:moveTo>
                    <a:pt x="10800" y="16691"/>
                  </a:moveTo>
                  <a:cubicBezTo>
                    <a:pt x="7547" y="16691"/>
                    <a:pt x="4909" y="14053"/>
                    <a:pt x="4909" y="10800"/>
                  </a:cubicBezTo>
                  <a:cubicBezTo>
                    <a:pt x="4909" y="7547"/>
                    <a:pt x="7547" y="4909"/>
                    <a:pt x="10800" y="4909"/>
                  </a:cubicBezTo>
                  <a:cubicBezTo>
                    <a:pt x="14053" y="4909"/>
                    <a:pt x="16691" y="7547"/>
                    <a:pt x="16691" y="10800"/>
                  </a:cubicBezTo>
                  <a:cubicBezTo>
                    <a:pt x="16691" y="14053"/>
                    <a:pt x="14053" y="16691"/>
                    <a:pt x="10800" y="16691"/>
                  </a:cubicBezTo>
                  <a:moveTo>
                    <a:pt x="10800" y="3927"/>
                  </a:moveTo>
                  <a:cubicBezTo>
                    <a:pt x="7004" y="3927"/>
                    <a:pt x="3927" y="7004"/>
                    <a:pt x="3927" y="10800"/>
                  </a:cubicBezTo>
                  <a:cubicBezTo>
                    <a:pt x="3927" y="14596"/>
                    <a:pt x="7004" y="17673"/>
                    <a:pt x="10800" y="17673"/>
                  </a:cubicBezTo>
                  <a:cubicBezTo>
                    <a:pt x="14596" y="17673"/>
                    <a:pt x="17673" y="14596"/>
                    <a:pt x="17673" y="10800"/>
                  </a:cubicBezTo>
                  <a:cubicBezTo>
                    <a:pt x="17673" y="7004"/>
                    <a:pt x="14596" y="3927"/>
                    <a:pt x="10800" y="3927"/>
                  </a:cubicBezTo>
                  <a:moveTo>
                    <a:pt x="10800" y="12764"/>
                  </a:moveTo>
                  <a:cubicBezTo>
                    <a:pt x="9716" y="12764"/>
                    <a:pt x="8836" y="11884"/>
                    <a:pt x="8836" y="10800"/>
                  </a:cubicBezTo>
                  <a:cubicBezTo>
                    <a:pt x="8836" y="9716"/>
                    <a:pt x="9716" y="8836"/>
                    <a:pt x="10800" y="8836"/>
                  </a:cubicBezTo>
                  <a:cubicBezTo>
                    <a:pt x="11884" y="8836"/>
                    <a:pt x="12764" y="9716"/>
                    <a:pt x="12764" y="10800"/>
                  </a:cubicBezTo>
                  <a:cubicBezTo>
                    <a:pt x="12764" y="11884"/>
                    <a:pt x="11884" y="12764"/>
                    <a:pt x="10800" y="12764"/>
                  </a:cubicBezTo>
                  <a:moveTo>
                    <a:pt x="10800" y="7855"/>
                  </a:moveTo>
                  <a:cubicBezTo>
                    <a:pt x="9173" y="7855"/>
                    <a:pt x="7855" y="9173"/>
                    <a:pt x="7855" y="10800"/>
                  </a:cubicBezTo>
                  <a:cubicBezTo>
                    <a:pt x="7855" y="12427"/>
                    <a:pt x="9173" y="13745"/>
                    <a:pt x="10800" y="13745"/>
                  </a:cubicBezTo>
                  <a:cubicBezTo>
                    <a:pt x="12427" y="13745"/>
                    <a:pt x="13745" y="12427"/>
                    <a:pt x="13745" y="10800"/>
                  </a:cubicBezTo>
                  <a:cubicBezTo>
                    <a:pt x="13745" y="9173"/>
                    <a:pt x="12427" y="7855"/>
                    <a:pt x="10800" y="785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32" tIns="19032" rIns="19032" bIns="19032" anchor="ctr"/>
            <a:lstStyle/>
            <a:p>
              <a:pPr algn="ctr" defTabSz="228369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61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3D9E9CA-9EC3-F847-A543-8A09B45B6DE0}"/>
              </a:ext>
            </a:extLst>
          </p:cNvPr>
          <p:cNvGrpSpPr/>
          <p:nvPr/>
        </p:nvGrpSpPr>
        <p:grpSpPr>
          <a:xfrm>
            <a:off x="6957832" y="1995888"/>
            <a:ext cx="2799250" cy="3893028"/>
            <a:chOff x="7631873" y="1995888"/>
            <a:chExt cx="2799250" cy="3893028"/>
          </a:xfrm>
        </p:grpSpPr>
        <p:sp>
          <p:nvSpPr>
            <p:cNvPr id="24" name="Text Placeholder 42">
              <a:extLst>
                <a:ext uri="{FF2B5EF4-FFF2-40B4-BE49-F238E27FC236}">
                  <a16:creationId xmlns:a16="http://schemas.microsoft.com/office/drawing/2014/main" id="{3DEC268C-D0B3-964A-838E-9E35F5AA48C6}"/>
                </a:ext>
              </a:extLst>
            </p:cNvPr>
            <p:cNvSpPr txBox="1">
              <a:spLocks/>
            </p:cNvSpPr>
            <p:nvPr/>
          </p:nvSpPr>
          <p:spPr>
            <a:xfrm>
              <a:off x="7642203" y="4226284"/>
              <a:ext cx="2788920" cy="1662632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85750" marR="0" indent="-28575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buClr>
                  <a:schemeClr val="accent3"/>
                </a:buClr>
                <a:buSzPct val="110000"/>
                <a:buFont typeface="Wingdings" pitchFamily="2" charset="2"/>
                <a:buChar char="q"/>
              </a:pPr>
              <a:r>
                <a:rPr lang="en-US" dirty="0"/>
                <a:t>Continued engagement </a:t>
              </a:r>
              <a:br>
                <a:rPr lang="en-US" dirty="0"/>
              </a:br>
              <a:r>
                <a:rPr lang="en-US" dirty="0"/>
                <a:t>and implementation of communication plan</a:t>
              </a:r>
            </a:p>
            <a:p>
              <a:pPr>
                <a:lnSpc>
                  <a:spcPct val="100000"/>
                </a:lnSpc>
                <a:buClr>
                  <a:schemeClr val="accent3"/>
                </a:buClr>
                <a:buSzPct val="110000"/>
                <a:buFont typeface="Wingdings" pitchFamily="2" charset="2"/>
                <a:buChar char="q"/>
              </a:pPr>
              <a:r>
                <a:rPr lang="en-US" dirty="0"/>
                <a:t>Evaluation plan</a:t>
              </a:r>
            </a:p>
          </p:txBody>
        </p:sp>
        <p:sp>
          <p:nvSpPr>
            <p:cNvPr id="25" name="Text Placeholder 149">
              <a:extLst>
                <a:ext uri="{FF2B5EF4-FFF2-40B4-BE49-F238E27FC236}">
                  <a16:creationId xmlns:a16="http://schemas.microsoft.com/office/drawing/2014/main" id="{975EBA70-210E-2F4B-8776-EE9CE70CAE58}"/>
                </a:ext>
              </a:extLst>
            </p:cNvPr>
            <p:cNvSpPr txBox="1">
              <a:spLocks/>
            </p:cNvSpPr>
            <p:nvPr/>
          </p:nvSpPr>
          <p:spPr>
            <a:xfrm>
              <a:off x="7631873" y="3692909"/>
              <a:ext cx="2799250" cy="435758"/>
            </a:xfrm>
            <a:prstGeom prst="rect">
              <a:avLst/>
            </a:prstGeom>
          </p:spPr>
          <p:txBody>
            <a:bodyPr lIns="91440" rIns="91440" anchor="ctr" anchorCtr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600" b="1" i="0" kern="1200" cap="all" spc="100" baseline="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i="0" kern="1200" cap="all" spc="100" baseline="0">
                  <a:solidFill>
                    <a:schemeClr val="accent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i="0" kern="1200" cap="all" spc="100" baseline="0">
                  <a:solidFill>
                    <a:schemeClr val="accent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i="0" kern="1200" cap="all" spc="100" baseline="0">
                  <a:solidFill>
                    <a:schemeClr val="accent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i="0" kern="1200" cap="all" spc="100" baseline="0">
                  <a:solidFill>
                    <a:schemeClr val="accent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fall + </a:t>
              </a:r>
              <a:br>
                <a:rPr lang="en-US" dirty="0"/>
              </a:br>
              <a:r>
                <a:rPr lang="en-US" dirty="0"/>
                <a:t>winter 2022</a:t>
              </a: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01AAFF6-AFE6-AF46-9061-A57B68B45F8F}"/>
                </a:ext>
              </a:extLst>
            </p:cNvPr>
            <p:cNvGrpSpPr/>
            <p:nvPr/>
          </p:nvGrpSpPr>
          <p:grpSpPr>
            <a:xfrm>
              <a:off x="8312425" y="1995888"/>
              <a:ext cx="1438146" cy="1438146"/>
              <a:chOff x="9569004" y="1995888"/>
              <a:chExt cx="1438146" cy="1438146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D6CE324F-8FC0-BC4A-B13A-601FA3ED7839}"/>
                  </a:ext>
                </a:extLst>
              </p:cNvPr>
              <p:cNvSpPr/>
              <p:nvPr userDrawn="1"/>
            </p:nvSpPr>
            <p:spPr>
              <a:xfrm>
                <a:off x="9569004" y="1995888"/>
                <a:ext cx="1438146" cy="1438146"/>
              </a:xfrm>
              <a:prstGeom prst="ellipse">
                <a:avLst/>
              </a:prstGeom>
              <a:solidFill>
                <a:schemeClr val="accent3"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8BA3E3DD-CEAB-3C4F-8506-71D0D7B7329B}"/>
                  </a:ext>
                </a:extLst>
              </p:cNvPr>
              <p:cNvSpPr/>
              <p:nvPr userDrawn="1"/>
            </p:nvSpPr>
            <p:spPr>
              <a:xfrm>
                <a:off x="9706058" y="2132944"/>
                <a:ext cx="1164034" cy="116403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5DC30534-E498-B044-8C52-6F3E0A896A5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10011712" y="2399790"/>
                <a:ext cx="594878" cy="594878"/>
              </a:xfrm>
              <a:prstGeom prst="rect">
                <a:avLst/>
              </a:prstGeom>
            </p:spPr>
          </p:pic>
        </p:grp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C18ED5-508E-BC4F-B691-272A5ACE99FC}"/>
              </a:ext>
            </a:extLst>
          </p:cNvPr>
          <p:cNvCxnSpPr>
            <a:cxnSpLocks/>
          </p:cNvCxnSpPr>
          <p:nvPr/>
        </p:nvCxnSpPr>
        <p:spPr>
          <a:xfrm>
            <a:off x="6090836" y="3694042"/>
            <a:ext cx="0" cy="246888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6168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82BB256-664A-824C-BE5A-4BF4EC3CB2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"/>
          </a:blip>
          <a:srcRect t="16618" b="29000"/>
          <a:stretch/>
        </p:blipFill>
        <p:spPr>
          <a:xfrm>
            <a:off x="430234" y="437322"/>
            <a:ext cx="11331530" cy="6162261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7878615-116B-6E48-AFF3-86E4540078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3400" y="1036322"/>
            <a:ext cx="11125200" cy="957848"/>
          </a:xfrm>
        </p:spPr>
        <p:txBody>
          <a:bodyPr/>
          <a:lstStyle/>
          <a:p>
            <a:r>
              <a:rPr lang="en-US" dirty="0"/>
              <a:t>Communication plan </a:t>
            </a:r>
            <a:br>
              <a:rPr lang="en-US" dirty="0"/>
            </a:br>
            <a:r>
              <a:rPr lang="en-US" dirty="0">
                <a:latin typeface="+mn-lt"/>
              </a:rPr>
              <a:t>research + Overview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0BC049-0450-A047-AC4C-18E7D23F319C}"/>
              </a:ext>
            </a:extLst>
          </p:cNvPr>
          <p:cNvSpPr/>
          <p:nvPr/>
        </p:nvSpPr>
        <p:spPr>
          <a:xfrm>
            <a:off x="533400" y="2264632"/>
            <a:ext cx="11125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The Center for Health Communication (CHC) staff conducted research to understand the CPAN program better and ground the proposed strategies, messages, and tactics in evidence. The formative research included: </a:t>
            </a:r>
            <a:endParaRPr lang="en-US" sz="1400" dirty="0">
              <a:effectLst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7A3EBC-0AEE-F74A-9361-5428B35561D1}"/>
              </a:ext>
            </a:extLst>
          </p:cNvPr>
          <p:cNvSpPr/>
          <p:nvPr/>
        </p:nvSpPr>
        <p:spPr>
          <a:xfrm>
            <a:off x="533400" y="2964626"/>
            <a:ext cx="11125199" cy="3634957"/>
          </a:xfrm>
          <a:prstGeom prst="rect">
            <a:avLst/>
          </a:prstGeom>
        </p:spPr>
        <p:txBody>
          <a:bodyPr wrap="square" numCol="2" spcCol="914400">
            <a:noAutofit/>
          </a:bodyPr>
          <a:lstStyle/>
          <a:p>
            <a:pPr>
              <a:spcAft>
                <a:spcPts val="300"/>
              </a:spcAft>
            </a:pPr>
            <a:r>
              <a:rPr lang="en-US" sz="1200" b="1" cap="all" dirty="0">
                <a:solidFill>
                  <a:schemeClr val="accent1"/>
                </a:solidFill>
              </a:rPr>
              <a:t>Environmental Scan</a:t>
            </a:r>
          </a:p>
          <a:p>
            <a:pPr marL="171450" indent="-171450">
              <a:spcAft>
                <a:spcPts val="300"/>
              </a:spcAft>
              <a:buClr>
                <a:schemeClr val="tx2"/>
              </a:buClr>
              <a:buSzPct val="110000"/>
              <a:buFont typeface="Wingdings" pitchFamily="2" charset="2"/>
              <a:buChar char="§"/>
            </a:pPr>
            <a:r>
              <a:rPr lang="en-US" sz="1200" dirty="0"/>
              <a:t>Continuing Medical Education (CME) Participation</a:t>
            </a:r>
          </a:p>
          <a:p>
            <a:pPr marL="628650" lvl="1" indent="-171450">
              <a:spcAft>
                <a:spcPts val="300"/>
              </a:spcAft>
              <a:buClr>
                <a:schemeClr val="tx2"/>
              </a:buClr>
              <a:buSzPct val="110000"/>
              <a:buFont typeface="Courier New" panose="02070309020205020404" pitchFamily="49" charset="0"/>
              <a:buChar char="o"/>
              <a:tabLst>
                <a:tab pos="396875" algn="l"/>
              </a:tabLst>
            </a:pPr>
            <a:r>
              <a:rPr lang="en-US" sz="1200" dirty="0"/>
              <a:t>Participated in multiple CMEs to learn about provider engagement and HRI-provider direct communication. </a:t>
            </a:r>
          </a:p>
          <a:p>
            <a:pPr marL="171450" indent="-171450">
              <a:spcAft>
                <a:spcPts val="300"/>
              </a:spcAft>
              <a:buClr>
                <a:schemeClr val="tx2"/>
              </a:buClr>
              <a:buSzPct val="110000"/>
              <a:buFont typeface="Wingdings" pitchFamily="2" charset="2"/>
              <a:buChar char="§"/>
            </a:pPr>
            <a:r>
              <a:rPr lang="en-US" sz="1200" dirty="0"/>
              <a:t>ECHO Participation</a:t>
            </a:r>
          </a:p>
          <a:p>
            <a:pPr marL="628650" lvl="1" indent="-171450">
              <a:spcAft>
                <a:spcPts val="300"/>
              </a:spcAft>
              <a:buClr>
                <a:schemeClr val="tx2"/>
              </a:buClr>
              <a:buSzPct val="110000"/>
              <a:buFont typeface="Courier New" panose="02070309020205020404" pitchFamily="49" charset="0"/>
              <a:buChar char="o"/>
            </a:pPr>
            <a:r>
              <a:rPr lang="en-US" sz="1200" dirty="0"/>
              <a:t>Participated in multiple ECHO sessions to learn about provider engagement and HRI-provider direct communication.</a:t>
            </a:r>
          </a:p>
          <a:p>
            <a:pPr marL="171450" indent="-171450">
              <a:spcAft>
                <a:spcPts val="300"/>
              </a:spcAft>
              <a:buClr>
                <a:schemeClr val="tx2"/>
              </a:buClr>
              <a:buSzPct val="110000"/>
              <a:buFont typeface="Wingdings" pitchFamily="2" charset="2"/>
              <a:buChar char="§"/>
            </a:pPr>
            <a:r>
              <a:rPr lang="en-US" sz="1200" dirty="0"/>
              <a:t>National Program Review </a:t>
            </a:r>
          </a:p>
          <a:p>
            <a:pPr marL="628650" lvl="1" indent="-171450">
              <a:spcAft>
                <a:spcPts val="300"/>
              </a:spcAft>
              <a:buClr>
                <a:schemeClr val="tx2"/>
              </a:buClr>
              <a:buSzPct val="110000"/>
              <a:buFont typeface="Courier New" panose="02070309020205020404" pitchFamily="49" charset="0"/>
              <a:buChar char="o"/>
            </a:pPr>
            <a:r>
              <a:rPr lang="en-US" sz="1200" dirty="0"/>
              <a:t>Conducted a review of the National Network of Child Psychiatry Access Programs (NNCPAP) to learn about other program offerings, messaging, websites, and direct provider </a:t>
            </a:r>
            <a:br>
              <a:rPr lang="en-US" sz="1200" dirty="0"/>
            </a:br>
            <a:r>
              <a:rPr lang="en-US" sz="1200" dirty="0"/>
              <a:t>engagement materials.</a:t>
            </a:r>
          </a:p>
          <a:p>
            <a:pPr marL="171450" indent="-171450">
              <a:spcAft>
                <a:spcPts val="300"/>
              </a:spcAft>
              <a:buClr>
                <a:schemeClr val="tx2"/>
              </a:buClr>
              <a:buSzPct val="110000"/>
              <a:buFont typeface="Wingdings" pitchFamily="2" charset="2"/>
              <a:buChar char="§"/>
            </a:pPr>
            <a:r>
              <a:rPr lang="en-US" sz="1200" dirty="0"/>
              <a:t>Internal and External Evaluation Data</a:t>
            </a:r>
          </a:p>
          <a:p>
            <a:pPr marL="628650" lvl="1" indent="-171450">
              <a:spcAft>
                <a:spcPts val="300"/>
              </a:spcAft>
              <a:buClr>
                <a:schemeClr val="tx2"/>
              </a:buClr>
              <a:buSzPct val="110000"/>
              <a:buFont typeface="Courier New" panose="02070309020205020404" pitchFamily="49" charset="0"/>
              <a:buChar char="o"/>
            </a:pPr>
            <a:r>
              <a:rPr lang="en-US" sz="1200" dirty="0"/>
              <a:t>Reviewed data and reports provided by internal and external CPAN evaluation teams and attended meetings to learn about their findings and insights.</a:t>
            </a:r>
          </a:p>
          <a:p>
            <a:pPr marL="171450" indent="-171450">
              <a:spcAft>
                <a:spcPts val="300"/>
              </a:spcAft>
              <a:buClr>
                <a:schemeClr val="tx2"/>
              </a:buClr>
              <a:buSzPct val="110000"/>
              <a:buFont typeface="Wingdings" pitchFamily="2" charset="2"/>
              <a:buChar char="§"/>
            </a:pPr>
            <a:endParaRPr lang="en-US" sz="1200" dirty="0"/>
          </a:p>
          <a:p>
            <a:pPr marL="171450" indent="-171450">
              <a:spcAft>
                <a:spcPts val="300"/>
              </a:spcAft>
              <a:buClr>
                <a:schemeClr val="tx2"/>
              </a:buClr>
              <a:buSzPct val="110000"/>
              <a:buFont typeface="Wingdings" pitchFamily="2" charset="2"/>
              <a:buChar char="§"/>
            </a:pPr>
            <a:r>
              <a:rPr lang="en-US" sz="1200" dirty="0" err="1"/>
              <a:t>Trayt</a:t>
            </a:r>
            <a:r>
              <a:rPr lang="en-US" sz="1200" dirty="0"/>
              <a:t> Data Review</a:t>
            </a:r>
          </a:p>
          <a:p>
            <a:pPr marL="628650" lvl="1" indent="-171450">
              <a:spcAft>
                <a:spcPts val="300"/>
              </a:spcAft>
              <a:buClr>
                <a:schemeClr val="tx2"/>
              </a:buClr>
              <a:buSzPct val="110000"/>
              <a:buFont typeface="Courier New" panose="02070309020205020404" pitchFamily="49" charset="0"/>
              <a:buChar char="o"/>
            </a:pPr>
            <a:r>
              <a:rPr lang="en-US" sz="1200" dirty="0"/>
              <a:t>Reviewed metrics for individual HRI and cumulative data</a:t>
            </a:r>
          </a:p>
          <a:p>
            <a:pPr marL="171450" indent="-171450">
              <a:spcAft>
                <a:spcPts val="300"/>
              </a:spcAft>
              <a:buClr>
                <a:schemeClr val="tx2"/>
              </a:buClr>
              <a:buSzPct val="110000"/>
              <a:buFont typeface="Wingdings" pitchFamily="2" charset="2"/>
              <a:buChar char="§"/>
            </a:pPr>
            <a:r>
              <a:rPr lang="en-US" sz="1200" dirty="0"/>
              <a:t>SharePoint </a:t>
            </a:r>
          </a:p>
          <a:p>
            <a:pPr marL="628650" lvl="1" indent="-171450">
              <a:spcAft>
                <a:spcPts val="300"/>
              </a:spcAft>
              <a:buClr>
                <a:schemeClr val="tx2"/>
              </a:buClr>
              <a:buSzPct val="110000"/>
              <a:buFont typeface="Courier New" panose="02070309020205020404" pitchFamily="49" charset="0"/>
              <a:buChar char="o"/>
            </a:pPr>
            <a:r>
              <a:rPr lang="en-US" sz="1200" dirty="0"/>
              <a:t>Reviewed materials including lessons learned and </a:t>
            </a:r>
            <a:br>
              <a:rPr lang="en-US" sz="1200" dirty="0"/>
            </a:br>
            <a:r>
              <a:rPr lang="en-US" sz="1200" dirty="0"/>
              <a:t>progress reports</a:t>
            </a:r>
          </a:p>
          <a:p>
            <a:pPr marL="171450" indent="-171450">
              <a:spcAft>
                <a:spcPts val="300"/>
              </a:spcAft>
              <a:buClr>
                <a:schemeClr val="tx2"/>
              </a:buClr>
              <a:buSzPct val="110000"/>
              <a:buFont typeface="Wingdings" pitchFamily="2" charset="2"/>
              <a:buChar char="§"/>
            </a:pPr>
            <a:r>
              <a:rPr lang="en-US" sz="1200" dirty="0"/>
              <a:t>Stakeholder Interviews</a:t>
            </a:r>
          </a:p>
          <a:p>
            <a:pPr marL="171450" indent="-171450">
              <a:spcAft>
                <a:spcPts val="300"/>
              </a:spcAft>
              <a:buClr>
                <a:schemeClr val="tx2"/>
              </a:buClr>
              <a:buSzPct val="110000"/>
              <a:buFont typeface="Wingdings" pitchFamily="2" charset="2"/>
              <a:buChar char="§"/>
            </a:pPr>
            <a:r>
              <a:rPr lang="en-US" sz="1200" dirty="0"/>
              <a:t>Creative Review</a:t>
            </a:r>
          </a:p>
          <a:p>
            <a:pPr marL="628650" lvl="1" indent="-171450">
              <a:spcAft>
                <a:spcPts val="300"/>
              </a:spcAft>
              <a:buClr>
                <a:schemeClr val="tx2"/>
              </a:buClr>
              <a:buSzPct val="110000"/>
              <a:buFont typeface="Courier New" panose="02070309020205020404" pitchFamily="49" charset="0"/>
              <a:buChar char="o"/>
            </a:pPr>
            <a:r>
              <a:rPr lang="en-US" sz="1200" dirty="0"/>
              <a:t>CHC communications team reviewed and assessed the brand style guide and HRI produced assets</a:t>
            </a:r>
          </a:p>
          <a:p>
            <a:pPr marL="171450" indent="-171450">
              <a:spcAft>
                <a:spcPts val="300"/>
              </a:spcAft>
              <a:buClr>
                <a:schemeClr val="tx2"/>
              </a:buClr>
              <a:buSzPct val="110000"/>
              <a:buFont typeface="Wingdings" pitchFamily="2" charset="2"/>
              <a:buChar char="§"/>
            </a:pPr>
            <a:r>
              <a:rPr lang="en-US" sz="1200" dirty="0"/>
              <a:t>Website Review</a:t>
            </a:r>
          </a:p>
          <a:p>
            <a:pPr marL="628650" lvl="1" indent="-171450">
              <a:spcAft>
                <a:spcPts val="300"/>
              </a:spcAft>
              <a:buClr>
                <a:schemeClr val="tx2"/>
              </a:buClr>
              <a:buSzPct val="110000"/>
              <a:buFont typeface="Courier New" panose="02070309020205020404" pitchFamily="49" charset="0"/>
              <a:buChar char="o"/>
            </a:pPr>
            <a:r>
              <a:rPr lang="en-US" sz="1200" dirty="0"/>
              <a:t>CHC conducted a review of the CPAN website</a:t>
            </a:r>
          </a:p>
          <a:p>
            <a:pPr>
              <a:spcAft>
                <a:spcPts val="300"/>
              </a:spcAft>
            </a:pPr>
            <a:r>
              <a:rPr lang="en-US" sz="1200" b="1" cap="all" dirty="0">
                <a:solidFill>
                  <a:schemeClr val="accent1"/>
                </a:solidFill>
              </a:rPr>
              <a:t>Provider interviews</a:t>
            </a:r>
          </a:p>
          <a:p>
            <a:pPr marL="171450" indent="-171450">
              <a:spcAft>
                <a:spcPts val="300"/>
              </a:spcAft>
              <a:buClr>
                <a:schemeClr val="tx2"/>
              </a:buClr>
              <a:buSzPct val="110000"/>
              <a:buFont typeface="Wingdings" pitchFamily="2" charset="2"/>
              <a:buChar char="§"/>
            </a:pPr>
            <a:r>
              <a:rPr lang="en-US" sz="1200" dirty="0"/>
              <a:t>Conducted in-depth one-on-one Interviews with CPAN using </a:t>
            </a:r>
            <a:br>
              <a:rPr lang="en-US" sz="1200" dirty="0"/>
            </a:br>
            <a:r>
              <a:rPr lang="en-US" sz="1200" dirty="0"/>
              <a:t>providers (n=15)</a:t>
            </a:r>
          </a:p>
          <a:p>
            <a:pPr>
              <a:spcAft>
                <a:spcPts val="300"/>
              </a:spcAft>
            </a:pPr>
            <a:r>
              <a:rPr lang="en-US" sz="1200" b="1" cap="all" dirty="0">
                <a:solidFill>
                  <a:schemeClr val="accent1"/>
                </a:solidFill>
              </a:rPr>
              <a:t>HRI Focus groups</a:t>
            </a:r>
          </a:p>
          <a:p>
            <a:pPr marL="171450" indent="-171450">
              <a:spcAft>
                <a:spcPts val="300"/>
              </a:spcAft>
              <a:buClr>
                <a:schemeClr val="tx2"/>
              </a:buClr>
              <a:buSzPct val="110000"/>
              <a:buFont typeface="Wingdings" pitchFamily="2" charset="2"/>
              <a:buChar char="§"/>
            </a:pPr>
            <a:r>
              <a:rPr lang="en-US" sz="1200" dirty="0"/>
              <a:t>Conducted focus groups with each HRI (n=12) with a total of approximately 46 individuals</a:t>
            </a:r>
          </a:p>
        </p:txBody>
      </p:sp>
    </p:spTree>
    <p:extLst>
      <p:ext uri="{BB962C8B-B14F-4D97-AF65-F5344CB8AC3E}">
        <p14:creationId xmlns:p14="http://schemas.microsoft.com/office/powerpoint/2010/main" val="326946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82BB256-664A-824C-BE5A-4BF4EC3CB2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"/>
          </a:blip>
          <a:srcRect t="16618" b="29000"/>
          <a:stretch/>
        </p:blipFill>
        <p:spPr>
          <a:xfrm>
            <a:off x="430234" y="437322"/>
            <a:ext cx="11331530" cy="6162261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7878615-116B-6E48-AFF3-86E4540078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3400" y="1036322"/>
            <a:ext cx="11125200" cy="957848"/>
          </a:xfrm>
        </p:spPr>
        <p:txBody>
          <a:bodyPr/>
          <a:lstStyle/>
          <a:p>
            <a:r>
              <a:rPr lang="en-US" dirty="0"/>
              <a:t>Communication plan </a:t>
            </a:r>
            <a:br>
              <a:rPr lang="en-US" dirty="0"/>
            </a:br>
            <a:r>
              <a:rPr lang="en-US" dirty="0">
                <a:latin typeface="+mn-lt"/>
              </a:rPr>
              <a:t>Message Themes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0BC049-0450-A047-AC4C-18E7D23F319C}"/>
              </a:ext>
            </a:extLst>
          </p:cNvPr>
          <p:cNvSpPr/>
          <p:nvPr/>
        </p:nvSpPr>
        <p:spPr>
          <a:xfrm>
            <a:off x="533400" y="2196917"/>
            <a:ext cx="11125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Based on the formative research, CHC recommends seven key message themes to prioritize increasing PCP awareness and utilization. </a:t>
            </a:r>
            <a:r>
              <a:rPr lang="en-US" sz="1400" b="1" dirty="0"/>
              <a:t>See below for the key message themes and the formative origin: 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3E73FA9-4440-9C4B-9EFE-68B551909A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4455504"/>
              </p:ext>
            </p:extLst>
          </p:nvPr>
        </p:nvGraphicFramePr>
        <p:xfrm>
          <a:off x="533400" y="2922885"/>
          <a:ext cx="11125200" cy="3728720"/>
        </p:xfrm>
        <a:graphic>
          <a:graphicData uri="http://schemas.openxmlformats.org/drawingml/2006/table">
            <a:tbl>
              <a:tblPr firstRow="1">
                <a:noFill/>
              </a:tblPr>
              <a:tblGrid>
                <a:gridCol w="1630136">
                  <a:extLst>
                    <a:ext uri="{9D8B030D-6E8A-4147-A177-3AD203B41FA5}">
                      <a16:colId xmlns:a16="http://schemas.microsoft.com/office/drawing/2014/main" val="3447289452"/>
                    </a:ext>
                  </a:extLst>
                </a:gridCol>
                <a:gridCol w="1151164">
                  <a:extLst>
                    <a:ext uri="{9D8B030D-6E8A-4147-A177-3AD203B41FA5}">
                      <a16:colId xmlns:a16="http://schemas.microsoft.com/office/drawing/2014/main" val="3429682852"/>
                    </a:ext>
                  </a:extLst>
                </a:gridCol>
                <a:gridCol w="1390650">
                  <a:extLst>
                    <a:ext uri="{9D8B030D-6E8A-4147-A177-3AD203B41FA5}">
                      <a16:colId xmlns:a16="http://schemas.microsoft.com/office/drawing/2014/main" val="1951841964"/>
                    </a:ext>
                  </a:extLst>
                </a:gridCol>
                <a:gridCol w="1390650">
                  <a:extLst>
                    <a:ext uri="{9D8B030D-6E8A-4147-A177-3AD203B41FA5}">
                      <a16:colId xmlns:a16="http://schemas.microsoft.com/office/drawing/2014/main" val="1459619133"/>
                    </a:ext>
                  </a:extLst>
                </a:gridCol>
                <a:gridCol w="1390650">
                  <a:extLst>
                    <a:ext uri="{9D8B030D-6E8A-4147-A177-3AD203B41FA5}">
                      <a16:colId xmlns:a16="http://schemas.microsoft.com/office/drawing/2014/main" val="3550671644"/>
                    </a:ext>
                  </a:extLst>
                </a:gridCol>
                <a:gridCol w="1390650">
                  <a:extLst>
                    <a:ext uri="{9D8B030D-6E8A-4147-A177-3AD203B41FA5}">
                      <a16:colId xmlns:a16="http://schemas.microsoft.com/office/drawing/2014/main" val="1872949742"/>
                    </a:ext>
                  </a:extLst>
                </a:gridCol>
                <a:gridCol w="1390650">
                  <a:extLst>
                    <a:ext uri="{9D8B030D-6E8A-4147-A177-3AD203B41FA5}">
                      <a16:colId xmlns:a16="http://schemas.microsoft.com/office/drawing/2014/main" val="3428865387"/>
                    </a:ext>
                  </a:extLst>
                </a:gridCol>
                <a:gridCol w="1390650">
                  <a:extLst>
                    <a:ext uri="{9D8B030D-6E8A-4147-A177-3AD203B41FA5}">
                      <a16:colId xmlns:a16="http://schemas.microsoft.com/office/drawing/2014/main" val="4225828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chemeClr val="bg1"/>
                          </a:solidFill>
                        </a:rPr>
                        <a:t>Theme</a:t>
                      </a:r>
                    </a:p>
                  </a:txBody>
                  <a:tcPr anchor="b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chemeClr val="bg1"/>
                          </a:solidFill>
                        </a:rPr>
                        <a:t>HRI Interview</a:t>
                      </a:r>
                    </a:p>
                    <a:p>
                      <a:r>
                        <a:rPr lang="en-US" sz="1000" b="0" dirty="0">
                          <a:solidFill>
                            <a:schemeClr val="bg1"/>
                          </a:solidFill>
                        </a:rPr>
                        <a:t>Input and</a:t>
                      </a:r>
                    </a:p>
                    <a:p>
                      <a:r>
                        <a:rPr lang="en-US" sz="1000" b="0" dirty="0">
                          <a:solidFill>
                            <a:schemeClr val="bg1"/>
                          </a:solidFill>
                        </a:rPr>
                        <a:t>Materials</a:t>
                      </a:r>
                    </a:p>
                  </a:txBody>
                  <a:tcPr anchor="b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chemeClr val="bg1"/>
                          </a:solidFill>
                        </a:rPr>
                        <a:t>Provider</a:t>
                      </a:r>
                    </a:p>
                    <a:p>
                      <a:r>
                        <a:rPr lang="en-US" sz="1000" b="0" dirty="0">
                          <a:solidFill>
                            <a:schemeClr val="bg1"/>
                          </a:solidFill>
                        </a:rPr>
                        <a:t>Interview</a:t>
                      </a:r>
                    </a:p>
                    <a:p>
                      <a:r>
                        <a:rPr lang="en-US" sz="1000" b="0" dirty="0">
                          <a:solidFill>
                            <a:schemeClr val="bg1"/>
                          </a:solidFill>
                        </a:rPr>
                        <a:t>Input</a:t>
                      </a:r>
                    </a:p>
                  </a:txBody>
                  <a:tcPr anchor="b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chemeClr val="bg1"/>
                          </a:solidFill>
                        </a:rPr>
                        <a:t>COSH</a:t>
                      </a:r>
                    </a:p>
                    <a:p>
                      <a:r>
                        <a:rPr lang="en-US" sz="1000" b="0" dirty="0">
                          <a:solidFill>
                            <a:schemeClr val="bg1"/>
                          </a:solidFill>
                        </a:rPr>
                        <a:t>Provider</a:t>
                      </a:r>
                    </a:p>
                    <a:p>
                      <a:r>
                        <a:rPr lang="en-US" sz="1000" b="0" dirty="0">
                          <a:solidFill>
                            <a:schemeClr val="bg1"/>
                          </a:solidFill>
                        </a:rPr>
                        <a:t>Focus Group</a:t>
                      </a:r>
                    </a:p>
                  </a:txBody>
                  <a:tcPr anchor="b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0" dirty="0" err="1">
                          <a:solidFill>
                            <a:schemeClr val="bg1"/>
                          </a:solidFill>
                        </a:rPr>
                        <a:t>Trayt</a:t>
                      </a:r>
                      <a:r>
                        <a:rPr lang="en-US" sz="1000" b="0" dirty="0">
                          <a:solidFill>
                            <a:schemeClr val="bg1"/>
                          </a:solidFill>
                        </a:rPr>
                        <a:t>,</a:t>
                      </a:r>
                    </a:p>
                    <a:p>
                      <a:r>
                        <a:rPr lang="en-US" sz="1000" b="0" dirty="0">
                          <a:solidFill>
                            <a:schemeClr val="bg1"/>
                          </a:solidFill>
                        </a:rPr>
                        <a:t>SharePoint,</a:t>
                      </a:r>
                    </a:p>
                    <a:p>
                      <a:r>
                        <a:rPr lang="en-US" sz="1000" b="0" dirty="0">
                          <a:solidFill>
                            <a:schemeClr val="bg1"/>
                          </a:solidFill>
                        </a:rPr>
                        <a:t>Evaluation</a:t>
                      </a:r>
                    </a:p>
                  </a:txBody>
                  <a:tcPr anchor="b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chemeClr val="bg1"/>
                          </a:solidFill>
                        </a:rPr>
                        <a:t>CME</a:t>
                      </a:r>
                    </a:p>
                  </a:txBody>
                  <a:tcPr anchor="b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chemeClr val="bg1"/>
                          </a:solidFill>
                        </a:rPr>
                        <a:t>Review</a:t>
                      </a:r>
                    </a:p>
                    <a:p>
                      <a:r>
                        <a:rPr lang="en-US" sz="1000" b="0" dirty="0">
                          <a:solidFill>
                            <a:schemeClr val="bg1"/>
                          </a:solidFill>
                        </a:rPr>
                        <a:t>of National</a:t>
                      </a:r>
                    </a:p>
                    <a:p>
                      <a:r>
                        <a:rPr lang="en-US" sz="1000" b="0" dirty="0">
                          <a:solidFill>
                            <a:schemeClr val="bg1"/>
                          </a:solidFill>
                        </a:rPr>
                        <a:t>Programs</a:t>
                      </a:r>
                    </a:p>
                  </a:txBody>
                  <a:tcPr anchor="b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chemeClr val="bg1"/>
                          </a:solidFill>
                        </a:rPr>
                        <a:t>ECHO</a:t>
                      </a:r>
                    </a:p>
                  </a:txBody>
                  <a:tcPr anchor="b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247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Peer to Peer Collaborative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✓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F57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✓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F57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✓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✓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F57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✓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✓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0583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Free Program Reimbursement Coding Opportunity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8FC">
                        <a:alpha val="2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✓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8FC">
                        <a:alpha val="2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F57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✓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8FC">
                        <a:alpha val="2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F57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✓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8FC">
                        <a:alpha val="2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8FC">
                        <a:alpha val="2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8FC">
                        <a:alpha val="2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F57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✓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8FC">
                        <a:alpha val="2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8FC">
                        <a:alpha val="2588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493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Time for Providers </a:t>
                      </a:r>
                      <a:br>
                        <a:rPr lang="en-US" sz="10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&amp; Time for Patient </a:t>
                      </a:r>
                      <a:br>
                        <a:rPr lang="en-US" sz="10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to be Seen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✓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F57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✓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F57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✓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F57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✓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F57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✓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3178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Educational Opportunities </a:t>
                      </a:r>
                      <a:br>
                        <a:rPr lang="en-US" sz="10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for Providers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8FC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8FC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F57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✓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8FC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8FC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8FC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✓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8FC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F57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✓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8FC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F57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✓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8FC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04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Discomfort in Domain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F57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✓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F57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✓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F57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✓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F57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✓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F57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✓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8120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Resources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8FC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F57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✓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8FC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F57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✓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8FC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F57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✓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8FC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F57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✓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8FC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8FC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F57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✓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8FC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BF57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✓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E8FC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86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Pandemic Related Increase for Mental Health Services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F57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✓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F57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✓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F57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✓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✓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F57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✓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BF57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✓</a:t>
                      </a:r>
                      <a:endParaRPr lang="en-US" sz="16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06952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4472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B3F73AD-1204-8C4B-93B3-70271C629F5C}"/>
              </a:ext>
            </a:extLst>
          </p:cNvPr>
          <p:cNvSpPr/>
          <p:nvPr/>
        </p:nvSpPr>
        <p:spPr>
          <a:xfrm>
            <a:off x="1729946" y="3048000"/>
            <a:ext cx="9003957" cy="9156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 STRATEGIES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7878615-116B-6E48-AFF3-86E4540078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3400" y="1036322"/>
            <a:ext cx="11125200" cy="957848"/>
          </a:xfrm>
        </p:spPr>
        <p:txBody>
          <a:bodyPr/>
          <a:lstStyle/>
          <a:p>
            <a:r>
              <a:rPr lang="en-US" dirty="0"/>
              <a:t>Communication plan </a:t>
            </a:r>
            <a:br>
              <a:rPr lang="en-US" dirty="0"/>
            </a:br>
            <a:r>
              <a:rPr lang="en-US" dirty="0">
                <a:latin typeface="+mn-lt"/>
              </a:rPr>
              <a:t>Engagement Strategies + Tactics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C9CFB2B-3006-6D42-B613-9FD196F176AC}"/>
              </a:ext>
            </a:extLst>
          </p:cNvPr>
          <p:cNvCxnSpPr>
            <a:cxnSpLocks/>
          </p:cNvCxnSpPr>
          <p:nvPr/>
        </p:nvCxnSpPr>
        <p:spPr>
          <a:xfrm rot="-2700000" flipH="1" flipV="1">
            <a:off x="4427920" y="4362507"/>
            <a:ext cx="386861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B0C18A0-C9E8-7D45-B083-64E0B2BDE842}"/>
              </a:ext>
            </a:extLst>
          </p:cNvPr>
          <p:cNvCxnSpPr>
            <a:cxnSpLocks/>
          </p:cNvCxnSpPr>
          <p:nvPr/>
        </p:nvCxnSpPr>
        <p:spPr>
          <a:xfrm rot="2700000">
            <a:off x="7200427" y="4362507"/>
            <a:ext cx="386861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64BDC69F-F1AB-8140-80BA-41CF00239DE2}"/>
              </a:ext>
            </a:extLst>
          </p:cNvPr>
          <p:cNvSpPr/>
          <p:nvPr/>
        </p:nvSpPr>
        <p:spPr>
          <a:xfrm>
            <a:off x="1729945" y="4761392"/>
            <a:ext cx="3191256" cy="9156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cap="all" dirty="0">
                <a:solidFill>
                  <a:schemeClr val="bg1"/>
                </a:solidFill>
              </a:rPr>
              <a:t>Outreach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D77DAFB-3E8E-4541-812A-308A95956211}"/>
              </a:ext>
            </a:extLst>
          </p:cNvPr>
          <p:cNvSpPr/>
          <p:nvPr/>
        </p:nvSpPr>
        <p:spPr>
          <a:xfrm>
            <a:off x="7530634" y="4761392"/>
            <a:ext cx="3191256" cy="9156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cap="all" dirty="0">
                <a:solidFill>
                  <a:schemeClr val="bg1"/>
                </a:solidFill>
              </a:rPr>
              <a:t>Media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01F29C7-9453-2640-9BB8-4AB3234A0226}"/>
              </a:ext>
            </a:extLst>
          </p:cNvPr>
          <p:cNvSpPr/>
          <p:nvPr/>
        </p:nvSpPr>
        <p:spPr>
          <a:xfrm>
            <a:off x="1267444" y="3048000"/>
            <a:ext cx="915583" cy="91558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0BA408D-67D2-4D4B-AEA8-0553EB4CDE48}"/>
              </a:ext>
            </a:extLst>
          </p:cNvPr>
          <p:cNvSpPr/>
          <p:nvPr/>
        </p:nvSpPr>
        <p:spPr>
          <a:xfrm>
            <a:off x="10276111" y="3048000"/>
            <a:ext cx="915583" cy="91558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E492780-794A-9B4C-8E87-39BAA1EE20BF}"/>
              </a:ext>
            </a:extLst>
          </p:cNvPr>
          <p:cNvSpPr/>
          <p:nvPr/>
        </p:nvSpPr>
        <p:spPr>
          <a:xfrm>
            <a:off x="10313180" y="4761353"/>
            <a:ext cx="915583" cy="91558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30F79FA-4B29-EA45-8F7A-C7EEE5BF8E2B}"/>
              </a:ext>
            </a:extLst>
          </p:cNvPr>
          <p:cNvSpPr/>
          <p:nvPr/>
        </p:nvSpPr>
        <p:spPr>
          <a:xfrm>
            <a:off x="7030234" y="4761353"/>
            <a:ext cx="915583" cy="91558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843B1A4-EE59-D24E-9234-225A457A93C4}"/>
              </a:ext>
            </a:extLst>
          </p:cNvPr>
          <p:cNvSpPr/>
          <p:nvPr/>
        </p:nvSpPr>
        <p:spPr>
          <a:xfrm>
            <a:off x="1267444" y="4761353"/>
            <a:ext cx="915583" cy="9155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BB4FE42-97F0-964A-9AE2-4FA1A935C2BA}"/>
              </a:ext>
            </a:extLst>
          </p:cNvPr>
          <p:cNvSpPr/>
          <p:nvPr/>
        </p:nvSpPr>
        <p:spPr>
          <a:xfrm>
            <a:off x="4506018" y="4761353"/>
            <a:ext cx="915583" cy="9155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213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7878615-116B-6E48-AFF3-86E4540078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3400" y="1036322"/>
            <a:ext cx="11125200" cy="957848"/>
          </a:xfrm>
        </p:spPr>
        <p:txBody>
          <a:bodyPr/>
          <a:lstStyle/>
          <a:p>
            <a:r>
              <a:rPr lang="en-US" dirty="0"/>
              <a:t>Communication plan </a:t>
            </a:r>
            <a:br>
              <a:rPr lang="en-US" dirty="0"/>
            </a:br>
            <a:r>
              <a:rPr lang="en-US" dirty="0">
                <a:latin typeface="+mn-lt"/>
              </a:rPr>
              <a:t>Engagement Strategies + Tactics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1C11FA2-AD04-D543-AF76-82220E4EE7F1}"/>
              </a:ext>
            </a:extLst>
          </p:cNvPr>
          <p:cNvGrpSpPr/>
          <p:nvPr/>
        </p:nvGrpSpPr>
        <p:grpSpPr>
          <a:xfrm>
            <a:off x="1432574" y="2606006"/>
            <a:ext cx="3618869" cy="624909"/>
            <a:chOff x="1432574" y="2458720"/>
            <a:chExt cx="3618869" cy="624909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615A8F6-7334-3C4C-9089-E1E847AA7C53}"/>
                </a:ext>
              </a:extLst>
            </p:cNvPr>
            <p:cNvSpPr/>
            <p:nvPr/>
          </p:nvSpPr>
          <p:spPr>
            <a:xfrm>
              <a:off x="1432574" y="2463869"/>
              <a:ext cx="619760" cy="61976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80F6F68-5E2D-754F-916D-710F880A9AF1}"/>
                </a:ext>
              </a:extLst>
            </p:cNvPr>
            <p:cNvSpPr/>
            <p:nvPr/>
          </p:nvSpPr>
          <p:spPr>
            <a:xfrm>
              <a:off x="4431683" y="2458720"/>
              <a:ext cx="619760" cy="61976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DCA6163-C6D9-5D40-B5C0-C546E76E14C0}"/>
                </a:ext>
              </a:extLst>
            </p:cNvPr>
            <p:cNvSpPr/>
            <p:nvPr/>
          </p:nvSpPr>
          <p:spPr>
            <a:xfrm>
              <a:off x="1759603" y="2458720"/>
              <a:ext cx="2946400" cy="6197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Outreach Planning Tactics</a:t>
              </a:r>
            </a:p>
          </p:txBody>
        </p: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BDD3081-28E4-A94E-8CEB-B21CA4B7CD0D}"/>
              </a:ext>
            </a:extLst>
          </p:cNvPr>
          <p:cNvCxnSpPr>
            <a:cxnSpLocks/>
          </p:cNvCxnSpPr>
          <p:nvPr/>
        </p:nvCxnSpPr>
        <p:spPr>
          <a:xfrm>
            <a:off x="6096000" y="3418260"/>
            <a:ext cx="0" cy="3014692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42">
            <a:extLst>
              <a:ext uri="{FF2B5EF4-FFF2-40B4-BE49-F238E27FC236}">
                <a16:creationId xmlns:a16="http://schemas.microsoft.com/office/drawing/2014/main" id="{665E1E47-D02D-C24B-A357-80B530E7D153}"/>
              </a:ext>
            </a:extLst>
          </p:cNvPr>
          <p:cNvSpPr txBox="1">
            <a:spLocks/>
          </p:cNvSpPr>
          <p:nvPr/>
        </p:nvSpPr>
        <p:spPr>
          <a:xfrm>
            <a:off x="1431759" y="3946304"/>
            <a:ext cx="3619684" cy="1936638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  <a:buSzPct val="110000"/>
              <a:buFont typeface="Wingdings" pitchFamily="2" charset="2"/>
              <a:buChar char="ü"/>
            </a:pPr>
            <a:r>
              <a:rPr lang="en-US" b="1" dirty="0"/>
              <a:t>A flexible and structured </a:t>
            </a:r>
            <a:br>
              <a:rPr lang="en-US" b="1" dirty="0"/>
            </a:br>
            <a:r>
              <a:rPr lang="en-US" b="1" dirty="0"/>
              <a:t>outreach plan</a:t>
            </a:r>
          </a:p>
          <a:p>
            <a:pPr>
              <a:lnSpc>
                <a:spcPct val="100000"/>
              </a:lnSpc>
              <a:buClr>
                <a:schemeClr val="accent1"/>
              </a:buClr>
              <a:buSzPct val="110000"/>
              <a:buFont typeface="Wingdings" pitchFamily="2" charset="2"/>
              <a:buChar char="ü"/>
            </a:pPr>
            <a:r>
              <a:rPr lang="en-US" b="1" dirty="0"/>
              <a:t>Self-assessment</a:t>
            </a:r>
          </a:p>
          <a:p>
            <a:pPr>
              <a:lnSpc>
                <a:spcPct val="100000"/>
              </a:lnSpc>
              <a:buClr>
                <a:schemeClr val="accent1"/>
              </a:buClr>
              <a:buSzPct val="110000"/>
              <a:buFont typeface="Wingdings" pitchFamily="2" charset="2"/>
              <a:buChar char="ü"/>
            </a:pPr>
            <a:r>
              <a:rPr lang="en-US" b="1" dirty="0"/>
              <a:t>CPAN coordinators meeting </a:t>
            </a:r>
          </a:p>
        </p:txBody>
      </p:sp>
      <p:sp>
        <p:nvSpPr>
          <p:cNvPr id="16" name="Text Placeholder 42">
            <a:extLst>
              <a:ext uri="{FF2B5EF4-FFF2-40B4-BE49-F238E27FC236}">
                <a16:creationId xmlns:a16="http://schemas.microsoft.com/office/drawing/2014/main" id="{81BF8A38-F8BA-1146-945D-B0271AD02A14}"/>
              </a:ext>
            </a:extLst>
          </p:cNvPr>
          <p:cNvSpPr txBox="1">
            <a:spLocks/>
          </p:cNvSpPr>
          <p:nvPr/>
        </p:nvSpPr>
        <p:spPr>
          <a:xfrm>
            <a:off x="6969541" y="3936964"/>
            <a:ext cx="3583309" cy="2439288"/>
          </a:xfrm>
          <a:prstGeom prst="rect">
            <a:avLst/>
          </a:prstGeom>
        </p:spPr>
        <p:txBody>
          <a:bodyPr numCol="2" spcCol="45720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2"/>
              </a:buClr>
              <a:buSzPct val="110000"/>
              <a:buFont typeface="Wingdings" pitchFamily="2" charset="2"/>
              <a:buChar char="ü"/>
            </a:pPr>
            <a:r>
              <a:rPr lang="en-US" b="1" dirty="0"/>
              <a:t>Search Engine Engagement</a:t>
            </a:r>
          </a:p>
          <a:p>
            <a:pPr>
              <a:lnSpc>
                <a:spcPct val="100000"/>
              </a:lnSpc>
              <a:buClr>
                <a:schemeClr val="accent2"/>
              </a:buClr>
              <a:buSzPct val="110000"/>
              <a:buFont typeface="Wingdings" pitchFamily="2" charset="2"/>
              <a:buChar char="ü"/>
            </a:pPr>
            <a:r>
              <a:rPr lang="en-US" b="1" dirty="0"/>
              <a:t>Social Media</a:t>
            </a:r>
          </a:p>
          <a:p>
            <a:pPr>
              <a:lnSpc>
                <a:spcPct val="100000"/>
              </a:lnSpc>
              <a:buClr>
                <a:schemeClr val="accent2"/>
              </a:buClr>
              <a:buSzPct val="110000"/>
              <a:buFont typeface="Wingdings" pitchFamily="2" charset="2"/>
              <a:buChar char="ü"/>
            </a:pPr>
            <a:r>
              <a:rPr lang="en-US" b="1" dirty="0"/>
              <a:t>Infrastructure Outreach Support</a:t>
            </a:r>
          </a:p>
          <a:p>
            <a:pPr>
              <a:lnSpc>
                <a:spcPct val="100000"/>
              </a:lnSpc>
              <a:buClr>
                <a:schemeClr val="accent2"/>
              </a:buClr>
              <a:buSzPct val="110000"/>
              <a:buFont typeface="Wingdings" pitchFamily="2" charset="2"/>
              <a:buChar char="ü"/>
            </a:pPr>
            <a:r>
              <a:rPr lang="en-US" b="1" dirty="0"/>
              <a:t>Video</a:t>
            </a:r>
          </a:p>
          <a:p>
            <a:pPr>
              <a:lnSpc>
                <a:spcPct val="100000"/>
              </a:lnSpc>
              <a:buClr>
                <a:schemeClr val="accent2"/>
              </a:buClr>
              <a:buSzPct val="110000"/>
              <a:buFont typeface="Wingdings" pitchFamily="2" charset="2"/>
              <a:buChar char="ü"/>
            </a:pPr>
            <a:r>
              <a:rPr lang="en-US" b="1" dirty="0"/>
              <a:t>Print/Website</a:t>
            </a:r>
          </a:p>
          <a:p>
            <a:pPr>
              <a:lnSpc>
                <a:spcPct val="100000"/>
              </a:lnSpc>
              <a:buClr>
                <a:schemeClr val="accent2"/>
              </a:buClr>
              <a:buSzPct val="110000"/>
              <a:buFont typeface="Wingdings" pitchFamily="2" charset="2"/>
              <a:buChar char="q"/>
            </a:pPr>
            <a:r>
              <a:rPr lang="en-US" dirty="0"/>
              <a:t>Digital Media</a:t>
            </a:r>
          </a:p>
          <a:p>
            <a:pPr>
              <a:lnSpc>
                <a:spcPct val="100000"/>
              </a:lnSpc>
              <a:buClr>
                <a:schemeClr val="accent2"/>
              </a:buClr>
              <a:buSzPct val="110000"/>
              <a:buFont typeface="Wingdings" pitchFamily="2" charset="2"/>
              <a:buChar char="q"/>
            </a:pPr>
            <a:r>
              <a:rPr lang="en-US" dirty="0"/>
              <a:t>Branded Content/Paid Partnerships</a:t>
            </a:r>
          </a:p>
          <a:p>
            <a:pPr>
              <a:lnSpc>
                <a:spcPct val="100000"/>
              </a:lnSpc>
              <a:buClr>
                <a:schemeClr val="accent2"/>
              </a:buClr>
              <a:buSzPct val="110000"/>
              <a:buFont typeface="Wingdings" pitchFamily="2" charset="2"/>
              <a:buChar char="q"/>
            </a:pPr>
            <a:r>
              <a:rPr lang="en-US" dirty="0"/>
              <a:t>Direct Mail</a:t>
            </a:r>
          </a:p>
          <a:p>
            <a:pPr>
              <a:lnSpc>
                <a:spcPct val="100000"/>
              </a:lnSpc>
              <a:buClr>
                <a:schemeClr val="accent2"/>
              </a:buClr>
              <a:buSzPct val="110000"/>
              <a:buFont typeface="Wingdings" pitchFamily="2" charset="2"/>
              <a:buChar char="q"/>
            </a:pPr>
            <a:r>
              <a:rPr lang="en-US" dirty="0"/>
              <a:t>Events</a:t>
            </a:r>
          </a:p>
          <a:p>
            <a:pPr>
              <a:lnSpc>
                <a:spcPct val="100000"/>
              </a:lnSpc>
              <a:buClr>
                <a:schemeClr val="accent2"/>
              </a:buClr>
              <a:buSzPct val="110000"/>
              <a:buFont typeface="Wingdings" pitchFamily="2" charset="2"/>
              <a:buChar char="q"/>
            </a:pPr>
            <a:r>
              <a:rPr lang="en-US" dirty="0"/>
              <a:t>Email</a:t>
            </a:r>
          </a:p>
          <a:p>
            <a:pPr>
              <a:lnSpc>
                <a:spcPct val="100000"/>
              </a:lnSpc>
              <a:buClr>
                <a:schemeClr val="accent2"/>
              </a:buClr>
              <a:buSzPct val="110000"/>
            </a:pPr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1956AEF-F58E-654B-B654-A54D4C208A77}"/>
              </a:ext>
            </a:extLst>
          </p:cNvPr>
          <p:cNvGrpSpPr/>
          <p:nvPr/>
        </p:nvGrpSpPr>
        <p:grpSpPr>
          <a:xfrm>
            <a:off x="6969541" y="2606006"/>
            <a:ext cx="3583309" cy="619760"/>
            <a:chOff x="7317136" y="2458720"/>
            <a:chExt cx="3583309" cy="61976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9820F7E-163C-CA42-B741-9C019152DB21}"/>
                </a:ext>
              </a:extLst>
            </p:cNvPr>
            <p:cNvSpPr/>
            <p:nvPr/>
          </p:nvSpPr>
          <p:spPr>
            <a:xfrm>
              <a:off x="7317136" y="2458720"/>
              <a:ext cx="619760" cy="6197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C664994-E053-C949-88B7-242049AC689C}"/>
                </a:ext>
              </a:extLst>
            </p:cNvPr>
            <p:cNvSpPr/>
            <p:nvPr/>
          </p:nvSpPr>
          <p:spPr>
            <a:xfrm>
              <a:off x="7644165" y="2458720"/>
              <a:ext cx="2946400" cy="6197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Media Planning Tactics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C486B41-EC03-7E44-B0E3-0655411C107D}"/>
                </a:ext>
              </a:extLst>
            </p:cNvPr>
            <p:cNvSpPr/>
            <p:nvPr/>
          </p:nvSpPr>
          <p:spPr>
            <a:xfrm>
              <a:off x="10280685" y="2458720"/>
              <a:ext cx="619760" cy="6197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3299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7D4FF-EDA9-4EC7-AA8D-B9382D27E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600" dirty="0"/>
              <a:t>Q &amp; A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565BAA3-14DC-3C4D-9C81-735E043A3C2E}"/>
              </a:ext>
            </a:extLst>
          </p:cNvPr>
          <p:cNvSpPr/>
          <p:nvPr/>
        </p:nvSpPr>
        <p:spPr>
          <a:xfrm>
            <a:off x="5028573" y="2971172"/>
            <a:ext cx="2134855" cy="2134855"/>
          </a:xfrm>
          <a:prstGeom prst="ellipse">
            <a:avLst/>
          </a:pr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3B3A1ED-13BF-A842-9BA5-3682DA4EED06}"/>
              </a:ext>
            </a:extLst>
          </p:cNvPr>
          <p:cNvSpPr/>
          <p:nvPr/>
        </p:nvSpPr>
        <p:spPr>
          <a:xfrm>
            <a:off x="5232025" y="3174625"/>
            <a:ext cx="1727949" cy="172794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2FBE361-CE3D-344F-88E2-482136612F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9263" y="3547845"/>
            <a:ext cx="593470" cy="98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74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HCLI 191120">
      <a:dk1>
        <a:srgbClr val="333E48"/>
      </a:dk1>
      <a:lt1>
        <a:srgbClr val="FFFFFF"/>
      </a:lt1>
      <a:dk2>
        <a:srgbClr val="055F86"/>
      </a:dk2>
      <a:lt2>
        <a:srgbClr val="D6D2C3"/>
      </a:lt2>
      <a:accent1>
        <a:srgbClr val="BF5700"/>
      </a:accent1>
      <a:accent2>
        <a:srgbClr val="F79621"/>
      </a:accent2>
      <a:accent3>
        <a:srgbClr val="00A8B6"/>
      </a:accent3>
      <a:accent4>
        <a:srgbClr val="FED600"/>
      </a:accent4>
      <a:accent5>
        <a:srgbClr val="579C44"/>
      </a:accent5>
      <a:accent6>
        <a:srgbClr val="A4CC57"/>
      </a:accent6>
      <a:hlink>
        <a:srgbClr val="333E48"/>
      </a:hlink>
      <a:folHlink>
        <a:srgbClr val="9CAEB6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535</Words>
  <Application>Microsoft Office PowerPoint</Application>
  <PresentationFormat>Widescreen</PresentationFormat>
  <Paragraphs>143</Paragraphs>
  <Slides>11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Arial Black</vt:lpstr>
      <vt:lpstr>Calibri</vt:lpstr>
      <vt:lpstr>Charis SIL</vt:lpstr>
      <vt:lpstr>Courier New</vt:lpstr>
      <vt:lpstr>Gill Sans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 &amp; 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Kirschten, Nicole</dc:creator>
  <cp:lastModifiedBy>Susswein, Melanie</cp:lastModifiedBy>
  <cp:revision>35</cp:revision>
  <dcterms:created xsi:type="dcterms:W3CDTF">2019-10-31T13:57:35Z</dcterms:created>
  <dcterms:modified xsi:type="dcterms:W3CDTF">2022-02-24T19:33:54Z</dcterms:modified>
</cp:coreProperties>
</file>