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ppt/changesInfos/changesInfo1.xml" ContentType="application/vnd.ms-powerpoint.changesinfo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4" r:id="rId4"/>
  </p:sldMasterIdLst>
  <p:notesMasterIdLst>
    <p:notesMasterId r:id="rId27"/>
  </p:notesMasterIdLst>
  <p:sldIdLst>
    <p:sldId id="290" r:id="rId5"/>
    <p:sldId id="281" r:id="rId6"/>
    <p:sldId id="353" r:id="rId7"/>
    <p:sldId id="354" r:id="rId8"/>
    <p:sldId id="355" r:id="rId9"/>
    <p:sldId id="278" r:id="rId10"/>
    <p:sldId id="316" r:id="rId11"/>
    <p:sldId id="298" r:id="rId12"/>
    <p:sldId id="345" r:id="rId13"/>
    <p:sldId id="356" r:id="rId14"/>
    <p:sldId id="342" r:id="rId15"/>
    <p:sldId id="317" r:id="rId16"/>
    <p:sldId id="300" r:id="rId17"/>
    <p:sldId id="357" r:id="rId18"/>
    <p:sldId id="346" r:id="rId19"/>
    <p:sldId id="351" r:id="rId20"/>
    <p:sldId id="347" r:id="rId21"/>
    <p:sldId id="350" r:id="rId22"/>
    <p:sldId id="349" r:id="rId23"/>
    <p:sldId id="348" r:id="rId24"/>
    <p:sldId id="308" r:id="rId25"/>
    <p:sldId id="276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02" autoAdjust="0"/>
    <p:restoredTop sz="94674"/>
  </p:normalViewPr>
  <p:slideViewPr>
    <p:cSldViewPr snapToGrid="0" snapToObjects="1" showGuides="1">
      <p:cViewPr varScale="1">
        <p:scale>
          <a:sx n="108" d="100"/>
          <a:sy n="108" d="100"/>
        </p:scale>
        <p:origin x="864" y="1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Edith J" userId="d59c95b8-1640-485e-8ad0-c624f859d090" providerId="ADAL" clId="{4B057CD3-7621-4006-AC54-4035FE573BD8}"/>
    <pc:docChg chg="custSel modSld">
      <pc:chgData name="Ortiz, Edith J" userId="d59c95b8-1640-485e-8ad0-c624f859d090" providerId="ADAL" clId="{4B057CD3-7621-4006-AC54-4035FE573BD8}" dt="2021-11-11T16:52:29.518" v="0" actId="33524"/>
      <pc:docMkLst>
        <pc:docMk/>
      </pc:docMkLst>
      <pc:sldChg chg="modSp mod">
        <pc:chgData name="Ortiz, Edith J" userId="d59c95b8-1640-485e-8ad0-c624f859d090" providerId="ADAL" clId="{4B057CD3-7621-4006-AC54-4035FE573BD8}" dt="2021-11-11T16:52:29.518" v="0" actId="33524"/>
        <pc:sldMkLst>
          <pc:docMk/>
          <pc:sldMk cId="1735247853" sldId="298"/>
        </pc:sldMkLst>
        <pc:spChg chg="mod">
          <ac:chgData name="Ortiz, Edith J" userId="d59c95b8-1640-485e-8ad0-c624f859d090" providerId="ADAL" clId="{4B057CD3-7621-4006-AC54-4035FE573BD8}" dt="2021-11-11T16:52:29.518" v="0" actId="33524"/>
          <ac:spMkLst>
            <pc:docMk/>
            <pc:sldMk cId="1735247853" sldId="298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4D33C3-3E42-483E-8E9C-4537CC9F2CE1}" type="datetimeFigureOut">
              <a:rPr lang="en-US" smtClean="0"/>
              <a:t>11/11/2021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024F3-7D0D-4F8C-84DB-D91DDBC49E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741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6024F3-7D0D-4F8C-84DB-D91DDBC49EF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672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416 (67%); 155 (25%); 31 (5%); 12 (2%); 6 (1%)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6024F3-7D0D-4F8C-84DB-D91DDBC49EF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62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977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98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373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265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476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818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588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08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63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256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DAEC81-5C21-2744-9673-03BB704AD6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08AECA-020C-CC4A-84DC-DD7E2A7491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07685" y="2055814"/>
            <a:ext cx="9368367" cy="37674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020AD5C-8B2F-3A4D-831F-4ECC7F951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6"/>
            <a:ext cx="8581724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6462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02492DC-2EF9-4047-B821-506AA07C86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509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59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02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jobs.bcm.edu/job/Houston-Senior-Data-Analytics-Associate-Texa/808776600/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CB601C-93C8-4C66-ACA4-349A0CFE99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9016" y="4287761"/>
            <a:ext cx="7886699" cy="169446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defTabSz="914400">
              <a:buNone/>
            </a:pPr>
            <a:r>
              <a:rPr lang="en-US" sz="2000" dirty="0"/>
              <a:t>					Laurel L. Williams, DO</a:t>
            </a:r>
          </a:p>
          <a:p>
            <a:pPr marL="0" indent="0" defTabSz="914400">
              <a:buNone/>
            </a:pPr>
            <a:r>
              <a:rPr lang="en-US" sz="2000" dirty="0"/>
              <a:t>					Jennifer Evans</a:t>
            </a:r>
          </a:p>
          <a:p>
            <a:pPr marL="0" indent="0" defTabSz="914400">
              <a:buNone/>
            </a:pPr>
            <a:r>
              <a:rPr lang="en-US" sz="2000" dirty="0"/>
              <a:t>					Edith Ortiz, MBA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D869AE-3358-43D4-811F-9ABEF711A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7353" y="2432683"/>
            <a:ext cx="78866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600" dirty="0"/>
              <a:t>COSH October Report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8F01109-3DF8-44FB-BBC0-9B5322CBA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92846" y="544570"/>
            <a:ext cx="7886699" cy="2107965"/>
          </a:xfrm>
          <a:prstGeom prst="rect">
            <a:avLst/>
          </a:prstGeom>
        </p:spPr>
      </p:pic>
      <p:sp>
        <p:nvSpPr>
          <p:cNvPr id="6" name="AutoShape 1">
            <a:extLst>
              <a:ext uri="{FF2B5EF4-FFF2-40B4-BE49-F238E27FC236}">
                <a16:creationId xmlns:a16="http://schemas.microsoft.com/office/drawing/2014/main" id="{7F0861A0-9374-4BE9-B055-9A7E9927B3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5453DCE6-99B3-43DD-B201-22CEC92A3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-323165"/>
            <a:ext cx="288541" cy="646331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>
              <a:spcAft>
                <a:spcPts val="600"/>
              </a:spcAft>
            </a:pPr>
            <a:r>
              <a:rPr lang="en-US" altLang="en-US" sz="1000" dirty="0">
                <a:solidFill>
                  <a:srgbClr val="FFFFFF"/>
                </a:solidFill>
                <a:latin typeface="inherit"/>
              </a:rPr>
              <a:t>100%</a:t>
            </a:r>
            <a:endParaRPr lang="en-US" altLang="en-US" sz="900" dirty="0">
              <a:solidFill>
                <a:srgbClr val="222222"/>
              </a:solidFill>
              <a:latin typeface="inherit"/>
            </a:endParaRPr>
          </a:p>
          <a:p>
            <a:pPr defTabSz="914400">
              <a:spcAft>
                <a:spcPts val="600"/>
              </a:spcAft>
            </a:pPr>
            <a:br>
              <a:rPr lang="en-US" altLang="en-US" sz="900" dirty="0">
                <a:solidFill>
                  <a:srgbClr val="222222"/>
                </a:solidFill>
                <a:latin typeface="Lato"/>
              </a:rPr>
            </a:br>
            <a:endParaRPr lang="en-US" alt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130" y="3428999"/>
            <a:ext cx="344658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857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152651" y="2352028"/>
            <a:ext cx="7026275" cy="3767471"/>
          </a:xfrm>
        </p:spPr>
        <p:txBody>
          <a:bodyPr/>
          <a:lstStyle/>
          <a:p>
            <a:r>
              <a:rPr lang="en-US" sz="3200" dirty="0"/>
              <a:t>COSH updates</a:t>
            </a:r>
          </a:p>
          <a:p>
            <a:r>
              <a:rPr lang="en-US" sz="3200" dirty="0"/>
              <a:t>Welnity</a:t>
            </a:r>
          </a:p>
          <a:p>
            <a:r>
              <a:rPr lang="en-US" sz="3200" dirty="0"/>
              <a:t>CPAN </a:t>
            </a:r>
          </a:p>
          <a:p>
            <a:r>
              <a:rPr lang="en-US" sz="3200" dirty="0"/>
              <a:t>TCHATT</a:t>
            </a:r>
          </a:p>
          <a:p>
            <a:r>
              <a:rPr lang="en-US" sz="3200" dirty="0"/>
              <a:t>Data Governance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sz="3200" dirty="0">
                <a:latin typeface="+mn-lt"/>
              </a:rPr>
            </a:br>
            <a:r>
              <a:rPr lang="en-US" sz="3600" b="1" dirty="0">
                <a:latin typeface="+mn-lt"/>
              </a:rPr>
              <a:t>COSH Order of Business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266" y="2039816"/>
            <a:ext cx="5106133" cy="351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243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38201" y="1809629"/>
            <a:ext cx="9368367" cy="3767471"/>
          </a:xfrm>
        </p:spPr>
        <p:txBody>
          <a:bodyPr>
            <a:normAutofit fontScale="92500"/>
          </a:bodyPr>
          <a:lstStyle/>
          <a:p>
            <a:r>
              <a:rPr lang="en-US" dirty="0"/>
              <a:t>COSH met with Executive Team and Internal Evaluation Team for an all day planning session October 19, 2021</a:t>
            </a:r>
          </a:p>
          <a:p>
            <a:r>
              <a:rPr lang="en-US" dirty="0"/>
              <a:t>Recommendations as follows:</a:t>
            </a:r>
          </a:p>
          <a:p>
            <a:pPr lvl="1"/>
            <a:r>
              <a:rPr lang="en-US" dirty="0"/>
              <a:t>Re-configure monthly team meetings to be outcome/metric based</a:t>
            </a:r>
          </a:p>
          <a:p>
            <a:pPr lvl="1"/>
            <a:r>
              <a:rPr lang="en-US" dirty="0"/>
              <a:t>Use QI Processes to assists teams achieve operational success</a:t>
            </a:r>
          </a:p>
          <a:p>
            <a:pPr lvl="1"/>
            <a:r>
              <a:rPr lang="en-US" dirty="0"/>
              <a:t>Develop reporting form for those meetings that will be shared with Team and Executive Team (not TCMHCC EX Members) to track progress</a:t>
            </a:r>
          </a:p>
          <a:p>
            <a:pPr lvl="1"/>
            <a:r>
              <a:rPr lang="en-US" dirty="0"/>
              <a:t>Working with Lashelle to utilize Microsoft teams for purposes related to communication, storage of documents, management of meetings.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COSH UPDATES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384" y="253233"/>
            <a:ext cx="4492054" cy="153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70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38201" y="1809629"/>
            <a:ext cx="8033237" cy="3767471"/>
          </a:xfrm>
        </p:spPr>
        <p:txBody>
          <a:bodyPr>
            <a:normAutofit/>
          </a:bodyPr>
          <a:lstStyle/>
          <a:p>
            <a:r>
              <a:rPr lang="en-US" dirty="0"/>
              <a:t>Working to complete the CPAN Manual. Again the goal is for this to be housed hopefully on Teams. Help standardize and harmonize procedures and policies related to CPAN</a:t>
            </a:r>
          </a:p>
          <a:p>
            <a:r>
              <a:rPr lang="en-US" dirty="0"/>
              <a:t>Still searching for a Senior Data Analyst- team member must live in Houston area but can work remotely: </a:t>
            </a:r>
            <a:r>
              <a:rPr lang="en-US" u="sng" dirty="0">
                <a:hlinkClick r:id="rId2"/>
              </a:rPr>
              <a:t>https://jobs.bcm.edu/job/Houston-Senior-Data-Analytics-Associate-Texa/808776600/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COSH UPDATES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8154" y="1943100"/>
            <a:ext cx="2664069" cy="292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871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838201" y="1809629"/>
            <a:ext cx="9368367" cy="3767471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Developed Change Request Process for data and procedural improvements for our vendor platforms. The request for changes runs through several committees to ensure (see attachment)</a:t>
            </a:r>
          </a:p>
          <a:p>
            <a:pPr lvl="1"/>
            <a:r>
              <a:rPr lang="en-US" dirty="0"/>
              <a:t>The change is necessary, </a:t>
            </a:r>
          </a:p>
          <a:p>
            <a:pPr lvl="1"/>
            <a:r>
              <a:rPr lang="en-US" dirty="0"/>
              <a:t>Review the impacts other functions</a:t>
            </a:r>
          </a:p>
          <a:p>
            <a:pPr lvl="1"/>
            <a:r>
              <a:rPr lang="en-US" dirty="0"/>
              <a:t>Consider the impact of instituting the change- </a:t>
            </a:r>
            <a:r>
              <a:rPr lang="en-US" dirty="0" err="1"/>
              <a:t>ie</a:t>
            </a:r>
            <a:r>
              <a:rPr lang="en-US" dirty="0"/>
              <a:t> how much of an improvement </a:t>
            </a:r>
          </a:p>
          <a:p>
            <a:pPr lvl="1"/>
            <a:r>
              <a:rPr lang="en-US" dirty="0"/>
              <a:t>Cost of the change</a:t>
            </a:r>
          </a:p>
          <a:p>
            <a:pPr lvl="1"/>
            <a:r>
              <a:rPr lang="en-US" dirty="0"/>
              <a:t>Impact to data</a:t>
            </a:r>
          </a:p>
          <a:p>
            <a:r>
              <a:rPr lang="en-US" dirty="0"/>
              <a:t>Collaborating with vendors (Lantana, Trayt, and </a:t>
            </a:r>
            <a:r>
              <a:rPr lang="en-US" dirty="0" err="1"/>
              <a:t>Welnity</a:t>
            </a:r>
            <a:r>
              <a:rPr lang="en-US" dirty="0"/>
              <a:t>) to develop enhancement for ARPA funded programming</a:t>
            </a:r>
          </a:p>
          <a:p>
            <a:r>
              <a:rPr lang="en-US" dirty="0"/>
              <a:t>Collaborating with Data Governance, Evaluation Teams, Operational teams related to product enhancements in order to drive towards budgets, timelines, and amended contracts for Spring 2022 launches for most ARPA changes</a:t>
            </a:r>
          </a:p>
          <a:p>
            <a:r>
              <a:rPr lang="en-US" dirty="0"/>
              <a:t>Will take lead in organization of FISP ARPA program- new team members will be hired as Project Manager and Research Associate</a:t>
            </a:r>
          </a:p>
          <a:p>
            <a:pPr lvl="1"/>
            <a:r>
              <a:rPr lang="en-US" dirty="0"/>
              <a:t>As decisions are made today possibly start sending out meetings to HRIs to start mapping out FISP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COSH UPDATES:</a:t>
            </a:r>
          </a:p>
        </p:txBody>
      </p:sp>
    </p:spTree>
    <p:extLst>
      <p:ext uri="{BB962C8B-B14F-4D97-AF65-F5344CB8AC3E}">
        <p14:creationId xmlns:p14="http://schemas.microsoft.com/office/powerpoint/2010/main" val="2375131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Stencil" panose="040409050D0802020404" pitchFamily="82" charset="0"/>
              </a:rPr>
              <a:t>  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825625"/>
            <a:ext cx="6002367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To date 9,089 resources have been uploaded </a:t>
            </a:r>
          </a:p>
          <a:p>
            <a:r>
              <a:rPr lang="en-US" dirty="0"/>
              <a:t>Welnity team is meeting with each HRI to get feedback related to the site to improve functionality. All have meet with them to date. </a:t>
            </a:r>
          </a:p>
          <a:p>
            <a:pPr lvl="1"/>
            <a:r>
              <a:rPr lang="en-US" dirty="0" err="1"/>
              <a:t>Welnity</a:t>
            </a:r>
            <a:r>
              <a:rPr lang="en-US" dirty="0"/>
              <a:t> feedback is that many HRI teams were NOT aware of new functionalities</a:t>
            </a:r>
          </a:p>
          <a:p>
            <a:r>
              <a:rPr lang="en-US" dirty="0"/>
              <a:t>Biggest concern is that teams are not imputing their referral information into the platform. This will impact how teams can cross cover for each other. </a:t>
            </a:r>
          </a:p>
          <a:p>
            <a:pPr lvl="1"/>
            <a:r>
              <a:rPr lang="en-US" dirty="0"/>
              <a:t>COSH and Welnity will review feedback from teams</a:t>
            </a:r>
          </a:p>
          <a:p>
            <a:pPr lvl="1"/>
            <a:r>
              <a:rPr lang="en-US" dirty="0"/>
              <a:t>Meet with CPAN and TCHATT leadership to Re-Inforce the goal of having a state referral database. </a:t>
            </a:r>
          </a:p>
          <a:p>
            <a:pPr lvl="1"/>
            <a:r>
              <a:rPr lang="en-US" dirty="0"/>
              <a:t>Work on processes related to utilization of the site</a:t>
            </a:r>
          </a:p>
          <a:p>
            <a:pPr lvl="1"/>
            <a:r>
              <a:rPr lang="en-US" dirty="0"/>
              <a:t>We EXPECT teams will have multiple ways to search for resources so Welnity is NOT the only source</a:t>
            </a:r>
          </a:p>
          <a:p>
            <a:pPr lvl="1"/>
            <a:r>
              <a:rPr lang="en-US" dirty="0"/>
              <a:t>What we are hoping for is to eliminate HRI resource lists that are squirreled away and don’t give all teams access.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7983415" y="6683986"/>
            <a:ext cx="7921625" cy="3959225"/>
          </a:xfrm>
        </p:spPr>
        <p:txBody>
          <a:bodyPr/>
          <a:lstStyle/>
          <a:p>
            <a:pPr marL="457189" lvl="1" indent="0">
              <a:buNone/>
            </a:pPr>
            <a:endParaRPr lang="en-US" sz="3200" dirty="0"/>
          </a:p>
          <a:p>
            <a:pPr marL="457189" lvl="1" indent="0">
              <a:buNone/>
            </a:pPr>
            <a:endParaRPr lang="en-US" sz="3200" dirty="0"/>
          </a:p>
          <a:p>
            <a:pPr marL="457189" lvl="1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46743" y="509578"/>
            <a:ext cx="6293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prstClr val="black"/>
                </a:solidFill>
                <a:ea typeface="+mj-ea"/>
                <a:cs typeface="+mj-cs"/>
              </a:rPr>
              <a:t>Welnity Updates: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F73B63-DD3B-4E56-82CD-9CFEF35ED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784" y="230188"/>
            <a:ext cx="4065840" cy="1106308"/>
          </a:xfrm>
          <a:prstGeom prst="rect">
            <a:avLst/>
          </a:prstGeom>
        </p:spPr>
      </p:pic>
      <p:pic>
        <p:nvPicPr>
          <p:cNvPr id="2052" name="Picture 4" descr="A Sneaky Squirrel's Guide to Hiding Nuts - Squirrel Gaz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2436" y="2080286"/>
            <a:ext cx="3971364" cy="3505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788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52650" y="291090"/>
            <a:ext cx="78866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br>
              <a:rPr lang="en-US" sz="2900" dirty="0"/>
            </a:br>
            <a:endParaRPr lang="en-US" sz="29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13787C7-C751-498D-BC62-DF71469CE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66220" y="1223779"/>
            <a:ext cx="7886699" cy="384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43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16FD710-FC31-43E8-B74C-E63FD7E78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8049"/>
            <a:ext cx="10515600" cy="1325563"/>
          </a:xfrm>
        </p:spPr>
        <p:txBody>
          <a:bodyPr/>
          <a:lstStyle/>
          <a:p>
            <a:r>
              <a:rPr lang="en-US" sz="3600" b="1" dirty="0">
                <a:latin typeface="+mn-lt"/>
              </a:rPr>
              <a:t>               CPAN UPDATES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Project ECHO was successfully launched</a:t>
            </a:r>
          </a:p>
          <a:p>
            <a:r>
              <a:rPr lang="en-US" dirty="0"/>
              <a:t>7 sessions August through November 2021</a:t>
            </a:r>
          </a:p>
          <a:p>
            <a:pPr lvl="1"/>
            <a:r>
              <a:rPr lang="en-US" dirty="0"/>
              <a:t>239 attended </a:t>
            </a:r>
          </a:p>
          <a:p>
            <a:pPr lvl="1"/>
            <a:r>
              <a:rPr lang="en-US" dirty="0"/>
              <a:t>174 CME credits issued  </a:t>
            </a:r>
          </a:p>
          <a:p>
            <a:r>
              <a:rPr lang="en-US" dirty="0"/>
              <a:t>ECHO is a collaborative team-based learning model- expectation is smaller group and review of cases</a:t>
            </a:r>
          </a:p>
          <a:p>
            <a:r>
              <a:rPr lang="en-US" dirty="0"/>
              <a:t>Allows us to lean on State experts to help develop content</a:t>
            </a:r>
          </a:p>
          <a:p>
            <a:r>
              <a:rPr lang="en-US" dirty="0"/>
              <a:t>Feedback from participants related to high yield topics</a:t>
            </a:r>
          </a:p>
          <a:p>
            <a:r>
              <a:rPr lang="en-US" dirty="0"/>
              <a:t>Enhances consistency in teaching as all teams teach from the SAME material</a:t>
            </a:r>
          </a:p>
          <a:p>
            <a:r>
              <a:rPr lang="en-US" dirty="0"/>
              <a:t>Spring ECHO is being planned current again 7 sessions: April thru June 2022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BF11413-D6F2-45EC-B2C5-B753E6C33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8328" y="0"/>
            <a:ext cx="2258602" cy="110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247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591A61-B873-4E8A-B4A3-CBEA27C87F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147" y="1409787"/>
            <a:ext cx="9295184" cy="47037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lvl="1"/>
            <a:r>
              <a:rPr lang="en-US" dirty="0"/>
              <a:t>ARPA Funding Projects High Level TRAYT</a:t>
            </a:r>
          </a:p>
          <a:p>
            <a:pPr lvl="2"/>
            <a:r>
              <a:rPr lang="en-US" dirty="0"/>
              <a:t>Add new features</a:t>
            </a:r>
          </a:p>
          <a:p>
            <a:pPr lvl="3"/>
            <a:r>
              <a:rPr lang="en-US" dirty="0"/>
              <a:t>Direct Care Consultation Process Data Collection</a:t>
            </a:r>
          </a:p>
          <a:p>
            <a:pPr lvl="3"/>
            <a:r>
              <a:rPr lang="en-US" dirty="0"/>
              <a:t>Web and APP Portal for PCP to more seamlessly request consultation and be provided documentation related to consultations</a:t>
            </a:r>
          </a:p>
          <a:p>
            <a:pPr lvl="2"/>
            <a:r>
              <a:rPr lang="en-US" dirty="0"/>
              <a:t>Develop CPAN for Moms (TMOM </a:t>
            </a:r>
            <a:r>
              <a:rPr lang="en-US" dirty="0" err="1"/>
              <a:t>MindCare</a:t>
            </a:r>
            <a:r>
              <a:rPr lang="en-US" dirty="0"/>
              <a:t> TMMC)</a:t>
            </a:r>
          </a:p>
          <a:p>
            <a:pPr lvl="2"/>
            <a:r>
              <a:rPr lang="en-US" dirty="0"/>
              <a:t>Add new data items to report for ARPA</a:t>
            </a:r>
          </a:p>
          <a:p>
            <a:pPr lvl="3"/>
            <a:r>
              <a:rPr lang="en-US" dirty="0"/>
              <a:t>Texting, app based, email, phone</a:t>
            </a:r>
          </a:p>
          <a:p>
            <a:pPr lvl="3"/>
            <a:r>
              <a:rPr lang="en-US" dirty="0"/>
              <a:t>Information related to direct consultation for CPAN</a:t>
            </a:r>
          </a:p>
          <a:p>
            <a:pPr lvl="3"/>
            <a:r>
              <a:rPr lang="en-US" dirty="0"/>
              <a:t>CPAN for Moms Insight Dashboard-similar to CPAN dashboard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6FD710-FC31-43E8-B74C-E63FD7E78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173" y="524335"/>
            <a:ext cx="4827770" cy="95083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+mn-lt"/>
              </a:rPr>
              <a:t>CPAN UPDATES</a:t>
            </a:r>
            <a:br>
              <a:rPr lang="en-US" dirty="0"/>
            </a:b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BF11413-D6F2-45EC-B2C5-B753E6C33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26081"/>
            <a:ext cx="2258602" cy="110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42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591A61-B873-4E8A-B4A3-CBEA27C87F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147" y="1409787"/>
            <a:ext cx="9295184" cy="470379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  <a:p>
            <a:pPr lvl="1"/>
            <a:r>
              <a:rPr lang="en-US" dirty="0"/>
              <a:t>ARPA Funding Projects High Level Lantana</a:t>
            </a:r>
          </a:p>
          <a:p>
            <a:pPr lvl="2"/>
            <a:r>
              <a:rPr lang="en-US" dirty="0"/>
              <a:t>Add new features</a:t>
            </a:r>
          </a:p>
          <a:p>
            <a:pPr lvl="3"/>
            <a:r>
              <a:rPr lang="en-US" dirty="0">
                <a:solidFill>
                  <a:srgbClr val="C00000"/>
                </a:solidFill>
              </a:rPr>
              <a:t>Routing calls based on PCP (OB-GYN) providing their work Zip code to allow quicker access to CPAN team</a:t>
            </a:r>
          </a:p>
          <a:p>
            <a:pPr lvl="4"/>
            <a:r>
              <a:rPr lang="en-US" dirty="0"/>
              <a:t>9-15k FOR THE WORK</a:t>
            </a:r>
          </a:p>
          <a:p>
            <a:pPr lvl="4"/>
            <a:r>
              <a:rPr lang="en-US" dirty="0"/>
              <a:t>715.00 per month to current invoice</a:t>
            </a:r>
          </a:p>
          <a:p>
            <a:pPr lvl="3"/>
            <a:r>
              <a:rPr lang="en-US" dirty="0"/>
              <a:t>Texting already available at no cost to PCP</a:t>
            </a:r>
          </a:p>
          <a:p>
            <a:pPr lvl="4"/>
            <a:r>
              <a:rPr lang="en-US" dirty="0"/>
              <a:t>Costing out additional texting features beyond current capabilities</a:t>
            </a:r>
          </a:p>
          <a:p>
            <a:pPr lvl="4"/>
            <a:r>
              <a:rPr lang="en-US" dirty="0"/>
              <a:t>Develop CPAN process flow for allowing PCPs to texting for consultation assistance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6FD710-FC31-43E8-B74C-E63FD7E78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173" y="524335"/>
            <a:ext cx="4827770" cy="95083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+mn-lt"/>
              </a:rPr>
              <a:t>CPAN UPDATES</a:t>
            </a:r>
            <a:br>
              <a:rPr lang="en-US" dirty="0"/>
            </a:b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BF11413-D6F2-45EC-B2C5-B753E6C33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26081"/>
            <a:ext cx="2258602" cy="110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366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6F7CE7-3F9A-42C9-A667-C65A9619D6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2316681" cy="112176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D1BB67C-6154-49AE-A2ED-9065F2DD3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4543" y="455792"/>
            <a:ext cx="4596951" cy="93533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+mn-lt"/>
              </a:rPr>
              <a:t>Trayt Dashboard: Live presentation of dashboard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E2F15E-89F2-4948-8B04-BE69B2F19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187" y="1660481"/>
            <a:ext cx="6597627" cy="405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99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DE3475B-30C2-43C6-8C7F-54D88BE24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06601" y="1781880"/>
            <a:ext cx="8178799" cy="329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268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BBC07E-AE71-4A17-9066-4236CC53EB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46285" y="1618270"/>
            <a:ext cx="5539153" cy="4587221"/>
          </a:xfrm>
        </p:spPr>
        <p:txBody>
          <a:bodyPr>
            <a:noAutofit/>
          </a:bodyPr>
          <a:lstStyle/>
          <a:p>
            <a:r>
              <a:rPr lang="en-US" sz="2000" dirty="0"/>
              <a:t>TCHATT School Portal will be available to ISDs in January</a:t>
            </a:r>
          </a:p>
          <a:p>
            <a:r>
              <a:rPr lang="en-US" sz="2000" dirty="0"/>
              <a:t>Trayt working with HRI teams now to assist with training and organizing </a:t>
            </a:r>
          </a:p>
          <a:p>
            <a:r>
              <a:rPr lang="en-US" sz="2000" dirty="0"/>
              <a:t>Portal will allow</a:t>
            </a:r>
          </a:p>
          <a:p>
            <a:pPr lvl="1"/>
            <a:r>
              <a:rPr lang="en-US" sz="1600" dirty="0"/>
              <a:t>Schools to directly input referrals (immediately) and stop teams from having to input</a:t>
            </a:r>
          </a:p>
          <a:p>
            <a:pPr lvl="1"/>
            <a:r>
              <a:rPr lang="en-US" sz="1600" i="1" u="sng" dirty="0">
                <a:solidFill>
                  <a:srgbClr val="00B0F0"/>
                </a:solidFill>
              </a:rPr>
              <a:t>Have insight dashboard by Role type to track referrals – no PHI (near future)</a:t>
            </a:r>
          </a:p>
          <a:p>
            <a:pPr lvl="1"/>
            <a:r>
              <a:rPr lang="en-US" sz="1600" i="1" u="sng" dirty="0">
                <a:solidFill>
                  <a:srgbClr val="FF0000"/>
                </a:solidFill>
              </a:rPr>
              <a:t>Send and Receive documents needed to coordinate and collaborate care (middle future)</a:t>
            </a:r>
            <a:endParaRPr lang="en-US" sz="1400" i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A190329-D1D6-4297-BE6C-0DF13AB19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1917" y="532887"/>
            <a:ext cx="4614706" cy="917621"/>
          </a:xfrm>
        </p:spPr>
        <p:txBody>
          <a:bodyPr/>
          <a:lstStyle/>
          <a:p>
            <a:r>
              <a:rPr lang="en-US" sz="3600" b="1" dirty="0">
                <a:latin typeface="+mn-lt"/>
              </a:rPr>
              <a:t>TCHATT UPDATES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322E634-F7A4-44BB-8E11-645533115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2695766" cy="1085794"/>
          </a:xfrm>
          <a:prstGeom prst="rect">
            <a:avLst/>
          </a:prstGeom>
        </p:spPr>
      </p:pic>
      <p:pic>
        <p:nvPicPr>
          <p:cNvPr id="3074" name="Picture 2" descr="9 new website announcement ideas for your site launch in 20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369" y="1793631"/>
            <a:ext cx="4106008" cy="310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3572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BBC07E-AE71-4A17-9066-4236CC53EB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2094" y="1450993"/>
            <a:ext cx="6295292" cy="4587221"/>
          </a:xfrm>
        </p:spPr>
        <p:txBody>
          <a:bodyPr>
            <a:noAutofit/>
          </a:bodyPr>
          <a:lstStyle/>
          <a:p>
            <a:pPr lvl="1"/>
            <a:r>
              <a:rPr lang="en-US" dirty="0"/>
              <a:t>ARPA Funding Projects High Level TRAYT</a:t>
            </a:r>
          </a:p>
          <a:p>
            <a:pPr lvl="2"/>
            <a:r>
              <a:rPr lang="en-US" dirty="0"/>
              <a:t>Add new features</a:t>
            </a:r>
          </a:p>
          <a:p>
            <a:pPr lvl="3"/>
            <a:r>
              <a:rPr lang="en-US" dirty="0"/>
              <a:t>Web Portal for Families to enter information to improve access and decrease disparities</a:t>
            </a:r>
          </a:p>
          <a:p>
            <a:pPr lvl="3"/>
            <a:r>
              <a:rPr lang="en-US" dirty="0"/>
              <a:t>Simplified Trayt intake form to improve access and decrease disparities</a:t>
            </a:r>
          </a:p>
          <a:p>
            <a:pPr lvl="3"/>
            <a:r>
              <a:rPr lang="en-US" dirty="0"/>
              <a:t>Parent and Patient Satisfaction Surveys to be sent out after completion of TCHATT services</a:t>
            </a:r>
          </a:p>
          <a:p>
            <a:pPr lvl="2"/>
            <a:r>
              <a:rPr lang="en-US" dirty="0"/>
              <a:t>Add new data items to report for ARPA</a:t>
            </a:r>
          </a:p>
          <a:p>
            <a:pPr lvl="3"/>
            <a:r>
              <a:rPr lang="en-US" dirty="0"/>
              <a:t>Additional fields on enrollment form related to each ARPA funded project</a:t>
            </a:r>
          </a:p>
          <a:p>
            <a:pPr lvl="3"/>
            <a:r>
              <a:rPr lang="en-US" dirty="0"/>
              <a:t>Additional fields on psychosocial interventions at the level of session tracking</a:t>
            </a:r>
          </a:p>
          <a:p>
            <a:pPr lvl="3"/>
            <a:r>
              <a:rPr lang="en-US" dirty="0"/>
              <a:t>Additional fields for extensions related to ARPA funding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A190329-D1D6-4297-BE6C-0DF13AB19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1917" y="532887"/>
            <a:ext cx="4614706" cy="917621"/>
          </a:xfrm>
        </p:spPr>
        <p:txBody>
          <a:bodyPr/>
          <a:lstStyle/>
          <a:p>
            <a:r>
              <a:rPr lang="en-US" sz="3600" b="1" dirty="0">
                <a:latin typeface="+mn-lt"/>
              </a:rPr>
              <a:t>TCHATT UPDATES 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322E634-F7A4-44BB-8E11-645533115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2695766" cy="1085794"/>
          </a:xfrm>
          <a:prstGeom prst="rect">
            <a:avLst/>
          </a:prstGeom>
        </p:spPr>
      </p:pic>
      <p:pic>
        <p:nvPicPr>
          <p:cNvPr id="3074" name="Picture 2" descr="9 new website announcement ideas for your site launch in 20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369" y="1793631"/>
            <a:ext cx="4106008" cy="310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749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DEF067-7F7D-41CC-A872-9D6D9C783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1" y="62753"/>
            <a:ext cx="2469094" cy="11095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00CF6F-8E30-4D21-B6CC-D8133ED5F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968" y="277907"/>
            <a:ext cx="7661469" cy="580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073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072393-B5A3-4C04-95C1-706DC204D1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6875"/>
            <a:ext cx="2469094" cy="11095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5C14A2-DC16-4576-A400-E1160F5CB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8426" y="166875"/>
            <a:ext cx="8447474" cy="595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267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A50869-2CA3-4B21-8039-6DA87B09A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383"/>
            <a:ext cx="2469094" cy="11095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548235-82B8-451C-A907-EE9049FC3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233" y="188259"/>
            <a:ext cx="7725496" cy="588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57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D13D0F-6137-4481-A931-0698B1401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69094" cy="11095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52833A8-D480-4D92-92C5-BC0BC5ACE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5985" y="143435"/>
            <a:ext cx="8009591" cy="6049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25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963A7-728E-4148-AFD4-FF5022C3C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69094" cy="11095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CE676E-1619-4B61-9B00-5A6E6D9C2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592" y="197224"/>
            <a:ext cx="7887337" cy="59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95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77A2F-CC0B-49BA-A159-73200F6739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165" y="0"/>
            <a:ext cx="2469094" cy="11095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57A29A7-EFDC-406A-BC76-50399DCAE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249" y="259977"/>
            <a:ext cx="7779854" cy="587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49245" y="1495793"/>
            <a:ext cx="7800456" cy="4558220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Data Governance Council Updates</a:t>
            </a:r>
          </a:p>
          <a:p>
            <a:pPr lvl="2" algn="just"/>
            <a:r>
              <a:rPr lang="en-US" dirty="0"/>
              <a:t>Drs. Pliszka and Vo</a:t>
            </a:r>
          </a:p>
          <a:p>
            <a:pPr lvl="2" algn="just"/>
            <a:r>
              <a:rPr lang="en-US" dirty="0"/>
              <a:t>Meets weekly</a:t>
            </a:r>
          </a:p>
          <a:p>
            <a:pPr lvl="2" algn="just"/>
            <a:r>
              <a:rPr lang="en-US" dirty="0"/>
              <a:t>Approved the CPAN PCP List Process- see attachment</a:t>
            </a:r>
          </a:p>
          <a:p>
            <a:pPr lvl="2" algn="just"/>
            <a:r>
              <a:rPr lang="en-US" dirty="0"/>
              <a:t>Approved the TCHATT State Metrics Trayt </a:t>
            </a:r>
          </a:p>
          <a:p>
            <a:pPr marL="914400" lvl="2" indent="0" algn="just">
              <a:buNone/>
            </a:pPr>
            <a:r>
              <a:rPr lang="en-US" dirty="0"/>
              <a:t>Dashboard – see attachment</a:t>
            </a:r>
          </a:p>
          <a:p>
            <a:pPr lvl="2" algn="just"/>
            <a:r>
              <a:rPr lang="en-US" dirty="0"/>
              <a:t>Approved the CPAN/TCHATT Education and </a:t>
            </a:r>
          </a:p>
          <a:p>
            <a:pPr marL="914400" lvl="2" indent="0" algn="just">
              <a:buNone/>
            </a:pPr>
            <a:r>
              <a:rPr lang="en-US" dirty="0"/>
              <a:t>Professional Development Monthly Database- see attachment</a:t>
            </a:r>
          </a:p>
          <a:p>
            <a:pPr lvl="2" algn="just"/>
            <a:r>
              <a:rPr lang="en-US" dirty="0"/>
              <a:t>Working thru issues related to</a:t>
            </a:r>
          </a:p>
          <a:p>
            <a:pPr lvl="3" algn="just"/>
            <a:r>
              <a:rPr lang="en-US" sz="2000" dirty="0"/>
              <a:t>TCHATT and CPAN Satisfaction Survey return rate</a:t>
            </a:r>
          </a:p>
          <a:p>
            <a:pPr lvl="3" algn="just"/>
            <a:r>
              <a:rPr lang="en-US" sz="2000" dirty="0"/>
              <a:t>TCHATT Parent/Child Assessment Return Rate</a:t>
            </a:r>
          </a:p>
          <a:p>
            <a:pPr marL="457200" lvl="1" indent="0" algn="just">
              <a:buNone/>
            </a:pPr>
            <a:endParaRPr lang="en-US" dirty="0"/>
          </a:p>
          <a:p>
            <a:pPr marL="457200" lvl="1" indent="0" algn="just"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04077" y="673974"/>
            <a:ext cx="7026275" cy="83900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>
                <a:latin typeface="+mn-lt"/>
              </a:rPr>
              <a:t>Data Governance Committee</a:t>
            </a:r>
            <a:br>
              <a:rPr lang="en-US" dirty="0"/>
            </a:b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CE60AD-F87E-4625-A9AD-B57A25570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" y="0"/>
            <a:ext cx="2694666" cy="10851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9114" y="2022231"/>
            <a:ext cx="4097217" cy="340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07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730113" y="1630018"/>
            <a:ext cx="7026275" cy="376747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Stencil" panose="040409050D0802020404" pitchFamily="82" charset="0"/>
              </a:rPr>
              <a:t>	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25106" y="195739"/>
            <a:ext cx="6436293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5400" dirty="0"/>
            </a:br>
            <a:br>
              <a:rPr lang="en-US" sz="5400" dirty="0">
                <a:latin typeface="Stencil" panose="040409050D0802020404" pitchFamily="82" charset="0"/>
              </a:rPr>
            </a:br>
            <a:endParaRPr lang="en-US" sz="5400" dirty="0">
              <a:latin typeface="Stencil" panose="040409050D0802020404" pitchFamily="8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542" y="728402"/>
            <a:ext cx="3964405" cy="1276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779" y="2295525"/>
            <a:ext cx="3811167" cy="310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168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4C99011AE85845BC3B5D8319BE9937" ma:contentTypeVersion="2" ma:contentTypeDescription="Create a new document." ma:contentTypeScope="" ma:versionID="93d1d6e3355087c4a3026798ec67ea21">
  <xsd:schema xmlns:xsd="http://www.w3.org/2001/XMLSchema" xmlns:xs="http://www.w3.org/2001/XMLSchema" xmlns:p="http://schemas.microsoft.com/office/2006/metadata/properties" xmlns:ns2="a354cb11-3362-488e-b3db-7931c375012d" targetNamespace="http://schemas.microsoft.com/office/2006/metadata/properties" ma:root="true" ma:fieldsID="59e7f9a0142fcd8b79bb3a75b5f63522" ns2:_="">
    <xsd:import namespace="a354cb11-3362-488e-b3db-7931c375012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54cb11-3362-488e-b3db-7931c375012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D2E14D-14BA-4783-AFE8-F567744A0B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B61946-DFB8-4C83-8951-97B63F8ADDE0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662f16c1-43a0-452e-8ad0-4cb6f660ce5c"/>
    <ds:schemaRef ds:uri="http://purl.org/dc/terms/"/>
    <ds:schemaRef ds:uri="http://schemas.openxmlformats.org/package/2006/metadata/core-properties"/>
    <ds:schemaRef ds:uri="31af2402-7bde-4f41-8f40-a97d7de054e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A984076-F446-4B4C-B62D-D4B6E3FE74C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5515</TotalTime>
  <Words>987</Words>
  <Application>Microsoft Office PowerPoint</Application>
  <PresentationFormat>Widescreen</PresentationFormat>
  <Paragraphs>112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inherit</vt:lpstr>
      <vt:lpstr>Lato</vt:lpstr>
      <vt:lpstr>Stencil</vt:lpstr>
      <vt:lpstr>Office Theme</vt:lpstr>
      <vt:lpstr>COSH October Report</vt:lpstr>
      <vt:lpstr> COSH Order of Business</vt:lpstr>
      <vt:lpstr>COSH UPDATES</vt:lpstr>
      <vt:lpstr>COSH UPDATES</vt:lpstr>
      <vt:lpstr>COSH UPDATES:</vt:lpstr>
      <vt:lpstr>   </vt:lpstr>
      <vt:lpstr> </vt:lpstr>
      <vt:lpstr>               CPAN UPDATES</vt:lpstr>
      <vt:lpstr>CPAN UPDATES </vt:lpstr>
      <vt:lpstr>CPAN UPDATES </vt:lpstr>
      <vt:lpstr>Trayt Dashboard: Live presentation of dashboard  </vt:lpstr>
      <vt:lpstr>PowerPoint Presentation</vt:lpstr>
      <vt:lpstr>TCHATT UPDATES </vt:lpstr>
      <vt:lpstr>TCHATT UPDATES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 Governance Committee 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COSH February 2021 Report</dc:title>
  <dc:creator>Ortiz, Edith J</dc:creator>
  <cp:lastModifiedBy>Ortiz, Edith J</cp:lastModifiedBy>
  <cp:revision>33</cp:revision>
  <dcterms:created xsi:type="dcterms:W3CDTF">2021-03-05T20:29:37Z</dcterms:created>
  <dcterms:modified xsi:type="dcterms:W3CDTF">2021-11-11T20:05:30Z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0x010100674C99011AE85845BC3B5D8319BE9937</vt:lpwstr>
  </property>
</Properties>
</file>