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rawings/drawing1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harts/colors5.xml" ContentType="application/vnd.ms-office.chartcolorstyl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charts/chart6.xml" ContentType="application/vnd.openxmlformats-officedocument.drawingml.chart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olors2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2" r:id="rId2"/>
    <p:sldId id="696" r:id="rId3"/>
    <p:sldId id="701" r:id="rId4"/>
    <p:sldId id="544" r:id="rId5"/>
    <p:sldId id="545" r:id="rId6"/>
    <p:sldId id="703" r:id="rId7"/>
    <p:sldId id="678" r:id="rId8"/>
    <p:sldId id="708" r:id="rId9"/>
    <p:sldId id="615" r:id="rId10"/>
    <p:sldId id="704" r:id="rId11"/>
    <p:sldId id="707" r:id="rId12"/>
    <p:sldId id="705" r:id="rId13"/>
    <p:sldId id="70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5B"/>
    <a:srgbClr val="0DFB4B"/>
    <a:srgbClr val="ED7D31"/>
    <a:srgbClr val="FFF2CC"/>
    <a:srgbClr val="000000"/>
    <a:srgbClr val="EAEFF7"/>
    <a:srgbClr val="D2DEEF"/>
    <a:srgbClr val="F8CBAD"/>
    <a:srgbClr val="D4AF37"/>
    <a:srgbClr val="002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86387" autoAdjust="0"/>
  </p:normalViewPr>
  <p:slideViewPr>
    <p:cSldViewPr snapToGrid="0">
      <p:cViewPr varScale="1">
        <p:scale>
          <a:sx n="67" d="100"/>
          <a:sy n="67" d="100"/>
        </p:scale>
        <p:origin x="788" y="32"/>
      </p:cViewPr>
      <p:guideLst/>
    </p:cSldViewPr>
  </p:slideViewPr>
  <p:outlineViewPr>
    <p:cViewPr>
      <p:scale>
        <a:sx n="33" d="100"/>
        <a:sy n="33" d="100"/>
      </p:scale>
      <p:origin x="0" y="-31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</c:v>
                </c:pt>
                <c:pt idx="1">
                  <c:v>67</c:v>
                </c:pt>
                <c:pt idx="2">
                  <c:v>118</c:v>
                </c:pt>
                <c:pt idx="3">
                  <c:v>168</c:v>
                </c:pt>
                <c:pt idx="4">
                  <c:v>239</c:v>
                </c:pt>
                <c:pt idx="5">
                  <c:v>331</c:v>
                </c:pt>
                <c:pt idx="6">
                  <c:v>411</c:v>
                </c:pt>
                <c:pt idx="7">
                  <c:v>507</c:v>
                </c:pt>
                <c:pt idx="8">
                  <c:v>597</c:v>
                </c:pt>
                <c:pt idx="9">
                  <c:v>669</c:v>
                </c:pt>
                <c:pt idx="10">
                  <c:v>764</c:v>
                </c:pt>
                <c:pt idx="11">
                  <c:v>826</c:v>
                </c:pt>
                <c:pt idx="12">
                  <c:v>916</c:v>
                </c:pt>
                <c:pt idx="13">
                  <c:v>966</c:v>
                </c:pt>
                <c:pt idx="14">
                  <c:v>1019</c:v>
                </c:pt>
                <c:pt idx="15">
                  <c:v>1073</c:v>
                </c:pt>
                <c:pt idx="16">
                  <c:v>1128</c:v>
                </c:pt>
                <c:pt idx="17">
                  <c:v>1184</c:v>
                </c:pt>
                <c:pt idx="18">
                  <c:v>1234</c:v>
                </c:pt>
                <c:pt idx="19">
                  <c:v>1262</c:v>
                </c:pt>
                <c:pt idx="20">
                  <c:v>1297</c:v>
                </c:pt>
                <c:pt idx="21">
                  <c:v>1328</c:v>
                </c:pt>
                <c:pt idx="22">
                  <c:v>1361</c:v>
                </c:pt>
                <c:pt idx="23">
                  <c:v>1402</c:v>
                </c:pt>
                <c:pt idx="24">
                  <c:v>1453</c:v>
                </c:pt>
                <c:pt idx="25">
                  <c:v>1484</c:v>
                </c:pt>
                <c:pt idx="26">
                  <c:v>1519</c:v>
                </c:pt>
                <c:pt idx="27">
                  <c:v>1550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0-421D-BCE5-425190CDE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  <c:pt idx="1">
                  <c:v>14</c:v>
                </c:pt>
                <c:pt idx="2">
                  <c:v>60</c:v>
                </c:pt>
                <c:pt idx="3">
                  <c:v>111</c:v>
                </c:pt>
                <c:pt idx="4">
                  <c:v>148</c:v>
                </c:pt>
                <c:pt idx="5">
                  <c:v>216</c:v>
                </c:pt>
                <c:pt idx="6">
                  <c:v>289</c:v>
                </c:pt>
                <c:pt idx="7">
                  <c:v>367</c:v>
                </c:pt>
                <c:pt idx="8">
                  <c:v>451</c:v>
                </c:pt>
                <c:pt idx="9">
                  <c:v>535</c:v>
                </c:pt>
                <c:pt idx="10">
                  <c:v>597</c:v>
                </c:pt>
                <c:pt idx="11">
                  <c:v>667</c:v>
                </c:pt>
                <c:pt idx="12">
                  <c:v>723</c:v>
                </c:pt>
                <c:pt idx="13">
                  <c:v>797</c:v>
                </c:pt>
                <c:pt idx="14">
                  <c:v>852</c:v>
                </c:pt>
                <c:pt idx="15">
                  <c:v>897</c:v>
                </c:pt>
                <c:pt idx="16">
                  <c:v>924</c:v>
                </c:pt>
                <c:pt idx="17">
                  <c:v>981</c:v>
                </c:pt>
                <c:pt idx="18">
                  <c:v>1026</c:v>
                </c:pt>
                <c:pt idx="19">
                  <c:v>1066</c:v>
                </c:pt>
                <c:pt idx="20">
                  <c:v>1100</c:v>
                </c:pt>
                <c:pt idx="21">
                  <c:v>1122</c:v>
                </c:pt>
                <c:pt idx="22">
                  <c:v>1146</c:v>
                </c:pt>
                <c:pt idx="23">
                  <c:v>1171</c:v>
                </c:pt>
                <c:pt idx="24">
                  <c:v>1208</c:v>
                </c:pt>
                <c:pt idx="25">
                  <c:v>1253</c:v>
                </c:pt>
                <c:pt idx="26">
                  <c:v>1278</c:v>
                </c:pt>
                <c:pt idx="27">
                  <c:v>1308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0-421D-BCE5-425190CDEF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6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Sheet1!$D$2:$D$29</c:f>
              <c:numCache>
                <c:formatCode>General</c:formatCode>
                <c:ptCount val="28"/>
                <c:pt idx="6">
                  <c:v>16</c:v>
                </c:pt>
                <c:pt idx="7">
                  <c:v>45</c:v>
                </c:pt>
                <c:pt idx="8">
                  <c:v>89</c:v>
                </c:pt>
                <c:pt idx="9">
                  <c:v>131</c:v>
                </c:pt>
                <c:pt idx="10">
                  <c:v>200</c:v>
                </c:pt>
                <c:pt idx="11">
                  <c:v>250</c:v>
                </c:pt>
                <c:pt idx="12">
                  <c:v>317</c:v>
                </c:pt>
                <c:pt idx="13">
                  <c:v>383</c:v>
                </c:pt>
                <c:pt idx="14">
                  <c:v>430</c:v>
                </c:pt>
                <c:pt idx="15">
                  <c:v>482</c:v>
                </c:pt>
                <c:pt idx="16">
                  <c:v>521</c:v>
                </c:pt>
                <c:pt idx="17">
                  <c:v>569</c:v>
                </c:pt>
                <c:pt idx="18">
                  <c:v>621</c:v>
                </c:pt>
                <c:pt idx="19">
                  <c:v>654</c:v>
                </c:pt>
                <c:pt idx="20">
                  <c:v>691</c:v>
                </c:pt>
                <c:pt idx="21">
                  <c:v>714</c:v>
                </c:pt>
                <c:pt idx="22">
                  <c:v>753</c:v>
                </c:pt>
                <c:pt idx="23">
                  <c:v>781</c:v>
                </c:pt>
                <c:pt idx="24">
                  <c:v>805</c:v>
                </c:pt>
                <c:pt idx="25">
                  <c:v>838</c:v>
                </c:pt>
                <c:pt idx="26">
                  <c:v>868</c:v>
                </c:pt>
                <c:pt idx="27">
                  <c:v>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0-421D-BCE5-425190CDEF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12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Sheet1!$E$2:$E$29</c:f>
              <c:numCache>
                <c:formatCode>General</c:formatCode>
                <c:ptCount val="28"/>
                <c:pt idx="11">
                  <c:v>2</c:v>
                </c:pt>
                <c:pt idx="12">
                  <c:v>17</c:v>
                </c:pt>
                <c:pt idx="13">
                  <c:v>42</c:v>
                </c:pt>
                <c:pt idx="14">
                  <c:v>84</c:v>
                </c:pt>
                <c:pt idx="15">
                  <c:v>114</c:v>
                </c:pt>
                <c:pt idx="16">
                  <c:v>160</c:v>
                </c:pt>
                <c:pt idx="17">
                  <c:v>210</c:v>
                </c:pt>
                <c:pt idx="18">
                  <c:v>276</c:v>
                </c:pt>
                <c:pt idx="19">
                  <c:v>322</c:v>
                </c:pt>
                <c:pt idx="20">
                  <c:v>362</c:v>
                </c:pt>
                <c:pt idx="21">
                  <c:v>402</c:v>
                </c:pt>
                <c:pt idx="22">
                  <c:v>438</c:v>
                </c:pt>
                <c:pt idx="23">
                  <c:v>478</c:v>
                </c:pt>
                <c:pt idx="24">
                  <c:v>516</c:v>
                </c:pt>
                <c:pt idx="25">
                  <c:v>549</c:v>
                </c:pt>
                <c:pt idx="26">
                  <c:v>565</c:v>
                </c:pt>
                <c:pt idx="27">
                  <c:v>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0-421D-BCE5-425190CDEF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Month 18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Sheet1!$F$2:$F$29</c:f>
              <c:numCache>
                <c:formatCode>General</c:formatCode>
                <c:ptCount val="28"/>
                <c:pt idx="17">
                  <c:v>2</c:v>
                </c:pt>
                <c:pt idx="18">
                  <c:v>11</c:v>
                </c:pt>
                <c:pt idx="19">
                  <c:v>26</c:v>
                </c:pt>
                <c:pt idx="20">
                  <c:v>47</c:v>
                </c:pt>
                <c:pt idx="21">
                  <c:v>71</c:v>
                </c:pt>
                <c:pt idx="22">
                  <c:v>100</c:v>
                </c:pt>
                <c:pt idx="23">
                  <c:v>137</c:v>
                </c:pt>
                <c:pt idx="24">
                  <c:v>183</c:v>
                </c:pt>
                <c:pt idx="25">
                  <c:v>225</c:v>
                </c:pt>
                <c:pt idx="26">
                  <c:v>245</c:v>
                </c:pt>
                <c:pt idx="27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A-42D1-8FF9-775331CCE1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Month 24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  <a:effectLst/>
          </c:spPr>
          <c:cat>
            <c:strRef>
              <c:f>Sheet1!$A$2:$A$29</c:f>
              <c:strCache>
                <c:ptCount val="28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</c:strCache>
            </c:strRef>
          </c:cat>
          <c:val>
            <c:numRef>
              <c:f>Sheet1!$G$2:$G$29</c:f>
              <c:numCache>
                <c:formatCode>General</c:formatCode>
                <c:ptCount val="28"/>
                <c:pt idx="24">
                  <c:v>7</c:v>
                </c:pt>
                <c:pt idx="25">
                  <c:v>23</c:v>
                </c:pt>
                <c:pt idx="26">
                  <c:v>35</c:v>
                </c:pt>
                <c:pt idx="27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6-4637-84F2-8F6B629BD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541344"/>
        <c:axId val="1443549248"/>
      </c:areaChart>
      <c:catAx>
        <c:axId val="1443541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9248"/>
        <c:crosses val="autoZero"/>
        <c:auto val="1"/>
        <c:lblAlgn val="ctr"/>
        <c:lblOffset val="100"/>
        <c:noMultiLvlLbl val="0"/>
      </c:catAx>
      <c:valAx>
        <c:axId val="1443549248"/>
        <c:scaling>
          <c:orientation val="minMax"/>
          <c:max val="16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1344"/>
        <c:crosses val="autoZero"/>
        <c:crossBetween val="midCat"/>
        <c:majorUnit val="2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876350145257142E-2"/>
          <c:y val="2.8100930518111723E-2"/>
          <c:w val="0.71345434764584093"/>
          <c:h val="0.110603502084078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55-4365-B0D1-4EDF8391AA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55-4365-B0D1-4EDF8391AA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55-4365-B0D1-4EDF8391AAE8}"/>
              </c:ext>
            </c:extLst>
          </c:dPt>
          <c:dLbls>
            <c:dLbl>
              <c:idx val="0"/>
              <c:layout>
                <c:manualLayout>
                  <c:x val="-0.22429873308340526"/>
                  <c:y val="0.13526420828214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55-4365-B0D1-4EDF8391AAE8}"/>
                </c:ext>
              </c:extLst>
            </c:dLbl>
            <c:dLbl>
              <c:idx val="1"/>
              <c:layout>
                <c:manualLayout>
                  <c:x val="-0.17546941522344625"/>
                  <c:y val="-0.24629692429352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55-4365-B0D1-4EDF8391AAE8}"/>
                </c:ext>
              </c:extLst>
            </c:dLbl>
            <c:dLbl>
              <c:idx val="2"/>
              <c:layout>
                <c:manualLayout>
                  <c:x val="0.26114193478222858"/>
                  <c:y val="-0.16630976052988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55-4365-B0D1-4EDF8391AA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0.35</c:v>
                </c:pt>
                <c:pt idx="2" formatCode="0%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55-4365-B0D1-4EDF8391A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64-48C7-AB69-B6915EA1C2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64-48C7-AB69-B6915EA1C2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A64-48C7-AB69-B6915EA1C295}"/>
              </c:ext>
            </c:extLst>
          </c:dPt>
          <c:dLbls>
            <c:dLbl>
              <c:idx val="0"/>
              <c:layout>
                <c:manualLayout>
                  <c:x val="-0.24687908477848"/>
                  <c:y val="4.2744229976982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64-48C7-AB69-B6915EA1C295}"/>
                </c:ext>
              </c:extLst>
            </c:dLbl>
            <c:dLbl>
              <c:idx val="1"/>
              <c:layout>
                <c:manualLayout>
                  <c:x val="-0.12278123648902342"/>
                  <c:y val="-0.20003693514094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64-48C7-AB69-B6915EA1C295}"/>
                </c:ext>
              </c:extLst>
            </c:dLbl>
            <c:dLbl>
              <c:idx val="2"/>
              <c:layout>
                <c:manualLayout>
                  <c:x val="0.25361505210588248"/>
                  <c:y val="-5.0659787648437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64-48C7-AB69-B6915EA1C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0.44</c:v>
                </c:pt>
                <c:pt idx="2" formatCode="0%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64-48C7-AB69-B6915EA1C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A6-4C7A-8C83-A1CE99C15D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A6-4C7A-8C83-A1CE99C15D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A6-4C7A-8C83-A1CE99C15DFB}"/>
              </c:ext>
            </c:extLst>
          </c:dPt>
          <c:dLbls>
            <c:dLbl>
              <c:idx val="0"/>
              <c:layout>
                <c:manualLayout>
                  <c:x val="-0.23983611546475092"/>
                  <c:y val="-6.837663499010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A6-4C7A-8C83-A1CE99C15DFB}"/>
                </c:ext>
              </c:extLst>
            </c:dLbl>
            <c:dLbl>
              <c:idx val="1"/>
              <c:layout>
                <c:manualLayout>
                  <c:x val="0.10796127863363965"/>
                  <c:y val="-0.19541093622568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A6-4C7A-8C83-A1CE99C15DFB}"/>
                </c:ext>
              </c:extLst>
            </c:dLbl>
            <c:dLbl>
              <c:idx val="2"/>
              <c:layout>
                <c:manualLayout>
                  <c:x val="0.25737849344405556"/>
                  <c:y val="3.2608192826204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A6-4C7A-8C83-A1CE99C15D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0.56999999999999995</c:v>
                </c:pt>
                <c:pt idx="2" formatCode="0%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A6-4C7A-8C83-A1CE99C15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Lbls>
            <c:dLbl>
              <c:idx val="0"/>
              <c:layout>
                <c:manualLayout>
                  <c:x val="-0.20018974263691591"/>
                  <c:y val="-0.255005822566351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8644227666269"/>
                      <c:h val="0.28491527319073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433-4454-84DA-22623FF4D832}"/>
                </c:ext>
              </c:extLst>
            </c:dLbl>
            <c:dLbl>
              <c:idx val="1"/>
              <c:layout>
                <c:manualLayout>
                  <c:x val="0.1230150439863319"/>
                  <c:y val="0.13624477435142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33-4454-84DA-22623FF4D832}"/>
                </c:ext>
              </c:extLst>
            </c:dLbl>
            <c:dLbl>
              <c:idx val="2"/>
              <c:layout>
                <c:manualLayout>
                  <c:x val="0.12942148794617153"/>
                  <c:y val="0.166762161368683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33-4454-84DA-22623FF4D8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0.87</c:v>
                </c:pt>
                <c:pt idx="2" formatCode="0%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8-4156-B860-80A3E1E8CB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68-4156-B860-80A3E1E8CB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68-4156-B860-80A3E1E8CB0F}"/>
              </c:ext>
            </c:extLst>
          </c:dPt>
          <c:dLbls>
            <c:dLbl>
              <c:idx val="0"/>
              <c:layout>
                <c:manualLayout>
                  <c:x val="-0.24733607753360357"/>
                  <c:y val="-0.17701065913922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68-4156-B860-80A3E1E8CB0F}"/>
                </c:ext>
              </c:extLst>
            </c:dLbl>
            <c:dLbl>
              <c:idx val="1"/>
              <c:layout>
                <c:manualLayout>
                  <c:x val="0.18230121980729391"/>
                  <c:y val="-0.12414755614536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68-4156-B860-80A3E1E8CB0F}"/>
                </c:ext>
              </c:extLst>
            </c:dLbl>
            <c:dLbl>
              <c:idx val="2"/>
              <c:layout>
                <c:manualLayout>
                  <c:x val="0.20745019551935093"/>
                  <c:y val="0.14035144948353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68-4156-B860-80A3E1E8C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0.66</c:v>
                </c:pt>
                <c:pt idx="2" formatCode="0%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68-4156-B860-80A3E1E8C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01602015879599E-2"/>
          <c:y val="0.15406991962360975"/>
          <c:w val="0.94765124698938752"/>
          <c:h val="0.517445561292624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rgbClr val="00205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cat>
            <c:strRef>
              <c:f>Sheet1!$A$2:$A$17</c:f>
              <c:strCache>
                <c:ptCount val="16"/>
                <c:pt idx="0">
                  <c:v>PTSD</c:v>
                </c:pt>
                <c:pt idx="1">
                  <c:v>MDD</c:v>
                </c:pt>
                <c:pt idx="2">
                  <c:v>None</c:v>
                </c:pt>
                <c:pt idx="3">
                  <c:v>Anxiety D/O</c:v>
                </c:pt>
                <c:pt idx="4">
                  <c:v>Autism Spectrum D/O</c:v>
                </c:pt>
                <c:pt idx="5">
                  <c:v>ADHD</c:v>
                </c:pt>
                <c:pt idx="6">
                  <c:v>Bipolar D/O</c:v>
                </c:pt>
                <c:pt idx="7">
                  <c:v>Psychotic D/O</c:v>
                </c:pt>
                <c:pt idx="8">
                  <c:v>Conduct &amp; Oppositional Def.D/O</c:v>
                </c:pt>
                <c:pt idx="9">
                  <c:v>Tic D/O</c:v>
                </c:pt>
                <c:pt idx="10">
                  <c:v>Suicide Behavior D/O</c:v>
                </c:pt>
                <c:pt idx="11">
                  <c:v>Anorexia &amp; Bulimia</c:v>
                </c:pt>
                <c:pt idx="12">
                  <c:v>Other Substance Use D/O</c:v>
                </c:pt>
                <c:pt idx="13">
                  <c:v>OCD</c:v>
                </c:pt>
                <c:pt idx="14">
                  <c:v>Adjustment D/O</c:v>
                </c:pt>
                <c:pt idx="15">
                  <c:v>Alcohol Use D/O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26.77</c:v>
                </c:pt>
                <c:pt idx="1">
                  <c:v>18.260000000000002</c:v>
                </c:pt>
                <c:pt idx="2">
                  <c:v>15.61</c:v>
                </c:pt>
                <c:pt idx="3">
                  <c:v>12.26</c:v>
                </c:pt>
                <c:pt idx="4">
                  <c:v>8.52</c:v>
                </c:pt>
                <c:pt idx="5">
                  <c:v>6.84</c:v>
                </c:pt>
                <c:pt idx="6">
                  <c:v>3.16</c:v>
                </c:pt>
                <c:pt idx="7">
                  <c:v>1.61</c:v>
                </c:pt>
                <c:pt idx="8">
                  <c:v>1.42</c:v>
                </c:pt>
                <c:pt idx="9">
                  <c:v>1.42</c:v>
                </c:pt>
                <c:pt idx="10">
                  <c:v>1.29</c:v>
                </c:pt>
                <c:pt idx="11">
                  <c:v>0.9</c:v>
                </c:pt>
                <c:pt idx="12">
                  <c:v>0.84</c:v>
                </c:pt>
                <c:pt idx="13">
                  <c:v>0.77</c:v>
                </c:pt>
                <c:pt idx="14">
                  <c:v>0.19</c:v>
                </c:pt>
                <c:pt idx="15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034099558049626E-2"/>
          <c:y val="2.3468498263166424E-2"/>
          <c:w val="0.94565670400074442"/>
          <c:h val="0.43724927613682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rgbClr val="0DFB4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3"/>
            <c:invertIfNegative val="0"/>
            <c:bubble3D val="0"/>
            <c:spPr>
              <a:solidFill>
                <a:srgbClr val="0DFB4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320-4058-BFED-DAE30815F562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320-4058-BFED-DAE30815F562}"/>
              </c:ext>
            </c:extLst>
          </c:dPt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320-4058-BFED-DAE30815F562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4320-4058-BFED-DAE30815F562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4320-4058-BFED-DAE30815F562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320-4058-BFED-DAE30815F562}"/>
              </c:ext>
            </c:extLst>
          </c:dPt>
          <c:cat>
            <c:strRef>
              <c:f>Sheet1!$A$2:$A$21</c:f>
              <c:strCache>
                <c:ptCount val="20"/>
                <c:pt idx="0">
                  <c:v>Accident</c:v>
                </c:pt>
                <c:pt idx="1">
                  <c:v>Fam/Friend Ill/Dying</c:v>
                </c:pt>
                <c:pt idx="2">
                  <c:v>Sexual Abuse</c:v>
                </c:pt>
                <c:pt idx="3">
                  <c:v>Hospital/Surgery</c:v>
                </c:pt>
                <c:pt idx="4">
                  <c:v>Physical Abuse/Attack</c:v>
                </c:pt>
                <c:pt idx="5">
                  <c:v>Other</c:v>
                </c:pt>
                <c:pt idx="6">
                  <c:v>Family Violence</c:v>
                </c:pt>
                <c:pt idx="7">
                  <c:v>Away from Family</c:v>
                </c:pt>
                <c:pt idx="8">
                  <c:v>Threatened Violence</c:v>
                </c:pt>
                <c:pt idx="9">
                  <c:v>None</c:v>
                </c:pt>
                <c:pt idx="10">
                  <c:v>Family Threats</c:v>
                </c:pt>
                <c:pt idx="11">
                  <c:v>Accident Witnessed</c:v>
                </c:pt>
                <c:pt idx="12">
                  <c:v>Nat Disaster</c:v>
                </c:pt>
                <c:pt idx="13">
                  <c:v>Animal Attack</c:v>
                </c:pt>
                <c:pt idx="14">
                  <c:v>Family Imprisoned</c:v>
                </c:pt>
                <c:pt idx="15">
                  <c:v>Kidnapped</c:v>
                </c:pt>
                <c:pt idx="16">
                  <c:v>Community Violence</c:v>
                </c:pt>
                <c:pt idx="17">
                  <c:v>Media Violence</c:v>
                </c:pt>
                <c:pt idx="18">
                  <c:v>Mugging/Theft</c:v>
                </c:pt>
                <c:pt idx="19">
                  <c:v>Community Threats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18.84</c:v>
                </c:pt>
                <c:pt idx="1">
                  <c:v>16.32</c:v>
                </c:pt>
                <c:pt idx="2">
                  <c:v>14.9</c:v>
                </c:pt>
                <c:pt idx="3">
                  <c:v>12.39</c:v>
                </c:pt>
                <c:pt idx="4">
                  <c:v>7.94</c:v>
                </c:pt>
                <c:pt idx="5">
                  <c:v>5.23</c:v>
                </c:pt>
                <c:pt idx="6">
                  <c:v>4.84</c:v>
                </c:pt>
                <c:pt idx="7">
                  <c:v>3.68</c:v>
                </c:pt>
                <c:pt idx="8">
                  <c:v>2.71</c:v>
                </c:pt>
                <c:pt idx="9">
                  <c:v>2.65</c:v>
                </c:pt>
                <c:pt idx="10">
                  <c:v>2.13</c:v>
                </c:pt>
                <c:pt idx="11">
                  <c:v>2.06</c:v>
                </c:pt>
                <c:pt idx="12">
                  <c:v>1.35</c:v>
                </c:pt>
                <c:pt idx="13">
                  <c:v>1.29</c:v>
                </c:pt>
                <c:pt idx="14">
                  <c:v>1.23</c:v>
                </c:pt>
                <c:pt idx="15">
                  <c:v>0.84</c:v>
                </c:pt>
                <c:pt idx="16">
                  <c:v>0.57999999999999996</c:v>
                </c:pt>
                <c:pt idx="17">
                  <c:v>0.57999999999999996</c:v>
                </c:pt>
                <c:pt idx="18">
                  <c:v>0.26</c:v>
                </c:pt>
                <c:pt idx="19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0.1091</cdr:x>
      <cdr:y>0.69172</cdr:y>
    </cdr:from>
    <cdr:to>
      <cdr:x>0.87204</cdr:x>
      <cdr:y>0.74574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D5E66C-36A6-B961-348F-D6F09B5AA887}"/>
            </a:ext>
          </a:extLst>
        </cdr:cNvPr>
        <cdr:cNvSpPr txBox="1"/>
      </cdr:nvSpPr>
      <cdr:spPr>
        <a:xfrm xmlns:a="http://schemas.openxmlformats.org/drawingml/2006/main">
          <a:off x="1302117" y="5053408"/>
          <a:ext cx="9105500" cy="39463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/>
            <a:t>Violence/Maltreatment          Accident/Disaster          Medical          Fam Estrangement          None       </a:t>
          </a:r>
        </a:p>
      </cdr:txBody>
    </cdr:sp>
  </cdr:relSizeAnchor>
  <cdr:relSizeAnchor xmlns:cdr="http://schemas.openxmlformats.org/drawingml/2006/chartDrawing">
    <cdr:from>
      <cdr:x>0.31153</cdr:x>
      <cdr:y>0.70622</cdr:y>
    </cdr:from>
    <cdr:to>
      <cdr:x>0.32847</cdr:x>
      <cdr:y>0.73257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392A55F8-DD73-BEDA-A061-E2343B8B33C0}"/>
            </a:ext>
          </a:extLst>
        </cdr:cNvPr>
        <cdr:cNvSpPr/>
      </cdr:nvSpPr>
      <cdr:spPr>
        <a:xfrm xmlns:a="http://schemas.openxmlformats.org/drawingml/2006/main">
          <a:off x="3718060" y="5159287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0.74242</cdr:x>
      <cdr:y>0.70527</cdr:y>
    </cdr:from>
    <cdr:to>
      <cdr:x>0.75935</cdr:x>
      <cdr:y>0.73162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CB1C221D-34F0-6500-FAE7-15671D231C1B}"/>
            </a:ext>
          </a:extLst>
        </cdr:cNvPr>
        <cdr:cNvSpPr/>
      </cdr:nvSpPr>
      <cdr:spPr>
        <a:xfrm xmlns:a="http://schemas.openxmlformats.org/drawingml/2006/main">
          <a:off x="8860623" y="5152335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0.47489</cdr:x>
      <cdr:y>0.70563</cdr:y>
    </cdr:from>
    <cdr:to>
      <cdr:x>0.49182</cdr:x>
      <cdr:y>0.73198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48625713-3A58-3F6F-4C0D-1FAE415B390C}"/>
            </a:ext>
          </a:extLst>
        </cdr:cNvPr>
        <cdr:cNvSpPr/>
      </cdr:nvSpPr>
      <cdr:spPr>
        <a:xfrm xmlns:a="http://schemas.openxmlformats.org/drawingml/2006/main">
          <a:off x="5667710" y="5155008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0.81926</cdr:x>
      <cdr:y>0.70168</cdr:y>
    </cdr:from>
    <cdr:to>
      <cdr:x>0.83619</cdr:x>
      <cdr:y>0.72803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1CA2AFCF-F8A5-0BBA-39DE-568BFAE20072}"/>
            </a:ext>
          </a:extLst>
        </cdr:cNvPr>
        <cdr:cNvSpPr/>
      </cdr:nvSpPr>
      <cdr:spPr>
        <a:xfrm xmlns:a="http://schemas.openxmlformats.org/drawingml/2006/main">
          <a:off x="9777698" y="5126134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0.57247</cdr:x>
      <cdr:y>0.70431</cdr:y>
    </cdr:from>
    <cdr:to>
      <cdr:x>0.58941</cdr:x>
      <cdr:y>0.73067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529A1C6C-20B6-BED4-5184-40D60E5C4432}"/>
            </a:ext>
          </a:extLst>
        </cdr:cNvPr>
        <cdr:cNvSpPr/>
      </cdr:nvSpPr>
      <cdr:spPr>
        <a:xfrm xmlns:a="http://schemas.openxmlformats.org/drawingml/2006/main">
          <a:off x="6832366" y="5145383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0DFB4B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C6694-62AB-4AA2-BC8C-5286448EFD03}" type="datetimeFigureOut">
              <a:rPr lang="en-US" smtClean="0"/>
              <a:t>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FB107-78AF-40C6-A708-7B4D8F58E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9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88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07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Sorted in ascending disorder by “No Diagnosis” percentage.  Note that intrafamilial trauma and child maltreatment percolate to the top.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3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835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8047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6000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6577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710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156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00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6663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750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11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7890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50" y="2133600"/>
            <a:ext cx="2908300" cy="2590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58745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46558" y="6318703"/>
            <a:ext cx="331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i="0" dirty="0" err="1">
                <a:solidFill>
                  <a:schemeClr val="tx1"/>
                </a:solidFill>
                <a:latin typeface="Arial Black" panose="020B0A04020102020204" pitchFamily="34" charset="0"/>
              </a:rPr>
              <a:t>tx-ctrn</a:t>
            </a:r>
            <a:endParaRPr lang="en-US" sz="2200" b="1" i="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Texas Childhood Trauma Research Network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792"/>
            <a:ext cx="2632364" cy="4485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904" y="6386792"/>
            <a:ext cx="529096" cy="471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7" t="109028" r="-242386" b="-101427"/>
          <a:stretch/>
        </p:blipFill>
        <p:spPr>
          <a:xfrm>
            <a:off x="11603665" y="5805546"/>
            <a:ext cx="549349" cy="4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1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5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224" y="0"/>
            <a:ext cx="11748976" cy="1275908"/>
          </a:xfrm>
        </p:spPr>
        <p:txBody>
          <a:bodyPr/>
          <a:lstStyle/>
          <a:p>
            <a:r>
              <a:rPr lang="en-US" sz="4800" dirty="0"/>
              <a:t>Texas Childhood Trauma Research Network</a:t>
            </a:r>
            <a:br>
              <a:rPr lang="en-US" sz="4800" dirty="0"/>
            </a:br>
            <a:r>
              <a:rPr lang="en-US" sz="2400" dirty="0"/>
              <a:t>TCMHCC Executive Committee Meeting February 6, 2023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161" y="1992149"/>
            <a:ext cx="3375528" cy="2917796"/>
          </a:xfrm>
          <a:prstGeom prst="rect">
            <a:avLst/>
          </a:prstGeom>
          <a:ln w="50800">
            <a:solidFill>
              <a:srgbClr val="00205B"/>
            </a:solidFill>
          </a:ln>
        </p:spPr>
      </p:pic>
    </p:spTree>
    <p:extLst>
      <p:ext uri="{BB962C8B-B14F-4D97-AF65-F5344CB8AC3E}">
        <p14:creationId xmlns:p14="http://schemas.microsoft.com/office/powerpoint/2010/main" val="2713271705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798468"/>
              </p:ext>
            </p:extLst>
          </p:nvPr>
        </p:nvGraphicFramePr>
        <p:xfrm>
          <a:off x="156670" y="661012"/>
          <a:ext cx="7358555" cy="605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/>
              <a:t>Cumulative Enrollment &amp; Visits </a:t>
            </a:r>
            <a:br>
              <a:rPr lang="en-US" sz="2400" dirty="0"/>
            </a:br>
            <a:r>
              <a:rPr lang="en-US" sz="1600" dirty="0"/>
              <a:t>Thru 01/29/2023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62824" y="826515"/>
            <a:ext cx="923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N=1,550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68099" y="3550760"/>
            <a:ext cx="1147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N=592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9490" y="2722749"/>
            <a:ext cx="1127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N=884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59455" y="1538331"/>
            <a:ext cx="110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N=1,308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49049" y="4505975"/>
            <a:ext cx="1147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N=280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9F16CE55-4C75-AA1D-5935-9A70484E6299}"/>
              </a:ext>
            </a:extLst>
          </p:cNvPr>
          <p:cNvSpPr txBox="1"/>
          <p:nvPr/>
        </p:nvSpPr>
        <p:spPr>
          <a:xfrm>
            <a:off x="569867" y="5927800"/>
            <a:ext cx="11486606" cy="553593"/>
          </a:xfrm>
          <a:prstGeom prst="rect">
            <a:avLst/>
          </a:prstGeom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-2020--  -----------------2021------------  ------------2022--------------- -2023-</a:t>
            </a:r>
          </a:p>
          <a:p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3178D-AB84-D3DE-FA52-B84C3F1B202D}"/>
              </a:ext>
            </a:extLst>
          </p:cNvPr>
          <p:cNvSpPr txBox="1"/>
          <p:nvPr/>
        </p:nvSpPr>
        <p:spPr>
          <a:xfrm>
            <a:off x="7339524" y="5101707"/>
            <a:ext cx="1147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N=54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176C794B-CCF5-9DAE-AB13-F088C17B2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538759"/>
              </p:ext>
            </p:extLst>
          </p:nvPr>
        </p:nvGraphicFramePr>
        <p:xfrm>
          <a:off x="8343900" y="538691"/>
          <a:ext cx="3749674" cy="5516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425">
                  <a:extLst>
                    <a:ext uri="{9D8B030D-6E8A-4147-A177-3AD203B41FA5}">
                      <a16:colId xmlns:a16="http://schemas.microsoft.com/office/drawing/2014/main" val="2454253969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1152093872"/>
                    </a:ext>
                  </a:extLst>
                </a:gridCol>
                <a:gridCol w="815974">
                  <a:extLst>
                    <a:ext uri="{9D8B030D-6E8A-4147-A177-3AD203B41FA5}">
                      <a16:colId xmlns:a16="http://schemas.microsoft.com/office/drawing/2014/main" val="146081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Node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Enrolled</a:t>
                      </a:r>
                    </a:p>
                    <a:p>
                      <a:pPr algn="ctr"/>
                      <a:r>
                        <a:rPr lang="en-US" dirty="0"/>
                        <a:t>(N)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Visits</a:t>
                      </a:r>
                    </a:p>
                    <a:p>
                      <a:pPr algn="ctr"/>
                      <a:r>
                        <a:rPr lang="en-US" dirty="0"/>
                        <a:t>(N)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30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Austin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799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94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SW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829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396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Houston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530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653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 North Texas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415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42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MB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513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03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San Antonio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444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941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RGV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192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Baylor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54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Texas Tech EP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19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Texas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dirty="0"/>
                        <a:t>A&amp;M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624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Texas Tech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231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UT Tyler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8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1,550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4,668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36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443541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238933AA-3C09-D815-C86E-FFA501F685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923952"/>
              </p:ext>
            </p:extLst>
          </p:nvPr>
        </p:nvGraphicFramePr>
        <p:xfrm>
          <a:off x="6685374" y="4006048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043481"/>
              </p:ext>
            </p:extLst>
          </p:nvPr>
        </p:nvGraphicFramePr>
        <p:xfrm>
          <a:off x="2099816" y="4005072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256434"/>
              </p:ext>
            </p:extLst>
          </p:nvPr>
        </p:nvGraphicFramePr>
        <p:xfrm>
          <a:off x="8465004" y="886968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>
          <a:xfrm>
            <a:off x="8821790" y="866775"/>
            <a:ext cx="2857074" cy="3873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12</a:t>
            </a:r>
            <a:endParaRPr lang="en-US" sz="20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385843" y="3977640"/>
            <a:ext cx="2857074" cy="38599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18</a:t>
            </a:r>
            <a:endParaRPr lang="en-US" sz="2000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12AD885D-3B37-6C8F-C1C4-A1BB0472537D}"/>
              </a:ext>
            </a:extLst>
          </p:cNvPr>
          <p:cNvSpPr txBox="1">
            <a:spLocks/>
          </p:cNvSpPr>
          <p:nvPr/>
        </p:nvSpPr>
        <p:spPr>
          <a:xfrm>
            <a:off x="7045797" y="3981449"/>
            <a:ext cx="2857074" cy="39485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24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175"/>
            <a:ext cx="10515600" cy="537028"/>
          </a:xfrm>
        </p:spPr>
        <p:txBody>
          <a:bodyPr/>
          <a:lstStyle/>
          <a:p>
            <a:r>
              <a:rPr lang="en-US" sz="2800" dirty="0"/>
              <a:t>Participant Retention </a:t>
            </a:r>
            <a:br>
              <a:rPr lang="en-US" dirty="0"/>
            </a:br>
            <a:r>
              <a:rPr lang="en-US" sz="1600" dirty="0"/>
              <a:t>Thru 01/29/2023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517237"/>
              </p:ext>
            </p:extLst>
          </p:nvPr>
        </p:nvGraphicFramePr>
        <p:xfrm>
          <a:off x="319816" y="888272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6823549"/>
              </p:ext>
            </p:extLst>
          </p:nvPr>
        </p:nvGraphicFramePr>
        <p:xfrm>
          <a:off x="4556663" y="883917"/>
          <a:ext cx="3049826" cy="269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itle 1"/>
          <p:cNvSpPr txBox="1">
            <a:spLocks/>
          </p:cNvSpPr>
          <p:nvPr/>
        </p:nvSpPr>
        <p:spPr>
          <a:xfrm>
            <a:off x="598634" y="868680"/>
            <a:ext cx="2857074" cy="441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</a:t>
            </a:r>
            <a:endParaRPr lang="en-US" sz="20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88095" y="866775"/>
            <a:ext cx="2857074" cy="4069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6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3E7B5-CCB6-0A61-EE3E-995A39D94B03}"/>
              </a:ext>
            </a:extLst>
          </p:cNvPr>
          <p:cNvSpPr txBox="1"/>
          <p:nvPr/>
        </p:nvSpPr>
        <p:spPr>
          <a:xfrm>
            <a:off x="4676775" y="6488668"/>
            <a:ext cx="27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Complete          Incomplete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CD8C1-5D9D-F7D1-982B-FDD3405407CB}"/>
              </a:ext>
            </a:extLst>
          </p:cNvPr>
          <p:cNvSpPr/>
          <p:nvPr/>
        </p:nvSpPr>
        <p:spPr>
          <a:xfrm>
            <a:off x="5736657" y="6564429"/>
            <a:ext cx="192505" cy="182880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525FAA-6EB9-DAF4-085E-507DDFE8D52C}"/>
              </a:ext>
            </a:extLst>
          </p:cNvPr>
          <p:cNvSpPr/>
          <p:nvPr/>
        </p:nvSpPr>
        <p:spPr>
          <a:xfrm>
            <a:off x="7303971" y="6601326"/>
            <a:ext cx="192505" cy="18288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97136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761714"/>
              </p:ext>
            </p:extLst>
          </p:nvPr>
        </p:nvGraphicFramePr>
        <p:xfrm>
          <a:off x="487244" y="0"/>
          <a:ext cx="11781656" cy="684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004"/>
            <a:ext cx="10515600" cy="537028"/>
          </a:xfrm>
        </p:spPr>
        <p:txBody>
          <a:bodyPr/>
          <a:lstStyle/>
          <a:p>
            <a:r>
              <a:rPr lang="en-US" dirty="0"/>
              <a:t>Primary DSM-5 Diagnoses at Baseline</a:t>
            </a:r>
            <a:br>
              <a:rPr lang="en-US" dirty="0"/>
            </a:br>
            <a:r>
              <a:rPr lang="en-US" sz="1600" dirty="0"/>
              <a:t>Thru 1/29/2023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30356" y="758466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 = 1,550</a:t>
            </a:r>
          </a:p>
        </p:txBody>
      </p:sp>
      <p:sp>
        <p:nvSpPr>
          <p:cNvPr id="9" name="TextBox 8"/>
          <p:cNvSpPr txBox="1"/>
          <p:nvPr/>
        </p:nvSpPr>
        <p:spPr>
          <a:xfrm rot="-5400000">
            <a:off x="-518183" y="2737954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Percentage</a:t>
            </a:r>
          </a:p>
        </p:txBody>
      </p:sp>
    </p:spTree>
    <p:extLst>
      <p:ext uri="{BB962C8B-B14F-4D97-AF65-F5344CB8AC3E}">
        <p14:creationId xmlns:p14="http://schemas.microsoft.com/office/powerpoint/2010/main" val="81599309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04"/>
            <a:ext cx="12192000" cy="537028"/>
          </a:xfrm>
        </p:spPr>
        <p:txBody>
          <a:bodyPr/>
          <a:lstStyle/>
          <a:p>
            <a:r>
              <a:rPr lang="en-US" dirty="0"/>
              <a:t>Worst DSM5 Criterion A Trauma</a:t>
            </a:r>
            <a:br>
              <a:rPr lang="en-US" dirty="0"/>
            </a:br>
            <a:r>
              <a:rPr lang="en-US" sz="2200" dirty="0"/>
              <a:t>Exposed to death, threatened death, actual/threatened serious injury, actual/threatened sexual violence</a:t>
            </a:r>
            <a:br>
              <a:rPr lang="en-US" sz="2400" dirty="0"/>
            </a:br>
            <a:r>
              <a:rPr lang="en-US" sz="1600" dirty="0"/>
              <a:t>Thru 2/23/2022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583773"/>
              </p:ext>
            </p:extLst>
          </p:nvPr>
        </p:nvGraphicFramePr>
        <p:xfrm>
          <a:off x="257175" y="1000882"/>
          <a:ext cx="11934825" cy="730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237184" y="1209027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 = 1,550</a:t>
            </a:r>
          </a:p>
        </p:txBody>
      </p:sp>
      <p:sp>
        <p:nvSpPr>
          <p:cNvPr id="3" name="TextBox 2"/>
          <p:cNvSpPr txBox="1"/>
          <p:nvPr/>
        </p:nvSpPr>
        <p:spPr>
          <a:xfrm rot="-5400000">
            <a:off x="-615239" y="3216925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Percentage</a:t>
            </a:r>
          </a:p>
        </p:txBody>
      </p:sp>
    </p:spTree>
    <p:extLst>
      <p:ext uri="{BB962C8B-B14F-4D97-AF65-F5344CB8AC3E}">
        <p14:creationId xmlns:p14="http://schemas.microsoft.com/office/powerpoint/2010/main" val="422286399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967C3E3E-1389-6D38-99DB-845B57B0C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755594"/>
              </p:ext>
            </p:extLst>
          </p:nvPr>
        </p:nvGraphicFramePr>
        <p:xfrm>
          <a:off x="495300" y="673101"/>
          <a:ext cx="10553701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9950">
                  <a:extLst>
                    <a:ext uri="{9D8B030D-6E8A-4147-A177-3AD203B41FA5}">
                      <a16:colId xmlns:a16="http://schemas.microsoft.com/office/drawing/2014/main" val="336964081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115722246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235053239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3781947453"/>
                    </a:ext>
                  </a:extLst>
                </a:gridCol>
                <a:gridCol w="1438276">
                  <a:extLst>
                    <a:ext uri="{9D8B030D-6E8A-4147-A177-3AD203B41FA5}">
                      <a16:colId xmlns:a16="http://schemas.microsoft.com/office/drawing/2014/main" val="116969503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8341380"/>
                    </a:ext>
                  </a:extLst>
                </a:gridCol>
              </a:tblGrid>
              <a:tr h="2763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Worst Trauma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PTSD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MDD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Anxiety D/O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 1⁰ Diagnosis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 Diagnosis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63838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Violence (n=75)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38.7%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32.0%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10.7%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17.3%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8880935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Threats (n=33)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36.4%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7322878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Sexual Abuse (n=231)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48.5%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23.8%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20.8%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3.5%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892331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Physical Abuse/Attack (n=123)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49.6%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18.7%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8.9%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17.9%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7333126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Member Imprisoned (n=19)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31.6%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10.5%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21.1%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31.6%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5.3%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7668551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Separated from Family (n=57)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22.8%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26.3%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24.6%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1346266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Threat of Violence (n=42)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45.2%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14.3%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26.2%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540264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Other (n=81)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33.3%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29.6%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22.2%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91692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Natural Disaster (n=21)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14.3%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23.8%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42.9%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14.3%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97108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Fam/Friend Ill or Dying (n=253)</a:t>
                      </a:r>
                    </a:p>
                  </a:txBody>
                  <a:tcPr anchor="ctr"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21.0%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18.9%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32.0%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14.6%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5936472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Accident Witnessed (n=32)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6.3%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28.1%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37.5%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6253250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Accident (n=292)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9.3%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28.8%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29.8%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721896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Animal Attack (n=20)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5.0%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20.0%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407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Hospital/Surgery (n=192)</a:t>
                      </a:r>
                    </a:p>
                  </a:txBody>
                  <a:tcPr anchor="ctr"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6.3%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32.3%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31.3%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75121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004"/>
            <a:ext cx="10515600" cy="537028"/>
          </a:xfrm>
        </p:spPr>
        <p:txBody>
          <a:bodyPr/>
          <a:lstStyle/>
          <a:p>
            <a:r>
              <a:rPr lang="en-US" sz="2800" dirty="0"/>
              <a:t>Primary DSM-5 Diagnoses at Baseline by Worst Trauma Type</a:t>
            </a:r>
            <a:br>
              <a:rPr lang="en-US" dirty="0"/>
            </a:br>
            <a:r>
              <a:rPr lang="en-US" sz="1600" dirty="0"/>
              <a:t>Thru 1/29/2023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30456" y="129816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 = 1,550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87B2C00-59BD-FDC5-6EBF-4E451C01D69A}"/>
              </a:ext>
            </a:extLst>
          </p:cNvPr>
          <p:cNvSpPr txBox="1"/>
          <p:nvPr/>
        </p:nvSpPr>
        <p:spPr>
          <a:xfrm>
            <a:off x="1752772" y="6051078"/>
            <a:ext cx="8362778" cy="3946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Violence/Maltreatment          Accident/Disaster          Medical          Fam Estrangement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0A948F-EA09-AA0B-ED5F-893812944946}"/>
              </a:ext>
            </a:extLst>
          </p:cNvPr>
          <p:cNvSpPr/>
          <p:nvPr/>
        </p:nvSpPr>
        <p:spPr>
          <a:xfrm>
            <a:off x="4223262" y="6152150"/>
            <a:ext cx="202176" cy="1925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3E9CB0-5EFF-5FE5-4773-26277E210298}"/>
              </a:ext>
            </a:extLst>
          </p:cNvPr>
          <p:cNvSpPr/>
          <p:nvPr/>
        </p:nvSpPr>
        <p:spPr>
          <a:xfrm>
            <a:off x="6185471" y="6142625"/>
            <a:ext cx="202057" cy="192501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660255-9229-F1EA-95D5-B0AD41F297FF}"/>
              </a:ext>
            </a:extLst>
          </p:cNvPr>
          <p:cNvSpPr/>
          <p:nvPr/>
        </p:nvSpPr>
        <p:spPr>
          <a:xfrm>
            <a:off x="7299837" y="6152114"/>
            <a:ext cx="202176" cy="192573"/>
          </a:xfrm>
          <a:prstGeom prst="rect">
            <a:avLst/>
          </a:prstGeom>
          <a:solidFill>
            <a:srgbClr val="0DF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A96A6B-3CA7-6335-FBFF-EE9AF1DDF943}"/>
              </a:ext>
            </a:extLst>
          </p:cNvPr>
          <p:cNvSpPr/>
          <p:nvPr/>
        </p:nvSpPr>
        <p:spPr>
          <a:xfrm>
            <a:off x="9357297" y="6152150"/>
            <a:ext cx="202056" cy="19250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4693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0208"/>
            <a:ext cx="12192000" cy="4594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205B"/>
                </a:solidFill>
              </a:rPr>
              <a:t>CTRN Manuscripts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865976"/>
              </p:ext>
            </p:extLst>
          </p:nvPr>
        </p:nvGraphicFramePr>
        <p:xfrm>
          <a:off x="317793" y="559637"/>
          <a:ext cx="11464632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557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9363075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Lead Author(s)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Title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J Shahidullah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Establishing a training plan and estimating inter-rater reliability across a multi-site state-wide trauma research network.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In submission. </a:t>
                      </a:r>
                      <a:r>
                        <a:rPr lang="en-US" sz="1600" b="1" i="1" dirty="0">
                          <a:solidFill>
                            <a:srgbClr val="FF0000"/>
                          </a:solidFill>
                        </a:rPr>
                        <a:t>Psychiatry 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7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C Dodd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invariance of PTSD symptom models in a diverse longitudinal study of trauma-exposed youth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1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S Clark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Predictors of alcohol and substance use in trauma-exposed youth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9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J Sandoval, A Garrett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Associations between ethnic identity, dissonance, and posttraumatic stress in youth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0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R Brown, J Cisler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Impact of childhood resiliency on internalizing symptom severity among trauma-exposed youth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3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A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</a:rPr>
                        <a:t>Nazan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Characterizing trauma exposure of children and youth with TESI: criterion validity for concurrent diagnostic profiles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6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J Rousseau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Methods to support data quality through clinical research informatics for the Texas Childhood Trauma Research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54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 Wagner, C Dodd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a typeface="+mj-lt"/>
                          <a:cs typeface="+mj-lt"/>
                        </a:rPr>
                        <a:t>Risk factors associated with the development of posttraumatic stress, anxiety, and depressive symptoms in a diverse cohort of youth exposed to traumatic events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8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1600" b="1" i="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Onyeka</a:t>
                      </a:r>
                      <a:endParaRPr lang="en-US" sz="16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Exploring resilience profiles of trauma exposed youth: a heterogeneous, person-centered approach</a:t>
                      </a:r>
                      <a:endParaRPr lang="en-US" sz="16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05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926623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0208"/>
            <a:ext cx="12192000" cy="45942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205B"/>
                </a:solidFill>
              </a:rPr>
              <a:t>CTRN Derivative Studies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147017-20F0-9D6D-AA39-AC1BFCC86E72}"/>
              </a:ext>
            </a:extLst>
          </p:cNvPr>
          <p:cNvSpPr txBox="1"/>
          <p:nvPr/>
        </p:nvSpPr>
        <p:spPr>
          <a:xfrm>
            <a:off x="133350" y="619125"/>
            <a:ext cx="119824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u="sng" dirty="0">
                <a:solidFill>
                  <a:srgbClr val="00205B"/>
                </a:solidFill>
              </a:rPr>
              <a:t>Alcohol Use Disorder &amp; PTSD After Adolescent Trauma: Prediction of Disease Vulnerability &amp; Treatment Response</a:t>
            </a:r>
          </a:p>
          <a:p>
            <a:r>
              <a:rPr lang="en-US" dirty="0">
                <a:solidFill>
                  <a:srgbClr val="00205B"/>
                </a:solidFill>
              </a:rPr>
              <a:t>PI: Nemeroff</a:t>
            </a:r>
          </a:p>
          <a:p>
            <a:r>
              <a:rPr lang="en-US" dirty="0">
                <a:solidFill>
                  <a:srgbClr val="00205B"/>
                </a:solidFill>
              </a:rPr>
              <a:t>Funding Source:  NIAAA R01</a:t>
            </a:r>
          </a:p>
          <a:p>
            <a:r>
              <a:rPr lang="en-US" dirty="0">
                <a:solidFill>
                  <a:srgbClr val="00205B"/>
                </a:solidFill>
              </a:rPr>
              <a:t>Amount: $4,381,991</a:t>
            </a:r>
          </a:p>
          <a:p>
            <a:r>
              <a:rPr lang="en-US" dirty="0">
                <a:solidFill>
                  <a:srgbClr val="00205B"/>
                </a:solidFill>
              </a:rPr>
              <a:t>Duration: 2023-28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sz="1900" b="1" u="sng" dirty="0">
                <a:solidFill>
                  <a:srgbClr val="00205B"/>
                </a:solidFill>
                <a:effectLst/>
                <a:ea typeface="Times New Roman" panose="02020603050405020304" pitchFamily="18" charset="0"/>
              </a:rPr>
              <a:t>Dissemination and Evaluation of Evidence-Based Psychotherapies for Trauma Exposed Teens</a:t>
            </a:r>
            <a:r>
              <a:rPr lang="en-US" sz="1900" dirty="0">
                <a:solidFill>
                  <a:srgbClr val="00205B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00205B"/>
                </a:solidFill>
                <a:cs typeface="Times New Roman" panose="02020603050405020304" pitchFamily="18" charset="0"/>
              </a:rPr>
              <a:t>PI: Cisler</a:t>
            </a:r>
          </a:p>
          <a:p>
            <a:r>
              <a:rPr lang="en-US" dirty="0">
                <a:solidFill>
                  <a:srgbClr val="00205B"/>
                </a:solidFill>
                <a:cs typeface="Times New Roman" panose="02020603050405020304" pitchFamily="18" charset="0"/>
              </a:rPr>
              <a:t>Funding Source: Hogg Foundation</a:t>
            </a:r>
          </a:p>
          <a:p>
            <a:r>
              <a:rPr lang="en-US" dirty="0">
                <a:solidFill>
                  <a:srgbClr val="00205B"/>
                </a:solidFill>
                <a:cs typeface="Times New Roman" panose="02020603050405020304" pitchFamily="18" charset="0"/>
              </a:rPr>
              <a:t>Amount: $50,000</a:t>
            </a:r>
          </a:p>
          <a:p>
            <a:r>
              <a:rPr lang="en-US" dirty="0">
                <a:solidFill>
                  <a:srgbClr val="00205B"/>
                </a:solidFill>
                <a:cs typeface="Times New Roman" panose="02020603050405020304" pitchFamily="18" charset="0"/>
              </a:rPr>
              <a:t>Duration: 2022-2024</a:t>
            </a:r>
            <a:endParaRPr lang="en-US" dirty="0">
              <a:solidFill>
                <a:srgbClr val="0020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13262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795109"/>
            <a:ext cx="12192000" cy="577356"/>
          </a:xfrm>
        </p:spPr>
        <p:txBody>
          <a:bodyPr/>
          <a:lstStyle/>
          <a:p>
            <a:r>
              <a:rPr lang="en-US" dirty="0"/>
              <a:t>New Biennium 2023-25</a:t>
            </a:r>
          </a:p>
        </p:txBody>
      </p:sp>
    </p:spTree>
    <p:extLst>
      <p:ext uri="{BB962C8B-B14F-4D97-AF65-F5344CB8AC3E}">
        <p14:creationId xmlns:p14="http://schemas.microsoft.com/office/powerpoint/2010/main" val="3539122044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0F64-283E-E6E2-0570-50A8AF22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2819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New Biennium</a:t>
            </a:r>
            <a:br>
              <a:rPr lang="en-US" dirty="0"/>
            </a:br>
            <a:r>
              <a:rPr lang="en-US" dirty="0"/>
              <a:t>CTRN Protocol 2023-25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60DE46-A852-A2E6-5938-06518173EFEC}"/>
              </a:ext>
            </a:extLst>
          </p:cNvPr>
          <p:cNvSpPr/>
          <p:nvPr/>
        </p:nvSpPr>
        <p:spPr>
          <a:xfrm>
            <a:off x="1543050" y="2181225"/>
            <a:ext cx="1704975" cy="5810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Baseline Visit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725950-A948-A60D-CA05-13C682BADF4E}"/>
              </a:ext>
            </a:extLst>
          </p:cNvPr>
          <p:cNvSpPr/>
          <p:nvPr/>
        </p:nvSpPr>
        <p:spPr>
          <a:xfrm>
            <a:off x="76200" y="1285875"/>
            <a:ext cx="1704975" cy="58102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Trauma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E64C61-8C98-B749-28FE-3529A5DACCE5}"/>
              </a:ext>
            </a:extLst>
          </p:cNvPr>
          <p:cNvSpPr/>
          <p:nvPr/>
        </p:nvSpPr>
        <p:spPr>
          <a:xfrm>
            <a:off x="1543050" y="3333750"/>
            <a:ext cx="1704975" cy="1885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Follow-Up</a:t>
            </a:r>
          </a:p>
          <a:p>
            <a:pPr algn="ctr"/>
            <a:r>
              <a:rPr lang="en-US" sz="2000" b="1" u="sng" dirty="0"/>
              <a:t>Visits</a:t>
            </a:r>
          </a:p>
          <a:p>
            <a:pPr algn="ctr"/>
            <a:r>
              <a:rPr lang="en-US" sz="1600" b="1" dirty="0"/>
              <a:t>Month 1</a:t>
            </a:r>
          </a:p>
          <a:p>
            <a:pPr algn="ctr"/>
            <a:r>
              <a:rPr lang="en-US" sz="1600" b="1" dirty="0"/>
              <a:t>Month 6</a:t>
            </a:r>
          </a:p>
          <a:p>
            <a:pPr algn="ctr"/>
            <a:r>
              <a:rPr lang="en-US" sz="1600" b="1" dirty="0"/>
              <a:t>Month 12</a:t>
            </a:r>
          </a:p>
          <a:p>
            <a:pPr algn="ctr"/>
            <a:r>
              <a:rPr lang="en-US" sz="1600" b="1" dirty="0"/>
              <a:t>Month 18</a:t>
            </a:r>
          </a:p>
          <a:p>
            <a:pPr algn="ctr"/>
            <a:r>
              <a:rPr lang="en-US" sz="1600" b="1" dirty="0"/>
              <a:t>Month 24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54BFE5-8464-3A12-1C35-6E1AD366A258}"/>
              </a:ext>
            </a:extLst>
          </p:cNvPr>
          <p:cNvSpPr/>
          <p:nvPr/>
        </p:nvSpPr>
        <p:spPr>
          <a:xfrm>
            <a:off x="1552575" y="5791200"/>
            <a:ext cx="1704975" cy="5810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Complete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E0327C2-03BB-749F-17C4-E47465BE2010}"/>
              </a:ext>
            </a:extLst>
          </p:cNvPr>
          <p:cNvCxnSpPr>
            <a:cxnSpLocks/>
            <a:stCxn id="4" idx="2"/>
            <a:endCxn id="3" idx="1"/>
          </p:cNvCxnSpPr>
          <p:nvPr/>
        </p:nvCxnSpPr>
        <p:spPr>
          <a:xfrm rot="16200000" flipH="1">
            <a:off x="933450" y="1862138"/>
            <a:ext cx="604838" cy="614362"/>
          </a:xfrm>
          <a:prstGeom prst="bentConnector2">
            <a:avLst/>
          </a:prstGeom>
          <a:ln w="508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156D25F-9112-3F5F-C005-DEA72D9CAF4D}"/>
              </a:ext>
            </a:extLst>
          </p:cNvPr>
          <p:cNvSpPr txBox="1"/>
          <p:nvPr/>
        </p:nvSpPr>
        <p:spPr>
          <a:xfrm>
            <a:off x="409575" y="649224"/>
            <a:ext cx="415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205B"/>
                </a:solidFill>
              </a:rPr>
              <a:t>Observational Protocol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3F5F2A-38D2-60FE-17F5-733160E14280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2395538" y="2762250"/>
            <a:ext cx="0" cy="57150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B6BDDFE-3A4F-43D7-9EA2-CE583A3E00B7}"/>
              </a:ext>
            </a:extLst>
          </p:cNvPr>
          <p:cNvCxnSpPr/>
          <p:nvPr/>
        </p:nvCxnSpPr>
        <p:spPr>
          <a:xfrm>
            <a:off x="2376488" y="5219700"/>
            <a:ext cx="0" cy="57150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155E976-1018-F40F-E5CD-464D4495C187}"/>
              </a:ext>
            </a:extLst>
          </p:cNvPr>
          <p:cNvSpPr/>
          <p:nvPr/>
        </p:nvSpPr>
        <p:spPr>
          <a:xfrm>
            <a:off x="3952874" y="2524125"/>
            <a:ext cx="4010025" cy="1200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PTSD Diagnosis?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40FF1F-30CE-EFEE-F53F-8C504F654DC4}"/>
              </a:ext>
            </a:extLst>
          </p:cNvPr>
          <p:cNvSpPr txBox="1"/>
          <p:nvPr/>
        </p:nvSpPr>
        <p:spPr>
          <a:xfrm>
            <a:off x="8557360" y="648302"/>
            <a:ext cx="3438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205B"/>
                </a:solidFill>
              </a:rPr>
              <a:t>Psychotherapy Protocol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4DBC5A-5BF9-D07D-60F7-80BF9B24D706}"/>
              </a:ext>
            </a:extLst>
          </p:cNvPr>
          <p:cNvSpPr/>
          <p:nvPr/>
        </p:nvSpPr>
        <p:spPr>
          <a:xfrm>
            <a:off x="8173252" y="2186739"/>
            <a:ext cx="1704975" cy="1885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Therapy</a:t>
            </a:r>
          </a:p>
          <a:p>
            <a:pPr algn="ctr"/>
            <a:r>
              <a:rPr lang="en-US" sz="2000" b="1" u="sng" dirty="0"/>
              <a:t>Visits</a:t>
            </a:r>
          </a:p>
          <a:p>
            <a:pPr algn="ctr"/>
            <a:r>
              <a:rPr lang="en-US" sz="1600" b="1" dirty="0"/>
              <a:t>Weekly for </a:t>
            </a:r>
          </a:p>
          <a:p>
            <a:pPr algn="ctr"/>
            <a:r>
              <a:rPr lang="en-US" sz="1600" b="1" dirty="0"/>
              <a:t>4-6 Months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9009B8-AD4D-D140-A4FE-5E816BB7EEA0}"/>
              </a:ext>
            </a:extLst>
          </p:cNvPr>
          <p:cNvSpPr/>
          <p:nvPr/>
        </p:nvSpPr>
        <p:spPr>
          <a:xfrm>
            <a:off x="10308456" y="2175510"/>
            <a:ext cx="1704975" cy="1885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Assessment</a:t>
            </a:r>
          </a:p>
          <a:p>
            <a:pPr algn="ctr"/>
            <a:r>
              <a:rPr lang="en-US" sz="2000" b="1" u="sng" dirty="0"/>
              <a:t>Visits</a:t>
            </a:r>
          </a:p>
          <a:p>
            <a:pPr algn="ctr"/>
            <a:r>
              <a:rPr lang="en-US" sz="1600" b="1" dirty="0"/>
              <a:t>Monthly Symptom Scales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5AD35E-76E3-C8D9-92BF-A08C8FB1EE27}"/>
              </a:ext>
            </a:extLst>
          </p:cNvPr>
          <p:cNvCxnSpPr/>
          <p:nvPr/>
        </p:nvCxnSpPr>
        <p:spPr>
          <a:xfrm>
            <a:off x="9875520" y="2800952"/>
            <a:ext cx="433137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59BD219-BBDD-9547-C381-0984BA4A8A0F}"/>
              </a:ext>
            </a:extLst>
          </p:cNvPr>
          <p:cNvCxnSpPr>
            <a:cxnSpLocks/>
          </p:cNvCxnSpPr>
          <p:nvPr/>
        </p:nvCxnSpPr>
        <p:spPr>
          <a:xfrm rot="10800000">
            <a:off x="9883541" y="3251735"/>
            <a:ext cx="433137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76136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EC8D-79BC-B54F-486B-9B78825B9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271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New Biennium</a:t>
            </a:r>
            <a:br>
              <a:rPr lang="en-US" dirty="0"/>
            </a:br>
            <a:r>
              <a:rPr lang="en-US" dirty="0"/>
              <a:t>Visit &amp; Stipend Forecast 9/2023 – 8/2025</a:t>
            </a:r>
            <a:br>
              <a:rPr lang="en-US" dirty="0"/>
            </a:br>
            <a:r>
              <a:rPr lang="en-US" sz="1800" dirty="0"/>
              <a:t>Extrapolated from Previous 12 Months Enrollment &amp; Retention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81DC87-0624-A506-DA6E-3B938C95C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751531"/>
              </p:ext>
            </p:extLst>
          </p:nvPr>
        </p:nvGraphicFramePr>
        <p:xfrm>
          <a:off x="112512" y="1294544"/>
          <a:ext cx="11990446" cy="4337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854">
                  <a:extLst>
                    <a:ext uri="{9D8B030D-6E8A-4147-A177-3AD203B41FA5}">
                      <a16:colId xmlns:a16="http://schemas.microsoft.com/office/drawing/2014/main" val="1482360806"/>
                    </a:ext>
                  </a:extLst>
                </a:gridCol>
                <a:gridCol w="503434">
                  <a:extLst>
                    <a:ext uri="{9D8B030D-6E8A-4147-A177-3AD203B41FA5}">
                      <a16:colId xmlns:a16="http://schemas.microsoft.com/office/drawing/2014/main" val="4278963855"/>
                    </a:ext>
                  </a:extLst>
                </a:gridCol>
                <a:gridCol w="606175">
                  <a:extLst>
                    <a:ext uri="{9D8B030D-6E8A-4147-A177-3AD203B41FA5}">
                      <a16:colId xmlns:a16="http://schemas.microsoft.com/office/drawing/2014/main" val="659026762"/>
                    </a:ext>
                  </a:extLst>
                </a:gridCol>
                <a:gridCol w="719191">
                  <a:extLst>
                    <a:ext uri="{9D8B030D-6E8A-4147-A177-3AD203B41FA5}">
                      <a16:colId xmlns:a16="http://schemas.microsoft.com/office/drawing/2014/main" val="1023643247"/>
                    </a:ext>
                  </a:extLst>
                </a:gridCol>
                <a:gridCol w="811659">
                  <a:extLst>
                    <a:ext uri="{9D8B030D-6E8A-4147-A177-3AD203B41FA5}">
                      <a16:colId xmlns:a16="http://schemas.microsoft.com/office/drawing/2014/main" val="161165101"/>
                    </a:ext>
                  </a:extLst>
                </a:gridCol>
                <a:gridCol w="729465">
                  <a:extLst>
                    <a:ext uri="{9D8B030D-6E8A-4147-A177-3AD203B41FA5}">
                      <a16:colId xmlns:a16="http://schemas.microsoft.com/office/drawing/2014/main" val="1913573785"/>
                    </a:ext>
                  </a:extLst>
                </a:gridCol>
                <a:gridCol w="893852">
                  <a:extLst>
                    <a:ext uri="{9D8B030D-6E8A-4147-A177-3AD203B41FA5}">
                      <a16:colId xmlns:a16="http://schemas.microsoft.com/office/drawing/2014/main" val="2454379837"/>
                    </a:ext>
                  </a:extLst>
                </a:gridCol>
                <a:gridCol w="811658">
                  <a:extLst>
                    <a:ext uri="{9D8B030D-6E8A-4147-A177-3AD203B41FA5}">
                      <a16:colId xmlns:a16="http://schemas.microsoft.com/office/drawing/2014/main" val="2563857294"/>
                    </a:ext>
                  </a:extLst>
                </a:gridCol>
                <a:gridCol w="708917">
                  <a:extLst>
                    <a:ext uri="{9D8B030D-6E8A-4147-A177-3AD203B41FA5}">
                      <a16:colId xmlns:a16="http://schemas.microsoft.com/office/drawing/2014/main" val="735063005"/>
                    </a:ext>
                  </a:extLst>
                </a:gridCol>
                <a:gridCol w="647272">
                  <a:extLst>
                    <a:ext uri="{9D8B030D-6E8A-4147-A177-3AD203B41FA5}">
                      <a16:colId xmlns:a16="http://schemas.microsoft.com/office/drawing/2014/main" val="4257541186"/>
                    </a:ext>
                  </a:extLst>
                </a:gridCol>
                <a:gridCol w="750013">
                  <a:extLst>
                    <a:ext uri="{9D8B030D-6E8A-4147-A177-3AD203B41FA5}">
                      <a16:colId xmlns:a16="http://schemas.microsoft.com/office/drawing/2014/main" val="554183337"/>
                    </a:ext>
                  </a:extLst>
                </a:gridCol>
                <a:gridCol w="688369">
                  <a:extLst>
                    <a:ext uri="{9D8B030D-6E8A-4147-A177-3AD203B41FA5}">
                      <a16:colId xmlns:a16="http://schemas.microsoft.com/office/drawing/2014/main" val="2106914761"/>
                    </a:ext>
                  </a:extLst>
                </a:gridCol>
                <a:gridCol w="739739">
                  <a:extLst>
                    <a:ext uri="{9D8B030D-6E8A-4147-A177-3AD203B41FA5}">
                      <a16:colId xmlns:a16="http://schemas.microsoft.com/office/drawing/2014/main" val="1959042989"/>
                    </a:ext>
                  </a:extLst>
                </a:gridCol>
                <a:gridCol w="780836">
                  <a:extLst>
                    <a:ext uri="{9D8B030D-6E8A-4147-A177-3AD203B41FA5}">
                      <a16:colId xmlns:a16="http://schemas.microsoft.com/office/drawing/2014/main" val="682410787"/>
                    </a:ext>
                  </a:extLst>
                </a:gridCol>
                <a:gridCol w="1387012">
                  <a:extLst>
                    <a:ext uri="{9D8B030D-6E8A-4147-A177-3AD203B41FA5}">
                      <a16:colId xmlns:a16="http://schemas.microsoft.com/office/drawing/2014/main" val="1651569495"/>
                    </a:ext>
                  </a:extLst>
                </a:gridCol>
              </a:tblGrid>
              <a:tr h="26487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Node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Last 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Yr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Enroll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Retention Rate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Forecast Visit Count for New Biennium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M01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M06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M12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M18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M24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FC Total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087107"/>
                  </a:ext>
                </a:extLst>
              </a:tr>
              <a:tr h="2648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Avg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01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06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01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06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 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Stipend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043407"/>
                  </a:ext>
                </a:extLst>
              </a:tr>
              <a:tr h="2695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Austin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86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7.2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88.4%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72.2%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64.6%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60.4%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153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104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96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764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$52,450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2637440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Houston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76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6.3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85.9%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56.5%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53.7%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54.8%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151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130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85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83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605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$41,850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620299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5.8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63.3%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49.2%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49.2%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47.6%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139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488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$34,750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9579668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Baylor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47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3.9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91.0%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68.1%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66.7%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66.7%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86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$29,250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3740746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SA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46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3.8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86.7%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69.3%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62.9%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61.8%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79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57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56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398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$27,300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5014910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MB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45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3.8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92.1%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75.2%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67.5%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30.5%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68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$25,350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9430031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SW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2.9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96.0%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86.0%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78.7%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72.3%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$23,750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84048575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RGV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3.8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84.6%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32.7%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32.7%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32.7%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279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$19,950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7049699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Texas A&amp;M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32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2.7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90.2%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55.6%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55.6%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55.6%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59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36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36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36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$18,300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3062528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TT Lubbock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2.0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91.7%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71.4%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60.0%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60.0%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44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34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$14,350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5164674"/>
                  </a:ext>
                </a:extLst>
              </a:tr>
              <a:tr h="2788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TT El Paso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1.3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95.2%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76.7%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76.7%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71.4%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152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$10,350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35684417"/>
                  </a:ext>
                </a:extLst>
              </a:tr>
              <a:tr h="8713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Tyler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100%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40.0%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40.0%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40.0%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$1,250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245556"/>
                  </a:ext>
                </a:extLst>
              </a:tr>
              <a:tr h="73246"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1,049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902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617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569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516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4,312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$298,900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30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941665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A20EBF-51EE-0578-9A42-9B769EACE1D4}"/>
              </a:ext>
            </a:extLst>
          </p:cNvPr>
          <p:cNvCxnSpPr/>
          <p:nvPr/>
        </p:nvCxnSpPr>
        <p:spPr>
          <a:xfrm>
            <a:off x="112512" y="3780890"/>
            <a:ext cx="1199044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19FEE6-9764-5E9F-5184-F78073938B24}"/>
              </a:ext>
            </a:extLst>
          </p:cNvPr>
          <p:cNvCxnSpPr/>
          <p:nvPr/>
        </p:nvCxnSpPr>
        <p:spPr>
          <a:xfrm>
            <a:off x="100777" y="2361344"/>
            <a:ext cx="1199044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13087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28DB3-6053-C3DA-6F43-A6FF5650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646" y="0"/>
            <a:ext cx="10515600" cy="56629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New Biennium</a:t>
            </a:r>
            <a:br>
              <a:rPr lang="en-US" dirty="0"/>
            </a:br>
            <a:r>
              <a:rPr lang="en-US" dirty="0"/>
              <a:t>Tiered Node Budgets for 2023-25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69C20E-4AB5-FCB4-BE1F-C31374D4C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472204"/>
              </p:ext>
            </p:extLst>
          </p:nvPr>
        </p:nvGraphicFramePr>
        <p:xfrm>
          <a:off x="4982712" y="712823"/>
          <a:ext cx="5653640" cy="4390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4392">
                  <a:extLst>
                    <a:ext uri="{9D8B030D-6E8A-4147-A177-3AD203B41FA5}">
                      <a16:colId xmlns:a16="http://schemas.microsoft.com/office/drawing/2014/main" val="3272378366"/>
                    </a:ext>
                  </a:extLst>
                </a:gridCol>
                <a:gridCol w="397238">
                  <a:extLst>
                    <a:ext uri="{9D8B030D-6E8A-4147-A177-3AD203B41FA5}">
                      <a16:colId xmlns:a16="http://schemas.microsoft.com/office/drawing/2014/main" val="259381420"/>
                    </a:ext>
                  </a:extLst>
                </a:gridCol>
                <a:gridCol w="650419">
                  <a:extLst>
                    <a:ext uri="{9D8B030D-6E8A-4147-A177-3AD203B41FA5}">
                      <a16:colId xmlns:a16="http://schemas.microsoft.com/office/drawing/2014/main" val="2714674159"/>
                    </a:ext>
                  </a:extLst>
                </a:gridCol>
                <a:gridCol w="670432">
                  <a:extLst>
                    <a:ext uri="{9D8B030D-6E8A-4147-A177-3AD203B41FA5}">
                      <a16:colId xmlns:a16="http://schemas.microsoft.com/office/drawing/2014/main" val="1215208205"/>
                    </a:ext>
                  </a:extLst>
                </a:gridCol>
                <a:gridCol w="890573">
                  <a:extLst>
                    <a:ext uri="{9D8B030D-6E8A-4147-A177-3AD203B41FA5}">
                      <a16:colId xmlns:a16="http://schemas.microsoft.com/office/drawing/2014/main" val="4034840297"/>
                    </a:ext>
                  </a:extLst>
                </a:gridCol>
                <a:gridCol w="910586">
                  <a:extLst>
                    <a:ext uri="{9D8B030D-6E8A-4147-A177-3AD203B41FA5}">
                      <a16:colId xmlns:a16="http://schemas.microsoft.com/office/drawing/2014/main" val="640269078"/>
                    </a:ext>
                  </a:extLst>
                </a:gridCol>
              </a:tblGrid>
              <a:tr h="19166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TIER 1 BUDGET</a:t>
                      </a:r>
                      <a:endParaRPr lang="en-US" sz="24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9439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Title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Base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Fringe</a:t>
                      </a: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685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PI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$30,313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81499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Sub-I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$0 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13548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Coordinator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$33,344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7772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Assistant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1.0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$54,563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38690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 Sr.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$36,300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0001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$24,200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817183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322219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Subtotal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$178,719 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26405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099064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Item Description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579131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Participant Stipend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$17,500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12542"/>
                  </a:ext>
                </a:extLst>
              </a:tr>
              <a:tr h="1854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671"/>
                  </a:ext>
                </a:extLst>
              </a:tr>
              <a:tr h="332626"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CTRN Node FY24 Total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$196,219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18874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C648D2-C300-7AA6-610B-76DB3A820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281807"/>
              </p:ext>
            </p:extLst>
          </p:nvPr>
        </p:nvGraphicFramePr>
        <p:xfrm>
          <a:off x="3155756" y="1085219"/>
          <a:ext cx="5653640" cy="4390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4392">
                  <a:extLst>
                    <a:ext uri="{9D8B030D-6E8A-4147-A177-3AD203B41FA5}">
                      <a16:colId xmlns:a16="http://schemas.microsoft.com/office/drawing/2014/main" val="3272378366"/>
                    </a:ext>
                  </a:extLst>
                </a:gridCol>
                <a:gridCol w="397238">
                  <a:extLst>
                    <a:ext uri="{9D8B030D-6E8A-4147-A177-3AD203B41FA5}">
                      <a16:colId xmlns:a16="http://schemas.microsoft.com/office/drawing/2014/main" val="259381420"/>
                    </a:ext>
                  </a:extLst>
                </a:gridCol>
                <a:gridCol w="650419">
                  <a:extLst>
                    <a:ext uri="{9D8B030D-6E8A-4147-A177-3AD203B41FA5}">
                      <a16:colId xmlns:a16="http://schemas.microsoft.com/office/drawing/2014/main" val="2714674159"/>
                    </a:ext>
                  </a:extLst>
                </a:gridCol>
                <a:gridCol w="670432">
                  <a:extLst>
                    <a:ext uri="{9D8B030D-6E8A-4147-A177-3AD203B41FA5}">
                      <a16:colId xmlns:a16="http://schemas.microsoft.com/office/drawing/2014/main" val="1215208205"/>
                    </a:ext>
                  </a:extLst>
                </a:gridCol>
                <a:gridCol w="890573">
                  <a:extLst>
                    <a:ext uri="{9D8B030D-6E8A-4147-A177-3AD203B41FA5}">
                      <a16:colId xmlns:a16="http://schemas.microsoft.com/office/drawing/2014/main" val="4034840297"/>
                    </a:ext>
                  </a:extLst>
                </a:gridCol>
                <a:gridCol w="910586">
                  <a:extLst>
                    <a:ext uri="{9D8B030D-6E8A-4147-A177-3AD203B41FA5}">
                      <a16:colId xmlns:a16="http://schemas.microsoft.com/office/drawing/2014/main" val="640269078"/>
                    </a:ext>
                  </a:extLst>
                </a:gridCol>
              </a:tblGrid>
              <a:tr h="19166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TIER 2 BUDGET</a:t>
                      </a:r>
                      <a:endParaRPr lang="en-US" sz="24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9439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Title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Base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Fridge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685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PI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$30,313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81499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Sub-I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$30,313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13548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Coordinator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0.5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$33,344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7772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Assistant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$136,406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38690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 Sr.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0.375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$54,450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0001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0.375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$36,300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817183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322219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Subtotal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$321,125 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26405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099064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Item Description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579131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Participant Stipend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$22,500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12542"/>
                  </a:ext>
                </a:extLst>
              </a:tr>
              <a:tr h="1854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671"/>
                  </a:ext>
                </a:extLst>
              </a:tr>
              <a:tr h="332626"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CTRN Node FY24 Total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$343,626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18874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387CCFC-CCAE-1E33-9BEE-9C7F0D159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76808"/>
              </p:ext>
            </p:extLst>
          </p:nvPr>
        </p:nvGraphicFramePr>
        <p:xfrm>
          <a:off x="1327878" y="1458845"/>
          <a:ext cx="5653640" cy="4390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4392">
                  <a:extLst>
                    <a:ext uri="{9D8B030D-6E8A-4147-A177-3AD203B41FA5}">
                      <a16:colId xmlns:a16="http://schemas.microsoft.com/office/drawing/2014/main" val="3272378366"/>
                    </a:ext>
                  </a:extLst>
                </a:gridCol>
                <a:gridCol w="397238">
                  <a:extLst>
                    <a:ext uri="{9D8B030D-6E8A-4147-A177-3AD203B41FA5}">
                      <a16:colId xmlns:a16="http://schemas.microsoft.com/office/drawing/2014/main" val="259381420"/>
                    </a:ext>
                  </a:extLst>
                </a:gridCol>
                <a:gridCol w="650419">
                  <a:extLst>
                    <a:ext uri="{9D8B030D-6E8A-4147-A177-3AD203B41FA5}">
                      <a16:colId xmlns:a16="http://schemas.microsoft.com/office/drawing/2014/main" val="2714674159"/>
                    </a:ext>
                  </a:extLst>
                </a:gridCol>
                <a:gridCol w="670432">
                  <a:extLst>
                    <a:ext uri="{9D8B030D-6E8A-4147-A177-3AD203B41FA5}">
                      <a16:colId xmlns:a16="http://schemas.microsoft.com/office/drawing/2014/main" val="1215208205"/>
                    </a:ext>
                  </a:extLst>
                </a:gridCol>
                <a:gridCol w="890573">
                  <a:extLst>
                    <a:ext uri="{9D8B030D-6E8A-4147-A177-3AD203B41FA5}">
                      <a16:colId xmlns:a16="http://schemas.microsoft.com/office/drawing/2014/main" val="4034840297"/>
                    </a:ext>
                  </a:extLst>
                </a:gridCol>
                <a:gridCol w="910586">
                  <a:extLst>
                    <a:ext uri="{9D8B030D-6E8A-4147-A177-3AD203B41FA5}">
                      <a16:colId xmlns:a16="http://schemas.microsoft.com/office/drawing/2014/main" val="640269078"/>
                    </a:ext>
                  </a:extLst>
                </a:gridCol>
              </a:tblGrid>
              <a:tr h="19166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TIER 3 BUDGET</a:t>
                      </a:r>
                      <a:endParaRPr lang="en-US" sz="2400" b="1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9439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Title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Base</a:t>
                      </a: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Fringe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FTE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685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$30,313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81499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Sub-I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$250,000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$30,313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13548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Coordinator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$55,000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$33,344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7772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Research Assistant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$45,000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</a:t>
                      </a: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$190,969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386902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 Sr.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$120,000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$58,080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00014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Psychotherapist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$80,000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0.4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$38,720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817183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322219"/>
                  </a:ext>
                </a:extLst>
              </a:tr>
              <a:tr h="185479"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Subtotal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$381,738 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264055"/>
                  </a:ext>
                </a:extLst>
              </a:tr>
              <a:tr h="179296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099064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Item Description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579131"/>
                  </a:ext>
                </a:extLst>
              </a:tr>
              <a:tr h="179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Participant Stipend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$37,500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12542"/>
                  </a:ext>
                </a:extLst>
              </a:tr>
              <a:tr h="1854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671"/>
                  </a:ext>
                </a:extLst>
              </a:tr>
              <a:tr h="332626"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CTRN Node FY24 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$419,238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83" marR="6183" marT="6183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188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8367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E5BB-7CB5-C634-1EDE-971C663A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970" y="1"/>
            <a:ext cx="10515600" cy="54864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New Biennium</a:t>
            </a:r>
            <a:br>
              <a:rPr lang="en-US" dirty="0"/>
            </a:br>
            <a:r>
              <a:rPr lang="en-US" dirty="0"/>
              <a:t>Comparative CTRN Annual Budgets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5F57C40-50EA-C061-19B6-B03D3A90F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01521"/>
              </p:ext>
            </p:extLst>
          </p:nvPr>
        </p:nvGraphicFramePr>
        <p:xfrm>
          <a:off x="318603" y="1170148"/>
          <a:ext cx="498481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349">
                  <a:extLst>
                    <a:ext uri="{9D8B030D-6E8A-4147-A177-3AD203B41FA5}">
                      <a16:colId xmlns:a16="http://schemas.microsoft.com/office/drawing/2014/main" val="2422659364"/>
                    </a:ext>
                  </a:extLst>
                </a:gridCol>
                <a:gridCol w="1395664">
                  <a:extLst>
                    <a:ext uri="{9D8B030D-6E8A-4147-A177-3AD203B41FA5}">
                      <a16:colId xmlns:a16="http://schemas.microsoft.com/office/drawing/2014/main" val="2828906030"/>
                    </a:ext>
                  </a:extLst>
                </a:gridCol>
                <a:gridCol w="539014">
                  <a:extLst>
                    <a:ext uri="{9D8B030D-6E8A-4147-A177-3AD203B41FA5}">
                      <a16:colId xmlns:a16="http://schemas.microsoft.com/office/drawing/2014/main" val="3327981032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419173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Site(s)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 Site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59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$1,179,613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$1,179,613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1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$198,788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$2,385,456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9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Stipend </a:t>
                      </a:r>
                      <a:r>
                        <a:rPr lang="en-US" b="1" dirty="0" err="1"/>
                        <a:t>Paymt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49598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$3,715,069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9682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8D925F1-A6CB-BBDB-371F-D48D140FB3CC}"/>
              </a:ext>
            </a:extLst>
          </p:cNvPr>
          <p:cNvSpPr txBox="1"/>
          <p:nvPr/>
        </p:nvSpPr>
        <p:spPr>
          <a:xfrm>
            <a:off x="232009" y="729314"/>
            <a:ext cx="4061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Fiscal 2022-23 (Current Year)</a:t>
            </a:r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E8D20B4A-152A-3F5F-7EF2-5FA96FD18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626914"/>
              </p:ext>
            </p:extLst>
          </p:nvPr>
        </p:nvGraphicFramePr>
        <p:xfrm>
          <a:off x="336349" y="3740394"/>
          <a:ext cx="498481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349">
                  <a:extLst>
                    <a:ext uri="{9D8B030D-6E8A-4147-A177-3AD203B41FA5}">
                      <a16:colId xmlns:a16="http://schemas.microsoft.com/office/drawing/2014/main" val="2422659364"/>
                    </a:ext>
                  </a:extLst>
                </a:gridCol>
                <a:gridCol w="1395664">
                  <a:extLst>
                    <a:ext uri="{9D8B030D-6E8A-4147-A177-3AD203B41FA5}">
                      <a16:colId xmlns:a16="http://schemas.microsoft.com/office/drawing/2014/main" val="2828906030"/>
                    </a:ext>
                  </a:extLst>
                </a:gridCol>
                <a:gridCol w="539014">
                  <a:extLst>
                    <a:ext uri="{9D8B030D-6E8A-4147-A177-3AD203B41FA5}">
                      <a16:colId xmlns:a16="http://schemas.microsoft.com/office/drawing/2014/main" val="3327981032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419173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Site(s)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 Site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59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$1,971,914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$1,971,914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1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$196,219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$981,095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9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$343,625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$1,718,125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4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$419,238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$838,476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1202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$5,509,610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00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7ADB896-24D0-C4F8-D1A6-62F4A2C66E2F}"/>
              </a:ext>
            </a:extLst>
          </p:cNvPr>
          <p:cNvSpPr txBox="1"/>
          <p:nvPr/>
        </p:nvSpPr>
        <p:spPr>
          <a:xfrm>
            <a:off x="277528" y="3270985"/>
            <a:ext cx="4061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Fiscal 2023-24</a:t>
            </a:r>
          </a:p>
        </p:txBody>
      </p: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72B209E3-8ECA-E713-ACB0-92F91896C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58005"/>
              </p:ext>
            </p:extLst>
          </p:nvPr>
        </p:nvGraphicFramePr>
        <p:xfrm>
          <a:off x="6485288" y="3738790"/>
          <a:ext cx="498481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349">
                  <a:extLst>
                    <a:ext uri="{9D8B030D-6E8A-4147-A177-3AD203B41FA5}">
                      <a16:colId xmlns:a16="http://schemas.microsoft.com/office/drawing/2014/main" val="2422659364"/>
                    </a:ext>
                  </a:extLst>
                </a:gridCol>
                <a:gridCol w="1395664">
                  <a:extLst>
                    <a:ext uri="{9D8B030D-6E8A-4147-A177-3AD203B41FA5}">
                      <a16:colId xmlns:a16="http://schemas.microsoft.com/office/drawing/2014/main" val="2828906030"/>
                    </a:ext>
                  </a:extLst>
                </a:gridCol>
                <a:gridCol w="539014">
                  <a:extLst>
                    <a:ext uri="{9D8B030D-6E8A-4147-A177-3AD203B41FA5}">
                      <a16:colId xmlns:a16="http://schemas.microsoft.com/office/drawing/2014/main" val="3327981032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419173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Site(s)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 Site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Budget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59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$2,032,555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$2,032,555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1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$202,089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$1,010,445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9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$354,134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$1,770,670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4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Nodes – Tier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$431,707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$863,414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1202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$5,677,084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003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F91B753-1ED2-2355-A301-EC5C1BE3F78E}"/>
              </a:ext>
            </a:extLst>
          </p:cNvPr>
          <p:cNvSpPr txBox="1"/>
          <p:nvPr/>
        </p:nvSpPr>
        <p:spPr>
          <a:xfrm>
            <a:off x="6407217" y="3269380"/>
            <a:ext cx="4061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Fiscal 2024-25</a:t>
            </a:r>
          </a:p>
        </p:txBody>
      </p:sp>
    </p:spTree>
    <p:extLst>
      <p:ext uri="{BB962C8B-B14F-4D97-AF65-F5344CB8AC3E}">
        <p14:creationId xmlns:p14="http://schemas.microsoft.com/office/powerpoint/2010/main" val="1023433036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858206D-6C6A-4EFE-A202-E341BB4A2A2B}"/>
</file>

<file path=customXml/itemProps2.xml><?xml version="1.0" encoding="utf-8"?>
<ds:datastoreItem xmlns:ds="http://schemas.openxmlformats.org/officeDocument/2006/customXml" ds:itemID="{A35FF3A1-4E77-4C6B-A4EA-A76A0EDFD3EA}"/>
</file>

<file path=customXml/itemProps3.xml><?xml version="1.0" encoding="utf-8"?>
<ds:datastoreItem xmlns:ds="http://schemas.openxmlformats.org/officeDocument/2006/customXml" ds:itemID="{A745A11B-4BA9-4C0E-A4DC-EF5FFBBE5699}"/>
</file>

<file path=docProps/app.xml><?xml version="1.0" encoding="utf-8"?>
<Properties xmlns="http://schemas.openxmlformats.org/officeDocument/2006/extended-properties" xmlns:vt="http://schemas.openxmlformats.org/officeDocument/2006/docPropsVTypes">
  <TotalTime>9644</TotalTime>
  <Words>1503</Words>
  <Application>Microsoft Office PowerPoint</Application>
  <PresentationFormat>Widescreen</PresentationFormat>
  <Paragraphs>664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Office Theme</vt:lpstr>
      <vt:lpstr>Texas Childhood Trauma Research Network TCMHCC Executive Committee Meeting February 6, 2023</vt:lpstr>
      <vt:lpstr>Cumulative Enrollment &amp; Visits  Thru 01/29/2023</vt:lpstr>
      <vt:lpstr>Participant Retention  Thru 01/29/2023</vt:lpstr>
      <vt:lpstr>Primary DSM-5 Diagnoses at Baseline Thru 1/29/2023</vt:lpstr>
      <vt:lpstr>Worst DSM5 Criterion A Trauma Exposed to death, threatened death, actual/threatened serious injury, actual/threatened sexual violence Thru 2/23/2022</vt:lpstr>
      <vt:lpstr>Primary DSM-5 Diagnoses at Baseline by Worst Trauma Type Thru 1/29/2023</vt:lpstr>
      <vt:lpstr>CTRN Manuscripts</vt:lpstr>
      <vt:lpstr>CTRN Derivative Studies</vt:lpstr>
      <vt:lpstr>New Biennium 2023-25</vt:lpstr>
      <vt:lpstr>New Biennium CTRN Protocol 2023-25</vt:lpstr>
      <vt:lpstr>New Biennium Visit &amp; Stipend Forecast 9/2023 – 8/2025 Extrapolated from Previous 12 Months Enrollment &amp; Retention</vt:lpstr>
      <vt:lpstr>New Biennium Tiered Node Budgets for 2023-25</vt:lpstr>
      <vt:lpstr>New Biennium Comparative CTRN Annual Budgets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Newport, D Jeffrey</dc:creator>
  <cp:lastModifiedBy>Newport, D Jeffrey</cp:lastModifiedBy>
  <cp:revision>611</cp:revision>
  <dcterms:created xsi:type="dcterms:W3CDTF">2020-06-17T13:18:26Z</dcterms:created>
  <dcterms:modified xsi:type="dcterms:W3CDTF">2023-02-05T10:13:07Z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