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authors.xml" ContentType="application/vnd.ms-powerpoint.authors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1" r:id="rId1"/>
  </p:sldMasterIdLst>
  <p:notesMasterIdLst>
    <p:notesMasterId r:id="rId8"/>
  </p:notesMasterIdLst>
  <p:handoutMasterIdLst>
    <p:handoutMasterId r:id="rId9"/>
  </p:handoutMasterIdLst>
  <p:sldIdLst>
    <p:sldId id="259" r:id="rId2"/>
    <p:sldId id="330" r:id="rId3"/>
    <p:sldId id="335" r:id="rId4"/>
    <p:sldId id="331" r:id="rId5"/>
    <p:sldId id="332" r:id="rId6"/>
    <p:sldId id="30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27860E-DD56-F336-9CC9-7FAE6380CF77}" name="Lara O'Toole" initials="LO" userId="fc0575ee1589a563" providerId="Windows Live"/>
  <p188:author id="{1D696B15-BCBE-6025-3290-4B1E3CEF9913}" name="Susswein, Melanie" initials="SM" userId="S::melanie.susswein@austin.utexas.edu::7b98fcaf-eaac-4105-bd9c-fdda590d51cc" providerId="AD"/>
  <p188:author id="{40850A31-9F58-BD9B-59AF-E4C7D2D7E03D}" name="Nick Brothers" initials="NB" userId="1BDRAupL7PSiaW9Y8JkUfvXNAOuPlgEOxQoCHEkQp9M=" providerId="None"/>
  <p188:author id="{049A2D75-3A2F-9467-A2C2-9583D769403E}" name="Asha Thompson" initials="AT" userId="HZHSD9hJNv+wOdBItcL+f53mD2KSudFDQnb0jhUsYjs=" providerId="None"/>
  <p188:author id="{99CDADCF-1B40-3AE0-3D72-3A061AEB0FD3}" name="Melanie Susswein" initials="MS" userId="u72xAnym/0b7Wslhh/tYxFdJBoJpYJX66rfvm9dOWFU=" providerId="None"/>
  <p188:author id="{E62FC6D3-2A4C-6C22-2983-D5FAEB58212D}" name="Lara O'Toole" initials="LO" userId="y1vZ02ONqK0eXspjpvsOseaIEWg7FXRjP7jfXHM2s8c=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sswein, Melanie" initials="SM" lastIdx="12" clrIdx="0">
    <p:extLst>
      <p:ext uri="{19B8F6BF-5375-455C-9EA6-DF929625EA0E}">
        <p15:presenceInfo xmlns:p15="http://schemas.microsoft.com/office/powerpoint/2012/main" userId="S-1-5-21-527237240-963894560-725345543-10644420" providerId="AD"/>
      </p:ext>
    </p:extLst>
  </p:cmAuthor>
  <p:cmAuthor id="2" name="Wagner, Jessica H" initials="WJH" lastIdx="7" clrIdx="1">
    <p:extLst>
      <p:ext uri="{19B8F6BF-5375-455C-9EA6-DF929625EA0E}">
        <p15:presenceInfo xmlns:p15="http://schemas.microsoft.com/office/powerpoint/2012/main" userId="S-1-5-21-527237240-963894560-725345543-5731480" providerId="AD"/>
      </p:ext>
    </p:extLst>
  </p:cmAuthor>
  <p:cmAuthor id="3" name="Kirschten, Nicole" initials="KN" lastIdx="6" clrIdx="2">
    <p:extLst>
      <p:ext uri="{19B8F6BF-5375-455C-9EA6-DF929625EA0E}">
        <p15:presenceInfo xmlns:p15="http://schemas.microsoft.com/office/powerpoint/2012/main" userId="S::nicole.kirschten@austin.utexas.edu::95cef902-7c5d-4167-b6c8-62a0489aa68e" providerId="AD"/>
      </p:ext>
    </p:extLst>
  </p:cmAuthor>
  <p:cmAuthor id="4" name="Susswein, Melanie" initials="SM [2]" lastIdx="11" clrIdx="3">
    <p:extLst>
      <p:ext uri="{19B8F6BF-5375-455C-9EA6-DF929625EA0E}">
        <p15:presenceInfo xmlns:p15="http://schemas.microsoft.com/office/powerpoint/2012/main" userId="S::melanie.susswein@austin.utexas.edu::7b98fcaf-eaac-4105-bd9c-fdda590d51cc" providerId="AD"/>
      </p:ext>
    </p:extLst>
  </p:cmAuthor>
  <p:cmAuthor id="5" name="Thompson, Asha" initials="TA" lastIdx="1" clrIdx="4">
    <p:extLst>
      <p:ext uri="{19B8F6BF-5375-455C-9EA6-DF929625EA0E}">
        <p15:presenceInfo xmlns:p15="http://schemas.microsoft.com/office/powerpoint/2012/main" userId="S::asha.thompson@austin.utexas.edu::6eb3b2c3-07cd-48cc-9b2b-18757f3f7c3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5927"/>
    <a:srgbClr val="055F86"/>
    <a:srgbClr val="F89722"/>
    <a:srgbClr val="BF5700"/>
    <a:srgbClr val="333E48"/>
    <a:srgbClr val="000000"/>
    <a:srgbClr val="B7E8FC"/>
    <a:srgbClr val="D9E1E2"/>
    <a:srgbClr val="CC6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6DFBEA-7FFD-46B0-A4C9-21716D15506E}" v="131" dt="2023-05-09T15:07:56.400"/>
    <p1510:client id="{BE1046E8-8CFA-4EC8-9CC5-0BB1C42882CD}" v="204" dt="2023-05-09T19:29:36.261"/>
    <p1510:client id="{F0CBA7CE-81C0-4D66-9F54-30D3F092451F}" v="112" dt="2023-05-09T15:57:16.2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491"/>
    <p:restoredTop sz="83333"/>
  </p:normalViewPr>
  <p:slideViewPr>
    <p:cSldViewPr snapToGrid="0">
      <p:cViewPr varScale="1">
        <p:scale>
          <a:sx n="95" d="100"/>
          <a:sy n="95" d="100"/>
        </p:scale>
        <p:origin x="1680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80" d="100"/>
        <a:sy n="80" d="100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672" y="364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commentAuthors" Target="commentAuthors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83053B6-6217-FB4C-97B8-73F1E67098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FF6E12-537A-9D4E-BE64-45F17A2B28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4B608-1760-4A4B-A7E5-7C414B65B9BB}" type="datetimeFigureOut">
              <a:rPr lang="en-US" smtClean="0"/>
              <a:t>5/10/2023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CA95E8-18DD-0B40-8F2B-77EA07A397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51A46-FD89-F64A-A3D6-70441212BF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19D6BA-4A99-8740-8C5B-828AA0BF91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0025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1D20AE-F7E2-CB4E-9C44-11F2A84F2432}" type="datetimeFigureOut">
              <a:rPr lang="en-US" smtClean="0"/>
              <a:t>5/10/2023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F7FD9A-5055-0642-ACED-3B38B2273D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1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560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400" b="1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Cross-use of videos: </a:t>
            </a:r>
            <a:endParaRPr lang="en-US" sz="1400" b="1" dirty="0">
              <a:solidFill>
                <a:srgbClr val="333E48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51460" marR="0" lvl="0" indent="-25146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en-US" sz="1200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total of 7,445,439 impressions:</a:t>
            </a:r>
          </a:p>
          <a:p>
            <a:pPr marL="560070" marR="0" lvl="1" indent="-256032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562,452 on Facebook</a:t>
            </a:r>
          </a:p>
          <a:p>
            <a:pPr marL="560070" marR="0" lvl="1" indent="-256032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E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6,836,050</a:t>
            </a:r>
            <a:r>
              <a:rPr lang="en-US" sz="1200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programmatic display via websites</a:t>
            </a:r>
          </a:p>
          <a:p>
            <a:pPr marL="560070" marR="0" lvl="1" indent="-256032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E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46,937</a:t>
            </a:r>
            <a:r>
              <a:rPr lang="en-US" sz="1200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Google Ads</a:t>
            </a: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200" dirty="0">
              <a:solidFill>
                <a:srgbClr val="333E48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51460" marR="0" lvl="0" indent="-25146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dirty="0">
                <a:solidFill>
                  <a:srgbClr val="333E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22,544</a:t>
            </a:r>
            <a:r>
              <a:rPr lang="en-US" sz="1400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clicks total, 138 resulting in </a:t>
            </a:r>
            <a:r>
              <a:rPr lang="en-US" sz="1400" dirty="0">
                <a:solidFill>
                  <a:srgbClr val="333E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CPAN </a:t>
            </a:r>
            <a:r>
              <a:rPr lang="en-US" sz="1400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calls.</a:t>
            </a:r>
          </a:p>
          <a:p>
            <a:pPr marL="251460" marR="0" lvl="0" indent="-25146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200" dirty="0">
              <a:solidFill>
                <a:srgbClr val="333E48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51460" marR="0" lvl="0" indent="-25146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Website traffic (/CPAN</a:t>
            </a:r>
            <a:r>
              <a:rPr lang="en-US" sz="1400" b="1" dirty="0">
                <a:solidFill>
                  <a:srgbClr val="333E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en-US" sz="1400" b="1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marL="560070" marR="0" lvl="1" indent="-256032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E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33,677</a:t>
            </a:r>
            <a:r>
              <a:rPr lang="en-US" sz="1200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users (553% increase*)</a:t>
            </a:r>
          </a:p>
          <a:p>
            <a:pPr marL="560070" marR="0" lvl="1" indent="-256032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E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27,405 new users (719% increase*)</a:t>
            </a:r>
            <a:endParaRPr lang="en-US" sz="1200" dirty="0">
              <a:solidFill>
                <a:srgbClr val="333E48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60070" marR="0" lvl="1" indent="-256032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33.677 sessions (626% increase)</a:t>
            </a:r>
          </a:p>
          <a:p>
            <a:pPr marL="560070" marR="0" lvl="1" indent="-256032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Top acquisition channels driving traffic to website are attributable to digital campaign</a:t>
            </a:r>
            <a:r>
              <a:rPr lang="en-US" sz="1200" dirty="0">
                <a:solidFill>
                  <a:srgbClr val="333E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(see figure)</a:t>
            </a:r>
          </a:p>
          <a:p>
            <a:pPr marL="560070" marR="0" lvl="1" indent="-256032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E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Sessions by device</a:t>
            </a:r>
          </a:p>
          <a:p>
            <a:pPr marL="1017270" lvl="2" indent="-256032">
              <a:lnSpc>
                <a:spcPct val="125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E4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15.1K Mobile</a:t>
            </a:r>
          </a:p>
          <a:p>
            <a:pPr marL="1017270" lvl="2" indent="-256032">
              <a:lnSpc>
                <a:spcPct val="125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E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16.4K Desktop</a:t>
            </a:r>
          </a:p>
          <a:p>
            <a:pPr marL="1017270" lvl="2" indent="-256032">
              <a:lnSpc>
                <a:spcPct val="125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333E4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2K Tablet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063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215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694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530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745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76279E-ABEE-E843-8B56-0EE764620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699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842B301-86BA-544A-BAC3-4E3116A122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3C9CC33-2D11-C24F-AFC1-865B480AEC84}"/>
              </a:ext>
            </a:extLst>
          </p:cNvPr>
          <p:cNvSpPr txBox="1">
            <a:spLocks/>
          </p:cNvSpPr>
          <p:nvPr userDrawn="1"/>
        </p:nvSpPr>
        <p:spPr>
          <a:xfrm>
            <a:off x="660400" y="4379261"/>
            <a:ext cx="10515600" cy="6096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4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667" dirty="0"/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70F3E4F8-D783-F441-8405-49ABA4A03A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7080" y="5058490"/>
            <a:ext cx="10439400" cy="341686"/>
          </a:xfrm>
          <a:prstGeom prst="rect">
            <a:avLst/>
          </a:prstGeom>
        </p:spPr>
        <p:txBody>
          <a:bodyPr anchor="b"/>
          <a:lstStyle>
            <a:lvl1pPr marL="0" indent="0" algn="l" defTabSz="1219170" rtl="0" eaLnBrk="1" fontAlgn="auto" latinLnBrk="0" hangingPunct="1">
              <a:lnSpc>
                <a:spcPct val="5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 Black" charset="0"/>
                <a:ea typeface="Arial" charset="0"/>
                <a:cs typeface="Arial" charset="0"/>
              </a:defRPr>
            </a:lvl1pPr>
            <a:lvl2pPr marL="0" indent="0" algn="l" defTabSz="1219170" rtl="0" eaLnBrk="1" fontAlgn="auto" latinLnBrk="0" hangingPunct="1">
              <a:lnSpc>
                <a:spcPct val="5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 Black" charset="0"/>
                <a:ea typeface="Arial" charset="0"/>
                <a:cs typeface="Arial" charset="0"/>
              </a:defRPr>
            </a:lvl2pPr>
            <a:lvl3pPr marL="0" indent="0" algn="l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</a:lstStyle>
          <a:p>
            <a:pPr lvl="0"/>
            <a:r>
              <a:rPr lang="en-US"/>
              <a:t>Click to add speaker or grant/contract information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03FB8CC9-E9B6-4647-A9F1-0BC2D46BCB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7080" y="4289313"/>
            <a:ext cx="8204200" cy="59404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0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2pPr>
            <a:lvl3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3pPr>
            <a:lvl4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4pPr>
            <a:lvl5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5pPr>
          </a:lstStyle>
          <a:p>
            <a:pPr lvl="0"/>
            <a:r>
              <a:rPr lang="en-US"/>
              <a:t>Center for Health Communication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C4D2BCD-1DAA-864F-BE57-D288204C01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7080" y="2236164"/>
            <a:ext cx="10439400" cy="1878012"/>
          </a:xfrm>
          <a:prstGeom prst="rect">
            <a:avLst/>
          </a:prstGeom>
        </p:spPr>
        <p:txBody>
          <a:bodyPr anchor="b" anchorCtr="0"/>
          <a:lstStyle>
            <a:lvl1pPr marL="0" indent="0">
              <a:spcBef>
                <a:spcPts val="0"/>
              </a:spcBef>
              <a:buNone/>
              <a:defRPr lang="en-US" sz="6400" b="1" i="0" strike="noStrike" kern="800" cap="all" normalizeH="0" baseline="0" dirty="0">
                <a:solidFill>
                  <a:schemeClr val="bg1"/>
                </a:solidFill>
                <a:latin typeface="+mj-lt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838F0E-DD87-0946-A49E-EE0CB1E699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079" y="674893"/>
            <a:ext cx="3599180" cy="5251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E2600D-BFF1-DB4E-8970-85CC3A9B591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4223" y="1707768"/>
            <a:ext cx="3156026" cy="18629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3AAB20F-40CF-804F-8A85-99DE19415C01}"/>
              </a:ext>
            </a:extLst>
          </p:cNvPr>
          <p:cNvCxnSpPr>
            <a:cxnSpLocks/>
          </p:cNvCxnSpPr>
          <p:nvPr userDrawn="1"/>
        </p:nvCxnSpPr>
        <p:spPr>
          <a:xfrm>
            <a:off x="1143715" y="1437591"/>
            <a:ext cx="3166534" cy="0"/>
          </a:xfrm>
          <a:prstGeom prst="line">
            <a:avLst/>
          </a:prstGeom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091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B1B53887-BD1D-3140-9AAB-71F3DF9D95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94"/>
          <a:stretch/>
        </p:blipFill>
        <p:spPr>
          <a:xfrm flipH="1">
            <a:off x="0" y="357"/>
            <a:ext cx="4076700" cy="685764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FBAA39A-32FB-BB48-8C22-1C28B51C2EF5}"/>
              </a:ext>
            </a:extLst>
          </p:cNvPr>
          <p:cNvSpPr/>
          <p:nvPr userDrawn="1"/>
        </p:nvSpPr>
        <p:spPr>
          <a:xfrm>
            <a:off x="0" y="0"/>
            <a:ext cx="4076700" cy="6864225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7D77FBB9-E489-8942-A137-8E1A92BE707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33400" y="5770254"/>
            <a:ext cx="2781300" cy="554346"/>
          </a:xfrm>
          <a:prstGeom prst="rect">
            <a:avLst/>
          </a:prstGeom>
        </p:spPr>
        <p:txBody>
          <a:bodyPr anchor="b" anchorCtr="0"/>
          <a:lstStyle>
            <a:lvl1pPr marL="0" indent="0" algn="ctr">
              <a:buNone/>
              <a:defRPr sz="360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6C0C3168-50E5-BC48-B15C-C415849FC92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98937" y="1061303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39" name="Text Placeholder 36">
            <a:extLst>
              <a:ext uri="{FF2B5EF4-FFF2-40B4-BE49-F238E27FC236}">
                <a16:creationId xmlns:a16="http://schemas.microsoft.com/office/drawing/2014/main" id="{EE78B6D9-BDA2-724B-965C-B143D98BAEF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898937" y="2084989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504FCD33-06A1-1443-A688-17AD49FAAFA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898937" y="3108675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3" name="Text Placeholder 36">
            <a:extLst>
              <a:ext uri="{FF2B5EF4-FFF2-40B4-BE49-F238E27FC236}">
                <a16:creationId xmlns:a16="http://schemas.microsoft.com/office/drawing/2014/main" id="{24FD5AAF-C7C0-9447-9EAC-E823D29FAB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98937" y="4132361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5" name="Text Placeholder 36">
            <a:extLst>
              <a:ext uri="{FF2B5EF4-FFF2-40B4-BE49-F238E27FC236}">
                <a16:creationId xmlns:a16="http://schemas.microsoft.com/office/drawing/2014/main" id="{DD12E56E-D49C-BB40-BD07-860E08A14F4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898937" y="5156047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922533-CE2B-6D4B-9848-8F841E429ED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83586" y="1061302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CCF0E94E-4D3D-6A44-9FEC-5673B955794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78610" y="2081558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FF0B6CB6-85CE-CA44-89D1-EFA6C503694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78611" y="4132361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356ABAA4-6B5A-D142-962F-B6112A6BAD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78610" y="3112105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D319CFE5-510E-A74B-A583-A72AC0607D7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78612" y="5155891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47871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is Health Communic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73087BC9-611C-0147-99BE-C20A0A1CDC82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E5AE9D2-E897-3741-BEBC-80D1511BB7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394" b="7394"/>
          <a:stretch/>
        </p:blipFill>
        <p:spPr>
          <a:xfrm>
            <a:off x="545878" y="523431"/>
            <a:ext cx="11119660" cy="61341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B8AB91-BB63-D042-9DFD-8225781132F8}"/>
              </a:ext>
            </a:extLst>
          </p:cNvPr>
          <p:cNvSpPr/>
          <p:nvPr userDrawn="1"/>
        </p:nvSpPr>
        <p:spPr>
          <a:xfrm>
            <a:off x="545878" y="523431"/>
            <a:ext cx="11119660" cy="6134100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88A3A74-C23C-4744-BB51-D3B6BD96B989}"/>
              </a:ext>
            </a:extLst>
          </p:cNvPr>
          <p:cNvSpPr txBox="1">
            <a:spLocks/>
          </p:cNvSpPr>
          <p:nvPr userDrawn="1"/>
        </p:nvSpPr>
        <p:spPr>
          <a:xfrm>
            <a:off x="3398533" y="3687463"/>
            <a:ext cx="5414350" cy="1211343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fontAlgn="auto" latinLnBrk="0" hangingPunct="1">
              <a:lnSpc>
                <a:spcPts val="38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0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+mn-lt"/>
              </a:rPr>
              <a:t>Health communication is the </a:t>
            </a:r>
            <a:r>
              <a:rPr lang="en-US" b="1" dirty="0"/>
              <a:t>science and art </a:t>
            </a:r>
            <a:r>
              <a:rPr lang="en-US" dirty="0">
                <a:latin typeface="+mn-lt"/>
              </a:rPr>
              <a:t>of using communication to advance the health and well-being of people and populations.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1AD374D-23E7-FB43-99EB-380372102EAD}"/>
              </a:ext>
            </a:extLst>
          </p:cNvPr>
          <p:cNvSpPr txBox="1">
            <a:spLocks/>
          </p:cNvSpPr>
          <p:nvPr userDrawn="1"/>
        </p:nvSpPr>
        <p:spPr>
          <a:xfrm>
            <a:off x="3398533" y="2300826"/>
            <a:ext cx="5414350" cy="105511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>
                <a:solidFill>
                  <a:schemeClr val="bg1"/>
                </a:solidFill>
                <a:latin typeface="+mj-lt"/>
              </a:rPr>
              <a:t>WHAT IS </a:t>
            </a:r>
            <a:r>
              <a:rPr lang="en-GB" b="1" dirty="0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  <a:t>HEALTH</a:t>
            </a:r>
            <a:br>
              <a:rPr lang="en-GB" b="1" dirty="0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</a:br>
            <a:r>
              <a:rPr lang="en-GB" b="1" dirty="0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  <a:t>COMMUNICATION?</a:t>
            </a:r>
          </a:p>
        </p:txBody>
      </p:sp>
    </p:spTree>
    <p:extLst>
      <p:ext uri="{BB962C8B-B14F-4D97-AF65-F5344CB8AC3E}">
        <p14:creationId xmlns:p14="http://schemas.microsoft.com/office/powerpoint/2010/main" val="3627447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65776" y="533400"/>
            <a:ext cx="6592824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B4D6FE-5CF1-8946-B589-76BB7B7AEA05}"/>
              </a:ext>
            </a:extLst>
          </p:cNvPr>
          <p:cNvSpPr txBox="1"/>
          <p:nvPr userDrawn="1"/>
        </p:nvSpPr>
        <p:spPr>
          <a:xfrm>
            <a:off x="533400" y="1607710"/>
            <a:ext cx="4223795" cy="1093761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lnSpc>
                <a:spcPts val="3820"/>
              </a:lnSpc>
            </a:pPr>
            <a:r>
              <a:rPr lang="en-GB" sz="3600" dirty="0">
                <a:solidFill>
                  <a:schemeClr val="tx2"/>
                </a:solidFill>
                <a:latin typeface="+mj-lt"/>
              </a:rPr>
              <a:t>OUR </a:t>
            </a:r>
          </a:p>
          <a:p>
            <a:pPr>
              <a:lnSpc>
                <a:spcPts val="3820"/>
              </a:lnSpc>
            </a:pPr>
            <a:r>
              <a:rPr lang="en-GB" sz="3600" dirty="0">
                <a:solidFill>
                  <a:schemeClr val="tx2"/>
                </a:solidFill>
                <a:latin typeface="+mj-lt"/>
              </a:rPr>
              <a:t>MISSION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D98204-577B-D446-8DA6-145EF7262AC6}"/>
              </a:ext>
            </a:extLst>
          </p:cNvPr>
          <p:cNvSpPr txBox="1"/>
          <p:nvPr userDrawn="1"/>
        </p:nvSpPr>
        <p:spPr>
          <a:xfrm>
            <a:off x="533400" y="2898240"/>
            <a:ext cx="42237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Our people have</a:t>
            </a:r>
            <a:r>
              <a:rPr lang="en-US" sz="1600" b="1" dirty="0">
                <a:solidFill>
                  <a:schemeClr val="tx1"/>
                </a:solidFill>
              </a:rPr>
              <a:t> broad and deep communication expertise</a:t>
            </a:r>
            <a:r>
              <a:rPr lang="en-US" sz="1600" dirty="0">
                <a:solidFill>
                  <a:schemeClr val="tx1"/>
                </a:solidFill>
              </a:rPr>
              <a:t> that allows our Center to lead the creation of </a:t>
            </a:r>
            <a:r>
              <a:rPr lang="en-US" sz="1600" b="1" dirty="0">
                <a:solidFill>
                  <a:schemeClr val="tx1"/>
                </a:solidFill>
              </a:rPr>
              <a:t>evidence-based health communication</a:t>
            </a:r>
            <a:r>
              <a:rPr lang="en-US" sz="1600" dirty="0">
                <a:solidFill>
                  <a:schemeClr val="tx1"/>
                </a:solidFill>
              </a:rPr>
              <a:t> scholarship, education, and practice.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Our interdisciplinary group of scholars embraces opportunities to use communication to improve the health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of people around the globe.</a:t>
            </a:r>
          </a:p>
        </p:txBody>
      </p:sp>
    </p:spTree>
    <p:extLst>
      <p:ext uri="{BB962C8B-B14F-4D97-AF65-F5344CB8AC3E}">
        <p14:creationId xmlns:p14="http://schemas.microsoft.com/office/powerpoint/2010/main" val="19368957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0E84C-A6BF-2442-9F03-D19710C975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0278" y="3141298"/>
            <a:ext cx="3024553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3E876D0-37DA-DB47-846F-33FD0ACC34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31323" y="3141298"/>
            <a:ext cx="3247292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C29F7A47-9737-884C-A795-F3FEA11241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17171" y="3141297"/>
            <a:ext cx="2878017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77A2F2C-1D99-2E4E-B476-FB492EF855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364" y="2503978"/>
            <a:ext cx="3543300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Research.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6F47AB2C-4651-BA41-8633-4550A5B75C3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24339" y="2503978"/>
            <a:ext cx="3525958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practice.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39DC260E-59AF-5743-811D-A54DAB4BE3C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3021" y="2503978"/>
            <a:ext cx="3525958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Education.</a:t>
            </a:r>
          </a:p>
        </p:txBody>
      </p:sp>
    </p:spTree>
    <p:extLst>
      <p:ext uri="{BB962C8B-B14F-4D97-AF65-F5344CB8AC3E}">
        <p14:creationId xmlns:p14="http://schemas.microsoft.com/office/powerpoint/2010/main" val="26272448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51FC8B2-7C22-714E-A7EB-A4019B0080D7}"/>
              </a:ext>
            </a:extLst>
          </p:cNvPr>
          <p:cNvSpPr/>
          <p:nvPr userDrawn="1"/>
        </p:nvSpPr>
        <p:spPr>
          <a:xfrm>
            <a:off x="896792" y="2361572"/>
            <a:ext cx="2134855" cy="2134855"/>
          </a:xfrm>
          <a:prstGeom prst="ellipse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CE00084-C525-8340-A855-5141EC17856C}"/>
              </a:ext>
            </a:extLst>
          </p:cNvPr>
          <p:cNvSpPr/>
          <p:nvPr userDrawn="1"/>
        </p:nvSpPr>
        <p:spPr>
          <a:xfrm>
            <a:off x="3652496" y="2361572"/>
            <a:ext cx="2134855" cy="2134855"/>
          </a:xfrm>
          <a:prstGeom prst="ellipse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1C1AD2D-432D-4D48-8AD5-7E67AA0E765C}"/>
              </a:ext>
            </a:extLst>
          </p:cNvPr>
          <p:cNvSpPr/>
          <p:nvPr userDrawn="1"/>
        </p:nvSpPr>
        <p:spPr>
          <a:xfrm>
            <a:off x="6409343" y="2361572"/>
            <a:ext cx="2134855" cy="2134855"/>
          </a:xfrm>
          <a:prstGeom prst="ellipse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C91A261-38CF-E641-9620-36A82B2F4FE1}"/>
              </a:ext>
            </a:extLst>
          </p:cNvPr>
          <p:cNvSpPr/>
          <p:nvPr userDrawn="1"/>
        </p:nvSpPr>
        <p:spPr>
          <a:xfrm>
            <a:off x="9166191" y="2361572"/>
            <a:ext cx="2134855" cy="2134855"/>
          </a:xfrm>
          <a:prstGeom prst="ellipse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1FF23BD-FBD0-9441-BE6E-36C3907F6F3D}"/>
              </a:ext>
            </a:extLst>
          </p:cNvPr>
          <p:cNvSpPr/>
          <p:nvPr userDrawn="1"/>
        </p:nvSpPr>
        <p:spPr>
          <a:xfrm>
            <a:off x="1100244" y="2565025"/>
            <a:ext cx="1727949" cy="17279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B49C814-5199-0C48-B8B9-2E0661548207}"/>
              </a:ext>
            </a:extLst>
          </p:cNvPr>
          <p:cNvSpPr/>
          <p:nvPr userDrawn="1"/>
        </p:nvSpPr>
        <p:spPr>
          <a:xfrm>
            <a:off x="3855948" y="2565025"/>
            <a:ext cx="1727949" cy="172794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731BD2-846C-0444-88F9-0250A3DF6060}"/>
              </a:ext>
            </a:extLst>
          </p:cNvPr>
          <p:cNvSpPr/>
          <p:nvPr userDrawn="1"/>
        </p:nvSpPr>
        <p:spPr>
          <a:xfrm>
            <a:off x="6626480" y="2565025"/>
            <a:ext cx="1727949" cy="17279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CA05F25-38D7-6941-BB38-BF6CC10C6CAF}"/>
              </a:ext>
            </a:extLst>
          </p:cNvPr>
          <p:cNvSpPr/>
          <p:nvPr userDrawn="1"/>
        </p:nvSpPr>
        <p:spPr>
          <a:xfrm>
            <a:off x="9369643" y="2565025"/>
            <a:ext cx="1727949" cy="172794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EEB9AD2-C69D-8449-BFFD-3F83746A0A90}"/>
              </a:ext>
            </a:extLst>
          </p:cNvPr>
          <p:cNvCxnSpPr/>
          <p:nvPr userDrawn="1"/>
        </p:nvCxnSpPr>
        <p:spPr>
          <a:xfrm>
            <a:off x="3130062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0E7E379-1010-F04F-B4A4-3EA6E2A4114D}"/>
              </a:ext>
            </a:extLst>
          </p:cNvPr>
          <p:cNvCxnSpPr/>
          <p:nvPr userDrawn="1"/>
        </p:nvCxnSpPr>
        <p:spPr>
          <a:xfrm>
            <a:off x="5902569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80BFA1C-5F1C-9048-BB51-295DDE740677}"/>
              </a:ext>
            </a:extLst>
          </p:cNvPr>
          <p:cNvCxnSpPr/>
          <p:nvPr userDrawn="1"/>
        </p:nvCxnSpPr>
        <p:spPr>
          <a:xfrm>
            <a:off x="8657492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B11BB2C-E4C4-D141-B8E5-DB215621C544}"/>
              </a:ext>
            </a:extLst>
          </p:cNvPr>
          <p:cNvSpPr txBox="1"/>
          <p:nvPr userDrawn="1"/>
        </p:nvSpPr>
        <p:spPr>
          <a:xfrm>
            <a:off x="890954" y="3241403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RESEARCH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B45591-3003-F64B-AF42-FCB04EB22FFE}"/>
              </a:ext>
            </a:extLst>
          </p:cNvPr>
          <p:cNvSpPr txBox="1"/>
          <p:nvPr userDrawn="1"/>
        </p:nvSpPr>
        <p:spPr>
          <a:xfrm>
            <a:off x="3636836" y="3247238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INSIGHT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C11D36-2782-B246-B28B-2F1AC833FC9B}"/>
              </a:ext>
            </a:extLst>
          </p:cNvPr>
          <p:cNvSpPr txBox="1"/>
          <p:nvPr userDrawn="1"/>
        </p:nvSpPr>
        <p:spPr>
          <a:xfrm>
            <a:off x="6404494" y="3114626"/>
            <a:ext cx="2139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STRATEGY +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MESSAGING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CCC92B-BDF7-784B-9244-BEE36B04328B}"/>
              </a:ext>
            </a:extLst>
          </p:cNvPr>
          <p:cNvSpPr txBox="1"/>
          <p:nvPr userDrawn="1"/>
        </p:nvSpPr>
        <p:spPr>
          <a:xfrm>
            <a:off x="9159572" y="3241403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+mn-lt"/>
              </a:rPr>
              <a:t>TACTIC</a:t>
            </a:r>
          </a:p>
        </p:txBody>
      </p:sp>
    </p:spTree>
    <p:extLst>
      <p:ext uri="{BB962C8B-B14F-4D97-AF65-F5344CB8AC3E}">
        <p14:creationId xmlns:p14="http://schemas.microsoft.com/office/powerpoint/2010/main" val="15631589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ar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21D0337-DC66-584B-9420-6B543B69286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1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B83C6BD5-47B0-A94C-8531-BCA44C97AD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700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research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ED6A57-5FD7-D44B-BED2-CC09772B4777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DD959F-A944-0041-9346-5B4A40970091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F1EBDE0-5C5B-DD41-8054-34647147D6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58922" y="2327148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9911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113D7B0-9AC6-5246-97DE-3EAE76A5D6FD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A0775B8-D9FD-8443-BBD3-65A61AE4A1F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C7D8713D-87DE-3842-B587-8072868E79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insight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668599-318F-0840-80FE-9B66E02815E1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31F752-ABDF-694B-BDC9-A4CC3331F7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4621" y="2143733"/>
            <a:ext cx="2057400" cy="208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0955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43BED5-4633-F947-B0D0-47AB04682EB6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A9F472-F50B-EF46-A4FD-EFBCAAF2D7A7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043034C-950C-8347-BE94-9C8F768B8A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E8F15A43-CF7E-8546-9712-A0ACA77E6B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Strategy + messaging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599D93-DEC4-C748-BDF0-309D865E9F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69313" y="2334063"/>
            <a:ext cx="1408014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62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c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BF1F765-8771-D94A-8F15-BDDA703325CD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18D03E-398C-E144-938A-EFAE4DB64ACC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34DFFC80-4827-BA49-9BC5-20C5551D4D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TACTIC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90DEB2A-B18C-5243-BA07-9D04E84B0C0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A0F0C72-147E-254C-8507-64B023FCFE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96485" y="2327148"/>
            <a:ext cx="1553671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131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6700" y="533400"/>
            <a:ext cx="7581900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EAF0BB-8F96-3E4F-851F-6DDA67CBB9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400" y="1600200"/>
            <a:ext cx="3151496" cy="14841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3 LINE MAX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CDB9A2F2-1242-1B46-B7DF-1D7D17DB9D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3400" y="3239293"/>
            <a:ext cx="3151496" cy="379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600">
                <a:solidFill>
                  <a:schemeClr val="accent1"/>
                </a:solidFill>
              </a:defRPr>
            </a:lvl2pPr>
            <a:lvl3pPr marL="914400" indent="0">
              <a:buNone/>
              <a:defRPr sz="1600">
                <a:solidFill>
                  <a:schemeClr val="accent1"/>
                </a:solidFill>
              </a:defRPr>
            </a:lvl3pPr>
            <a:lvl4pPr marL="1371600" indent="0">
              <a:buNone/>
              <a:defRPr sz="1600">
                <a:solidFill>
                  <a:schemeClr val="accent1"/>
                </a:solidFill>
              </a:defRPr>
            </a:lvl4pPr>
            <a:lvl5pPr marL="1828800" indent="0">
              <a:buNone/>
              <a:defRPr sz="1600">
                <a:solidFill>
                  <a:schemeClr val="accent1"/>
                </a:solidFill>
              </a:defRPr>
            </a:lvl5pPr>
          </a:lstStyle>
          <a:p>
            <a:r>
              <a:rPr lang="en-US"/>
              <a:t>Insert subhead here or delete</a:t>
            </a:r>
          </a:p>
        </p:txBody>
      </p:sp>
    </p:spTree>
    <p:extLst>
      <p:ext uri="{BB962C8B-B14F-4D97-AF65-F5344CB8AC3E}">
        <p14:creationId xmlns:p14="http://schemas.microsoft.com/office/powerpoint/2010/main" val="1421884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533399"/>
            <a:ext cx="7581900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EAF0BB-8F96-3E4F-851F-6DDA67CBB9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88907" y="1600200"/>
            <a:ext cx="3169693" cy="14841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3 LINE MAX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8" name="Text Placeholder 27">
            <a:extLst>
              <a:ext uri="{FF2B5EF4-FFF2-40B4-BE49-F238E27FC236}">
                <a16:creationId xmlns:a16="http://schemas.microsoft.com/office/drawing/2014/main" id="{B212C390-CD0C-D24E-BBA3-C54DB36768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88907" y="3239293"/>
            <a:ext cx="3151496" cy="379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600">
                <a:solidFill>
                  <a:schemeClr val="accent1"/>
                </a:solidFill>
              </a:defRPr>
            </a:lvl2pPr>
            <a:lvl3pPr marL="914400" indent="0">
              <a:buNone/>
              <a:defRPr sz="1600">
                <a:solidFill>
                  <a:schemeClr val="accent1"/>
                </a:solidFill>
              </a:defRPr>
            </a:lvl3pPr>
            <a:lvl4pPr marL="1371600" indent="0">
              <a:buNone/>
              <a:defRPr sz="1600">
                <a:solidFill>
                  <a:schemeClr val="accent1"/>
                </a:solidFill>
              </a:defRPr>
            </a:lvl4pPr>
            <a:lvl5pPr marL="1828800" indent="0">
              <a:buNone/>
              <a:defRPr sz="1600">
                <a:solidFill>
                  <a:schemeClr val="accent1"/>
                </a:solidFill>
              </a:defRPr>
            </a:lvl5pPr>
          </a:lstStyle>
          <a:p>
            <a:r>
              <a:rPr lang="en-US"/>
              <a:t>Insert subhead here or delete</a:t>
            </a:r>
          </a:p>
        </p:txBody>
      </p:sp>
    </p:spTree>
    <p:extLst>
      <p:ext uri="{BB962C8B-B14F-4D97-AF65-F5344CB8AC3E}">
        <p14:creationId xmlns:p14="http://schemas.microsoft.com/office/powerpoint/2010/main" val="2567168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28FFA99-5E11-7F4B-8ED4-CDB56DDEAF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1" y="533400"/>
            <a:ext cx="11125200" cy="613395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E3F0FAA-A83F-A242-A8D5-5CB9B29090FC}"/>
              </a:ext>
            </a:extLst>
          </p:cNvPr>
          <p:cNvSpPr/>
          <p:nvPr userDrawn="1"/>
        </p:nvSpPr>
        <p:spPr>
          <a:xfrm>
            <a:off x="555967" y="533400"/>
            <a:ext cx="11125200" cy="6133956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DAD99C1-EAC3-424A-97FA-C9DAF4FB13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06400" y="2645887"/>
            <a:ext cx="6161396" cy="2523113"/>
          </a:xfrm>
          <a:prstGeom prst="rect">
            <a:avLst/>
          </a:prstGeom>
          <a:noFill/>
        </p:spPr>
        <p:txBody>
          <a:bodyPr lIns="182880" tIns="91440" rIns="182880" bIns="91440" anchor="t" anchorCtr="0">
            <a:normAutofit/>
          </a:bodyPr>
          <a:lstStyle>
            <a:lvl1pPr marL="0" indent="45720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This quote is 100% editable. Adjust it to your needs and capture your audience’s attention.”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7FA694-8681-FE40-95BC-E37373E3BD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2638757" y="2458319"/>
            <a:ext cx="923634" cy="72825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0DDE8D0-BD08-AC42-81FE-5C0DEE9D45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06400" y="5142118"/>
            <a:ext cx="6161396" cy="3138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- First Last</a:t>
            </a:r>
          </a:p>
        </p:txBody>
      </p:sp>
    </p:spTree>
    <p:extLst>
      <p:ext uri="{BB962C8B-B14F-4D97-AF65-F5344CB8AC3E}">
        <p14:creationId xmlns:p14="http://schemas.microsoft.com/office/powerpoint/2010/main" val="31586819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 Placeholder 25">
            <a:extLst>
              <a:ext uri="{FF2B5EF4-FFF2-40B4-BE49-F238E27FC236}">
                <a16:creationId xmlns:a16="http://schemas.microsoft.com/office/drawing/2014/main" id="{3AD2221A-0909-1241-985C-803E2DC70D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3400" y="1036322"/>
            <a:ext cx="11125200" cy="543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THE CHC TEAM</a:t>
            </a:r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9F4B87E0-6C91-3442-BA25-0DCC5E87C41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9020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Affilia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E22903DE-AF14-AD41-BB39-5CBFE21CC3BE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5" name="Text Placeholder 44">
            <a:extLst>
              <a:ext uri="{FF2B5EF4-FFF2-40B4-BE49-F238E27FC236}">
                <a16:creationId xmlns:a16="http://schemas.microsoft.com/office/drawing/2014/main" id="{6148606F-0F19-4A41-95D6-BF3F372DF8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399" y="1042345"/>
            <a:ext cx="5562600" cy="1115705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600" cap="all" spc="100" baseline="0">
                <a:solidFill>
                  <a:schemeClr val="tx2"/>
                </a:solidFill>
                <a:latin typeface="+mj-lt"/>
              </a:defRPr>
            </a:lvl1pPr>
            <a:lvl2pPr algn="ctr">
              <a:defRPr cap="all" spc="100" baseline="0"/>
            </a:lvl2pPr>
            <a:lvl3pPr algn="ctr">
              <a:defRPr cap="all" spc="100" baseline="0"/>
            </a:lvl3pPr>
            <a:lvl4pPr algn="ctr">
              <a:defRPr cap="all" spc="100" baseline="0"/>
            </a:lvl4pPr>
            <a:lvl5pPr algn="ctr">
              <a:defRPr cap="all" spc="100" baseline="0"/>
            </a:lvl5pPr>
          </a:lstStyle>
          <a:p>
            <a:pPr lvl="0"/>
            <a:r>
              <a:rPr lang="en-US"/>
              <a:t>Our</a:t>
            </a:r>
          </a:p>
          <a:p>
            <a:pPr lvl="0"/>
            <a:r>
              <a:rPr lang="en-US"/>
              <a:t>affiliates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DA0131B7-F830-9749-90B2-BE2D51E773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401" y="2438400"/>
            <a:ext cx="27812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61190EB8-B7D0-6E48-B239-7D381710E0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52800" y="2438400"/>
            <a:ext cx="27431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739F6FE2-BAD8-A94C-AA2F-6EA5583B5B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4099" y="2438400"/>
            <a:ext cx="27812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B6BF9F7-F56C-8940-8643-5EAB43E0F3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3498" y="2438400"/>
            <a:ext cx="27431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11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26D10252-59F3-F746-A4B7-B9C5ACCB128C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19" name="Text Placeholder 42">
            <a:extLst>
              <a:ext uri="{FF2B5EF4-FFF2-40B4-BE49-F238E27FC236}">
                <a16:creationId xmlns:a16="http://schemas.microsoft.com/office/drawing/2014/main" id="{AB80B76F-2E06-F04B-998C-FF54263C2C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5912" y="4226284"/>
            <a:ext cx="2374842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F7B2FC9A-2DCC-0B43-8C2F-311ED4933E6D}"/>
              </a:ext>
            </a:extLst>
          </p:cNvPr>
          <p:cNvCxnSpPr>
            <a:cxnSpLocks/>
          </p:cNvCxnSpPr>
          <p:nvPr userDrawn="1"/>
        </p:nvCxnSpPr>
        <p:spPr>
          <a:xfrm>
            <a:off x="656978" y="3694042"/>
            <a:ext cx="0" cy="256032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12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 Placeholder 149">
            <a:extLst>
              <a:ext uri="{FF2B5EF4-FFF2-40B4-BE49-F238E27FC236}">
                <a16:creationId xmlns:a16="http://schemas.microsoft.com/office/drawing/2014/main" id="{86BF0079-6E74-424D-8552-33E2EEAC91F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6248" y="3694042"/>
            <a:ext cx="2374841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Spring + </a:t>
            </a:r>
            <a:br>
              <a:rPr lang="en-US"/>
            </a:br>
            <a:r>
              <a:rPr lang="en-US"/>
              <a:t>summer 2018</a:t>
            </a:r>
          </a:p>
        </p:txBody>
      </p:sp>
      <p:sp>
        <p:nvSpPr>
          <p:cNvPr id="122" name="Text Placeholder 42">
            <a:extLst>
              <a:ext uri="{FF2B5EF4-FFF2-40B4-BE49-F238E27FC236}">
                <a16:creationId xmlns:a16="http://schemas.microsoft.com/office/drawing/2014/main" id="{AF9B3064-A419-6E46-9A67-9E20FF6F3BC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68622" y="4226284"/>
            <a:ext cx="2436120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3" name="Text Placeholder 149">
            <a:extLst>
              <a:ext uri="{FF2B5EF4-FFF2-40B4-BE49-F238E27FC236}">
                <a16:creationId xmlns:a16="http://schemas.microsoft.com/office/drawing/2014/main" id="{A31ED498-C9DE-BB49-BAC3-64874BD94CC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570817" y="3694042"/>
            <a:ext cx="2436119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fall + </a:t>
            </a:r>
            <a:br>
              <a:rPr lang="en-US"/>
            </a:br>
            <a:r>
              <a:rPr lang="en-US"/>
              <a:t>winter 2018</a:t>
            </a:r>
          </a:p>
        </p:txBody>
      </p:sp>
      <p:sp>
        <p:nvSpPr>
          <p:cNvPr id="124" name="Text Placeholder 42">
            <a:extLst>
              <a:ext uri="{FF2B5EF4-FFF2-40B4-BE49-F238E27FC236}">
                <a16:creationId xmlns:a16="http://schemas.microsoft.com/office/drawing/2014/main" id="{9FC79106-3A5B-414C-99A6-0E6E098A35B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62610" y="4226284"/>
            <a:ext cx="2436120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5" name="Text Placeholder 149">
            <a:extLst>
              <a:ext uri="{FF2B5EF4-FFF2-40B4-BE49-F238E27FC236}">
                <a16:creationId xmlns:a16="http://schemas.microsoft.com/office/drawing/2014/main" id="{97726078-5840-DB41-9E94-F548F1AD2A9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0417" y="3692909"/>
            <a:ext cx="2436117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Spring +</a:t>
            </a:r>
            <a:br>
              <a:rPr lang="en-US"/>
            </a:br>
            <a:r>
              <a:rPr lang="en-US"/>
              <a:t>summer 2019</a:t>
            </a:r>
          </a:p>
        </p:txBody>
      </p:sp>
      <p:sp>
        <p:nvSpPr>
          <p:cNvPr id="126" name="Text Placeholder 42">
            <a:extLst>
              <a:ext uri="{FF2B5EF4-FFF2-40B4-BE49-F238E27FC236}">
                <a16:creationId xmlns:a16="http://schemas.microsoft.com/office/drawing/2014/main" id="{78BB0B06-19B7-C646-90C0-DC4A7A32D0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56595" y="4226284"/>
            <a:ext cx="2374841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7" name="Text Placeholder 149">
            <a:extLst>
              <a:ext uri="{FF2B5EF4-FFF2-40B4-BE49-F238E27FC236}">
                <a16:creationId xmlns:a16="http://schemas.microsoft.com/office/drawing/2014/main" id="{67C4C46C-C3B9-E340-A97E-08FCE081C75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46264" y="3692909"/>
            <a:ext cx="2418725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fall + </a:t>
            </a:r>
            <a:br>
              <a:rPr lang="en-US"/>
            </a:br>
            <a:r>
              <a:rPr lang="en-US"/>
              <a:t>winter 2019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CD6A7948-0332-6A43-8A55-EF38AF544451}"/>
              </a:ext>
            </a:extLst>
          </p:cNvPr>
          <p:cNvCxnSpPr>
            <a:cxnSpLocks/>
          </p:cNvCxnSpPr>
          <p:nvPr userDrawn="1"/>
        </p:nvCxnSpPr>
        <p:spPr>
          <a:xfrm>
            <a:off x="3389688" y="3694042"/>
            <a:ext cx="0" cy="256032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12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1CE175EC-97C1-7D4E-AE04-156176F53A07}"/>
              </a:ext>
            </a:extLst>
          </p:cNvPr>
          <p:cNvCxnSpPr>
            <a:cxnSpLocks/>
          </p:cNvCxnSpPr>
          <p:nvPr userDrawn="1"/>
        </p:nvCxnSpPr>
        <p:spPr>
          <a:xfrm>
            <a:off x="6183676" y="3694042"/>
            <a:ext cx="0" cy="256032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E03FC5FC-9998-0443-941B-D721350E99B1}"/>
              </a:ext>
            </a:extLst>
          </p:cNvPr>
          <p:cNvCxnSpPr>
            <a:cxnSpLocks/>
          </p:cNvCxnSpPr>
          <p:nvPr userDrawn="1"/>
        </p:nvCxnSpPr>
        <p:spPr>
          <a:xfrm>
            <a:off x="8977664" y="3694042"/>
            <a:ext cx="0" cy="256032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Oval 131">
            <a:extLst>
              <a:ext uri="{FF2B5EF4-FFF2-40B4-BE49-F238E27FC236}">
                <a16:creationId xmlns:a16="http://schemas.microsoft.com/office/drawing/2014/main" id="{9F4700BC-065C-F14D-8CF4-E6FD6F663316}"/>
              </a:ext>
            </a:extLst>
          </p:cNvPr>
          <p:cNvSpPr/>
          <p:nvPr userDrawn="1"/>
        </p:nvSpPr>
        <p:spPr>
          <a:xfrm>
            <a:off x="4055309" y="1995888"/>
            <a:ext cx="1438146" cy="1438146"/>
          </a:xfrm>
          <a:prstGeom prst="ellipse">
            <a:avLst/>
          </a:prstGeom>
          <a:solidFill>
            <a:schemeClr val="tx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003047B2-DDD0-CD44-A07B-3318E1EA2327}"/>
              </a:ext>
            </a:extLst>
          </p:cNvPr>
          <p:cNvSpPr/>
          <p:nvPr userDrawn="1"/>
        </p:nvSpPr>
        <p:spPr>
          <a:xfrm>
            <a:off x="4204665" y="2132944"/>
            <a:ext cx="1164034" cy="1164034"/>
          </a:xfrm>
          <a:prstGeom prst="ellipse">
            <a:avLst/>
          </a:prstGeom>
          <a:solidFill>
            <a:schemeClr val="tx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1" name="Shape 2615">
            <a:extLst>
              <a:ext uri="{FF2B5EF4-FFF2-40B4-BE49-F238E27FC236}">
                <a16:creationId xmlns:a16="http://schemas.microsoft.com/office/drawing/2014/main" id="{33B87555-F0E7-6C4B-8EAA-61C2DF5CBED0}"/>
              </a:ext>
            </a:extLst>
          </p:cNvPr>
          <p:cNvSpPr/>
          <p:nvPr userDrawn="1"/>
        </p:nvSpPr>
        <p:spPr>
          <a:xfrm>
            <a:off x="4488573" y="2436157"/>
            <a:ext cx="579839" cy="579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1964"/>
                </a:lnTo>
                <a:lnTo>
                  <a:pt x="20618" y="1964"/>
                </a:lnTo>
                <a:cubicBezTo>
                  <a:pt x="20618" y="1964"/>
                  <a:pt x="20618" y="2945"/>
                  <a:pt x="20618" y="2945"/>
                </a:cubicBezTo>
                <a:close/>
                <a:moveTo>
                  <a:pt x="19636" y="15709"/>
                </a:moveTo>
                <a:lnTo>
                  <a:pt x="1964" y="15709"/>
                </a:lnTo>
                <a:lnTo>
                  <a:pt x="1964" y="3927"/>
                </a:lnTo>
                <a:lnTo>
                  <a:pt x="19636" y="3927"/>
                </a:lnTo>
                <a:cubicBezTo>
                  <a:pt x="19636" y="3927"/>
                  <a:pt x="19636" y="15709"/>
                  <a:pt x="19636" y="15709"/>
                </a:cubicBezTo>
                <a:close/>
                <a:moveTo>
                  <a:pt x="20618" y="982"/>
                </a:moveTo>
                <a:lnTo>
                  <a:pt x="11782" y="982"/>
                </a:lnTo>
                <a:cubicBezTo>
                  <a:pt x="11782" y="440"/>
                  <a:pt x="11342" y="0"/>
                  <a:pt x="10800" y="0"/>
                </a:cubicBezTo>
                <a:cubicBezTo>
                  <a:pt x="10258" y="0"/>
                  <a:pt x="9818" y="440"/>
                  <a:pt x="9818" y="982"/>
                </a:cubicBezTo>
                <a:lnTo>
                  <a:pt x="982" y="982"/>
                </a:lnTo>
                <a:cubicBezTo>
                  <a:pt x="440" y="982"/>
                  <a:pt x="0" y="1422"/>
                  <a:pt x="0" y="1964"/>
                </a:cubicBezTo>
                <a:lnTo>
                  <a:pt x="0" y="2945"/>
                </a:lnTo>
                <a:cubicBezTo>
                  <a:pt x="0" y="3488"/>
                  <a:pt x="440" y="3927"/>
                  <a:pt x="982" y="3927"/>
                </a:cubicBezTo>
                <a:lnTo>
                  <a:pt x="982" y="15709"/>
                </a:lnTo>
                <a:cubicBezTo>
                  <a:pt x="982" y="16252"/>
                  <a:pt x="1422" y="16691"/>
                  <a:pt x="1964" y="16691"/>
                </a:cubicBezTo>
                <a:lnTo>
                  <a:pt x="10309" y="16691"/>
                </a:lnTo>
                <a:lnTo>
                  <a:pt x="10309" y="17960"/>
                </a:lnTo>
                <a:lnTo>
                  <a:pt x="7507" y="20762"/>
                </a:lnTo>
                <a:cubicBezTo>
                  <a:pt x="7419" y="20851"/>
                  <a:pt x="7364" y="20974"/>
                  <a:pt x="7364" y="21109"/>
                </a:cubicBezTo>
                <a:cubicBezTo>
                  <a:pt x="7364" y="21380"/>
                  <a:pt x="7584" y="21600"/>
                  <a:pt x="7855" y="21600"/>
                </a:cubicBezTo>
                <a:cubicBezTo>
                  <a:pt x="7990" y="21600"/>
                  <a:pt x="8113" y="21545"/>
                  <a:pt x="8202" y="21456"/>
                </a:cubicBezTo>
                <a:lnTo>
                  <a:pt x="10800" y="18858"/>
                </a:lnTo>
                <a:lnTo>
                  <a:pt x="13398" y="21456"/>
                </a:lnTo>
                <a:cubicBezTo>
                  <a:pt x="13487" y="21545"/>
                  <a:pt x="13610" y="21600"/>
                  <a:pt x="13745" y="21600"/>
                </a:cubicBezTo>
                <a:cubicBezTo>
                  <a:pt x="14016" y="21600"/>
                  <a:pt x="14236" y="21380"/>
                  <a:pt x="14236" y="21109"/>
                </a:cubicBezTo>
                <a:cubicBezTo>
                  <a:pt x="14236" y="20974"/>
                  <a:pt x="14181" y="20851"/>
                  <a:pt x="14093" y="20762"/>
                </a:cubicBezTo>
                <a:lnTo>
                  <a:pt x="11291" y="17960"/>
                </a:lnTo>
                <a:lnTo>
                  <a:pt x="11291" y="16691"/>
                </a:lnTo>
                <a:lnTo>
                  <a:pt x="19636" y="16691"/>
                </a:lnTo>
                <a:cubicBezTo>
                  <a:pt x="20178" y="16691"/>
                  <a:pt x="20618" y="16252"/>
                  <a:pt x="20618" y="15709"/>
                </a:cubicBezTo>
                <a:lnTo>
                  <a:pt x="20618" y="3927"/>
                </a:lnTo>
                <a:cubicBezTo>
                  <a:pt x="21160" y="3927"/>
                  <a:pt x="21600" y="3488"/>
                  <a:pt x="21600" y="2945"/>
                </a:cubicBezTo>
                <a:lnTo>
                  <a:pt x="21600" y="1964"/>
                </a:lnTo>
                <a:cubicBezTo>
                  <a:pt x="21600" y="1422"/>
                  <a:pt x="21160" y="982"/>
                  <a:pt x="20618" y="982"/>
                </a:cubicBezTo>
                <a:moveTo>
                  <a:pt x="12273" y="12764"/>
                </a:moveTo>
                <a:lnTo>
                  <a:pt x="17182" y="12764"/>
                </a:lnTo>
                <a:cubicBezTo>
                  <a:pt x="17453" y="12764"/>
                  <a:pt x="17673" y="12544"/>
                  <a:pt x="17673" y="12273"/>
                </a:cubicBezTo>
                <a:cubicBezTo>
                  <a:pt x="17673" y="12002"/>
                  <a:pt x="17453" y="11782"/>
                  <a:pt x="17182" y="11782"/>
                </a:cubicBezTo>
                <a:lnTo>
                  <a:pt x="12273" y="11782"/>
                </a:lnTo>
                <a:cubicBezTo>
                  <a:pt x="12002" y="11782"/>
                  <a:pt x="11782" y="12002"/>
                  <a:pt x="11782" y="12273"/>
                </a:cubicBezTo>
                <a:cubicBezTo>
                  <a:pt x="11782" y="12544"/>
                  <a:pt x="12002" y="12764"/>
                  <a:pt x="12273" y="12764"/>
                </a:cubicBezTo>
                <a:moveTo>
                  <a:pt x="4909" y="6873"/>
                </a:moveTo>
                <a:lnTo>
                  <a:pt x="8836" y="6873"/>
                </a:lnTo>
                <a:lnTo>
                  <a:pt x="8836" y="11782"/>
                </a:lnTo>
                <a:lnTo>
                  <a:pt x="4909" y="11782"/>
                </a:lnTo>
                <a:cubicBezTo>
                  <a:pt x="4909" y="11782"/>
                  <a:pt x="4909" y="6873"/>
                  <a:pt x="4909" y="6873"/>
                </a:cubicBezTo>
                <a:close/>
                <a:moveTo>
                  <a:pt x="4909" y="12764"/>
                </a:moveTo>
                <a:lnTo>
                  <a:pt x="8836" y="12764"/>
                </a:lnTo>
                <a:cubicBezTo>
                  <a:pt x="9378" y="12764"/>
                  <a:pt x="9818" y="12325"/>
                  <a:pt x="9818" y="11782"/>
                </a:cubicBezTo>
                <a:lnTo>
                  <a:pt x="9818" y="6873"/>
                </a:lnTo>
                <a:cubicBezTo>
                  <a:pt x="9818" y="6331"/>
                  <a:pt x="9378" y="5891"/>
                  <a:pt x="8836" y="5891"/>
                </a:cubicBezTo>
                <a:lnTo>
                  <a:pt x="4909" y="5891"/>
                </a:lnTo>
                <a:cubicBezTo>
                  <a:pt x="4367" y="5891"/>
                  <a:pt x="3927" y="6331"/>
                  <a:pt x="3927" y="6873"/>
                </a:cubicBezTo>
                <a:lnTo>
                  <a:pt x="3927" y="11782"/>
                </a:lnTo>
                <a:cubicBezTo>
                  <a:pt x="3927" y="12325"/>
                  <a:pt x="4367" y="12764"/>
                  <a:pt x="4909" y="12764"/>
                </a:cubicBezTo>
                <a:moveTo>
                  <a:pt x="12273" y="10800"/>
                </a:moveTo>
                <a:lnTo>
                  <a:pt x="14236" y="10800"/>
                </a:lnTo>
                <a:cubicBezTo>
                  <a:pt x="14507" y="10800"/>
                  <a:pt x="14727" y="10580"/>
                  <a:pt x="14727" y="10309"/>
                </a:cubicBezTo>
                <a:cubicBezTo>
                  <a:pt x="14727" y="10038"/>
                  <a:pt x="14507" y="9818"/>
                  <a:pt x="14236" y="9818"/>
                </a:cubicBezTo>
                <a:lnTo>
                  <a:pt x="12273" y="9818"/>
                </a:lnTo>
                <a:cubicBezTo>
                  <a:pt x="12002" y="9818"/>
                  <a:pt x="11782" y="10038"/>
                  <a:pt x="11782" y="10309"/>
                </a:cubicBezTo>
                <a:cubicBezTo>
                  <a:pt x="11782" y="10580"/>
                  <a:pt x="12002" y="10800"/>
                  <a:pt x="12273" y="10800"/>
                </a:cubicBezTo>
                <a:moveTo>
                  <a:pt x="12273" y="6873"/>
                </a:moveTo>
                <a:lnTo>
                  <a:pt x="15218" y="6873"/>
                </a:lnTo>
                <a:cubicBezTo>
                  <a:pt x="15489" y="6873"/>
                  <a:pt x="15709" y="6653"/>
                  <a:pt x="15709" y="6382"/>
                </a:cubicBezTo>
                <a:cubicBezTo>
                  <a:pt x="15709" y="6111"/>
                  <a:pt x="15489" y="5891"/>
                  <a:pt x="15218" y="5891"/>
                </a:cubicBezTo>
                <a:lnTo>
                  <a:pt x="12273" y="5891"/>
                </a:lnTo>
                <a:cubicBezTo>
                  <a:pt x="12002" y="5891"/>
                  <a:pt x="11782" y="6111"/>
                  <a:pt x="11782" y="6382"/>
                </a:cubicBezTo>
                <a:cubicBezTo>
                  <a:pt x="11782" y="6653"/>
                  <a:pt x="12002" y="6873"/>
                  <a:pt x="12273" y="6873"/>
                </a:cubicBezTo>
                <a:moveTo>
                  <a:pt x="12273" y="8836"/>
                </a:moveTo>
                <a:lnTo>
                  <a:pt x="17182" y="8836"/>
                </a:lnTo>
                <a:cubicBezTo>
                  <a:pt x="17453" y="8836"/>
                  <a:pt x="17673" y="8617"/>
                  <a:pt x="17673" y="8345"/>
                </a:cubicBezTo>
                <a:cubicBezTo>
                  <a:pt x="17673" y="8075"/>
                  <a:pt x="17453" y="7855"/>
                  <a:pt x="17182" y="7855"/>
                </a:cubicBezTo>
                <a:lnTo>
                  <a:pt x="12273" y="7855"/>
                </a:lnTo>
                <a:cubicBezTo>
                  <a:pt x="12002" y="7855"/>
                  <a:pt x="11782" y="8075"/>
                  <a:pt x="11782" y="8345"/>
                </a:cubicBezTo>
                <a:cubicBezTo>
                  <a:pt x="11782" y="8617"/>
                  <a:pt x="12002" y="8836"/>
                  <a:pt x="12273" y="8836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32" tIns="19032" rIns="19032" bIns="19032" anchor="ctr"/>
          <a:lstStyle/>
          <a:p>
            <a:pPr algn="ctr" defTabSz="228369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61" dirty="0">
              <a:latin typeface="Arial"/>
              <a:ea typeface="Arial"/>
              <a:cs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5454AC-A19E-A845-BCB9-E98EFA6DD845}"/>
              </a:ext>
            </a:extLst>
          </p:cNvPr>
          <p:cNvGrpSpPr/>
          <p:nvPr userDrawn="1"/>
        </p:nvGrpSpPr>
        <p:grpSpPr>
          <a:xfrm>
            <a:off x="6812156" y="1995888"/>
            <a:ext cx="1438146" cy="1438146"/>
            <a:chOff x="6812156" y="1995888"/>
            <a:chExt cx="1438146" cy="1438146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2E7F1955-A3A0-8444-81B7-08BA151BEE75}"/>
                </a:ext>
              </a:extLst>
            </p:cNvPr>
            <p:cNvSpPr/>
            <p:nvPr userDrawn="1"/>
          </p:nvSpPr>
          <p:spPr>
            <a:xfrm>
              <a:off x="6812156" y="1995888"/>
              <a:ext cx="1438146" cy="1438146"/>
            </a:xfrm>
            <a:prstGeom prst="ellipse">
              <a:avLst/>
            </a:prstGeom>
            <a:solidFill>
              <a:schemeClr val="accent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FCA37EF8-6BC2-564B-A2A8-1753FE8F3A16}"/>
                </a:ext>
              </a:extLst>
            </p:cNvPr>
            <p:cNvSpPr/>
            <p:nvPr userDrawn="1"/>
          </p:nvSpPr>
          <p:spPr>
            <a:xfrm>
              <a:off x="6949211" y="2132944"/>
              <a:ext cx="1164034" cy="11640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" name="Shape 2591">
              <a:extLst>
                <a:ext uri="{FF2B5EF4-FFF2-40B4-BE49-F238E27FC236}">
                  <a16:creationId xmlns:a16="http://schemas.microsoft.com/office/drawing/2014/main" id="{35FACE29-2CAE-7741-8DDB-220724771D27}"/>
                </a:ext>
              </a:extLst>
            </p:cNvPr>
            <p:cNvSpPr/>
            <p:nvPr userDrawn="1"/>
          </p:nvSpPr>
          <p:spPr>
            <a:xfrm>
              <a:off x="7244529" y="2413677"/>
              <a:ext cx="564969" cy="564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8280" y="18579"/>
                  </a:moveTo>
                  <a:cubicBezTo>
                    <a:pt x="20323" y="16614"/>
                    <a:pt x="21600" y="13859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6" y="0"/>
                    <a:pt x="0" y="4835"/>
                    <a:pt x="0" y="10800"/>
                  </a:cubicBezTo>
                  <a:cubicBezTo>
                    <a:pt x="0" y="13859"/>
                    <a:pt x="1277" y="16614"/>
                    <a:pt x="3320" y="18579"/>
                  </a:cubicBezTo>
                  <a:lnTo>
                    <a:pt x="2107" y="20762"/>
                  </a:lnTo>
                  <a:cubicBezTo>
                    <a:pt x="2019" y="20851"/>
                    <a:pt x="1964" y="20974"/>
                    <a:pt x="1964" y="21109"/>
                  </a:cubicBezTo>
                  <a:cubicBezTo>
                    <a:pt x="1964" y="21380"/>
                    <a:pt x="2184" y="21600"/>
                    <a:pt x="2455" y="21600"/>
                  </a:cubicBezTo>
                  <a:cubicBezTo>
                    <a:pt x="2590" y="21600"/>
                    <a:pt x="2713" y="21545"/>
                    <a:pt x="2802" y="21456"/>
                  </a:cubicBezTo>
                  <a:cubicBezTo>
                    <a:pt x="2858" y="21400"/>
                    <a:pt x="2894" y="21327"/>
                    <a:pt x="2917" y="21248"/>
                  </a:cubicBezTo>
                  <a:lnTo>
                    <a:pt x="4044" y="19219"/>
                  </a:lnTo>
                  <a:cubicBezTo>
                    <a:pt x="5895" y="20706"/>
                    <a:pt x="8242" y="21600"/>
                    <a:pt x="10800" y="21600"/>
                  </a:cubicBezTo>
                  <a:cubicBezTo>
                    <a:pt x="13358" y="21600"/>
                    <a:pt x="15705" y="20706"/>
                    <a:pt x="17555" y="19219"/>
                  </a:cubicBezTo>
                  <a:lnTo>
                    <a:pt x="18683" y="21248"/>
                  </a:lnTo>
                  <a:cubicBezTo>
                    <a:pt x="18743" y="21450"/>
                    <a:pt x="18923" y="21600"/>
                    <a:pt x="19145" y="21600"/>
                  </a:cubicBezTo>
                  <a:cubicBezTo>
                    <a:pt x="19416" y="21600"/>
                    <a:pt x="19636" y="21380"/>
                    <a:pt x="19636" y="21109"/>
                  </a:cubicBezTo>
                  <a:cubicBezTo>
                    <a:pt x="19636" y="20974"/>
                    <a:pt x="19581" y="20851"/>
                    <a:pt x="19493" y="20762"/>
                  </a:cubicBezTo>
                  <a:cubicBezTo>
                    <a:pt x="19493" y="20762"/>
                    <a:pt x="18280" y="18579"/>
                    <a:pt x="18280" y="18579"/>
                  </a:cubicBezTo>
                  <a:close/>
                  <a:moveTo>
                    <a:pt x="10800" y="16691"/>
                  </a:moveTo>
                  <a:cubicBezTo>
                    <a:pt x="7547" y="16691"/>
                    <a:pt x="4909" y="14053"/>
                    <a:pt x="4909" y="10800"/>
                  </a:cubicBezTo>
                  <a:cubicBezTo>
                    <a:pt x="4909" y="7547"/>
                    <a:pt x="7547" y="4909"/>
                    <a:pt x="10800" y="4909"/>
                  </a:cubicBezTo>
                  <a:cubicBezTo>
                    <a:pt x="14053" y="4909"/>
                    <a:pt x="16691" y="7547"/>
                    <a:pt x="16691" y="10800"/>
                  </a:cubicBezTo>
                  <a:cubicBezTo>
                    <a:pt x="16691" y="14053"/>
                    <a:pt x="14053" y="16691"/>
                    <a:pt x="10800" y="16691"/>
                  </a:cubicBezTo>
                  <a:moveTo>
                    <a:pt x="10800" y="3927"/>
                  </a:moveTo>
                  <a:cubicBezTo>
                    <a:pt x="7004" y="3927"/>
                    <a:pt x="3927" y="7004"/>
                    <a:pt x="3927" y="10800"/>
                  </a:cubicBezTo>
                  <a:cubicBezTo>
                    <a:pt x="3927" y="14596"/>
                    <a:pt x="7004" y="17673"/>
                    <a:pt x="10800" y="17673"/>
                  </a:cubicBezTo>
                  <a:cubicBezTo>
                    <a:pt x="14596" y="17673"/>
                    <a:pt x="17673" y="14596"/>
                    <a:pt x="17673" y="10800"/>
                  </a:cubicBezTo>
                  <a:cubicBezTo>
                    <a:pt x="17673" y="7004"/>
                    <a:pt x="14596" y="3927"/>
                    <a:pt x="10800" y="3927"/>
                  </a:cubicBezTo>
                  <a:moveTo>
                    <a:pt x="10800" y="12764"/>
                  </a:moveTo>
                  <a:cubicBezTo>
                    <a:pt x="9716" y="12764"/>
                    <a:pt x="8836" y="11884"/>
                    <a:pt x="8836" y="10800"/>
                  </a:cubicBezTo>
                  <a:cubicBezTo>
                    <a:pt x="8836" y="9716"/>
                    <a:pt x="9716" y="8836"/>
                    <a:pt x="10800" y="8836"/>
                  </a:cubicBezTo>
                  <a:cubicBezTo>
                    <a:pt x="11884" y="8836"/>
                    <a:pt x="12764" y="9716"/>
                    <a:pt x="12764" y="10800"/>
                  </a:cubicBezTo>
                  <a:cubicBezTo>
                    <a:pt x="12764" y="11884"/>
                    <a:pt x="11884" y="12764"/>
                    <a:pt x="10800" y="12764"/>
                  </a:cubicBezTo>
                  <a:moveTo>
                    <a:pt x="10800" y="7855"/>
                  </a:moveTo>
                  <a:cubicBezTo>
                    <a:pt x="9173" y="7855"/>
                    <a:pt x="7855" y="9173"/>
                    <a:pt x="7855" y="10800"/>
                  </a:cubicBezTo>
                  <a:cubicBezTo>
                    <a:pt x="7855" y="12427"/>
                    <a:pt x="9173" y="13745"/>
                    <a:pt x="10800" y="13745"/>
                  </a:cubicBezTo>
                  <a:cubicBezTo>
                    <a:pt x="12427" y="13745"/>
                    <a:pt x="13745" y="12427"/>
                    <a:pt x="13745" y="10800"/>
                  </a:cubicBezTo>
                  <a:cubicBezTo>
                    <a:pt x="13745" y="9173"/>
                    <a:pt x="12427" y="7855"/>
                    <a:pt x="10800" y="785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32" tIns="19032" rIns="19032" bIns="19032" anchor="ctr"/>
            <a:lstStyle/>
            <a:p>
              <a:pPr algn="ctr" defTabSz="228369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61" dirty="0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1" name="Oval 130">
            <a:extLst>
              <a:ext uri="{FF2B5EF4-FFF2-40B4-BE49-F238E27FC236}">
                <a16:creationId xmlns:a16="http://schemas.microsoft.com/office/drawing/2014/main" id="{3C549D32-464E-734A-B3B3-E8C9465111D4}"/>
              </a:ext>
            </a:extLst>
          </p:cNvPr>
          <p:cNvSpPr/>
          <p:nvPr userDrawn="1"/>
        </p:nvSpPr>
        <p:spPr>
          <a:xfrm>
            <a:off x="1299605" y="2006971"/>
            <a:ext cx="1438146" cy="1438146"/>
          </a:xfrm>
          <a:prstGeom prst="ellipse">
            <a:avLst/>
          </a:prstGeom>
          <a:solidFill>
            <a:schemeClr val="accent1">
              <a:alpha val="1238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BA0D1896-EAE3-D346-A503-864C59E4DB88}"/>
              </a:ext>
            </a:extLst>
          </p:cNvPr>
          <p:cNvSpPr/>
          <p:nvPr userDrawn="1"/>
        </p:nvSpPr>
        <p:spPr>
          <a:xfrm>
            <a:off x="1435517" y="2132944"/>
            <a:ext cx="1164034" cy="1164034"/>
          </a:xfrm>
          <a:prstGeom prst="ellipse">
            <a:avLst/>
          </a:prstGeom>
          <a:solidFill>
            <a:schemeClr val="accent1">
              <a:alpha val="1238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" name="Shape 2397">
            <a:extLst>
              <a:ext uri="{FF2B5EF4-FFF2-40B4-BE49-F238E27FC236}">
                <a16:creationId xmlns:a16="http://schemas.microsoft.com/office/drawing/2014/main" id="{793C9A57-51CB-D049-9ECF-C33F8D10DDA5}"/>
              </a:ext>
            </a:extLst>
          </p:cNvPr>
          <p:cNvSpPr/>
          <p:nvPr userDrawn="1"/>
        </p:nvSpPr>
        <p:spPr>
          <a:xfrm>
            <a:off x="1731301" y="2454770"/>
            <a:ext cx="572465" cy="520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 algn="ctr" defTabSz="22857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63" dirty="0">
              <a:latin typeface="Arial"/>
              <a:ea typeface="Arial"/>
              <a:cs typeface="Arial"/>
            </a:endParaRP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E34F8D5B-110F-1445-A93B-959474A42274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533400" y="1036322"/>
            <a:ext cx="11125200" cy="543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timeline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72E0EED-4F70-9845-A88D-E9C3B7ED0685}"/>
              </a:ext>
            </a:extLst>
          </p:cNvPr>
          <p:cNvGrpSpPr/>
          <p:nvPr userDrawn="1"/>
        </p:nvGrpSpPr>
        <p:grpSpPr>
          <a:xfrm>
            <a:off x="9569004" y="1995888"/>
            <a:ext cx="1438146" cy="1438146"/>
            <a:chOff x="9569004" y="1995888"/>
            <a:chExt cx="1438146" cy="1438146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15B49A42-23FC-B747-9DA7-1CCEC354B135}"/>
                </a:ext>
              </a:extLst>
            </p:cNvPr>
            <p:cNvSpPr/>
            <p:nvPr userDrawn="1"/>
          </p:nvSpPr>
          <p:spPr>
            <a:xfrm>
              <a:off x="9569004" y="1995888"/>
              <a:ext cx="1438146" cy="1438146"/>
            </a:xfrm>
            <a:prstGeom prst="ellipse">
              <a:avLst/>
            </a:prstGeom>
            <a:solidFill>
              <a:schemeClr val="accent3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FF799E18-F4B4-4B40-82A4-D396A43F30EC}"/>
                </a:ext>
              </a:extLst>
            </p:cNvPr>
            <p:cNvSpPr/>
            <p:nvPr userDrawn="1"/>
          </p:nvSpPr>
          <p:spPr>
            <a:xfrm>
              <a:off x="9706058" y="2132944"/>
              <a:ext cx="1164034" cy="11640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E8467D0-40FF-524D-913D-EBE1FDDA92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0011712" y="2399790"/>
              <a:ext cx="594878" cy="5948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32707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A23C36E-8A18-A74F-B243-CD2394CF0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1036327"/>
            <a:ext cx="11125199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0D0EB90-6EED-3247-88F1-C09CA0DE72A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400" y="2427784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B953C13F-98BA-A042-907A-FBA2801D8DA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7108" y="2429314"/>
            <a:ext cx="5321491" cy="3895285"/>
          </a:xfrm>
          <a:prstGeom prst="rect">
            <a:avLst/>
          </a:prstGeom>
        </p:spPr>
        <p:txBody>
          <a:bodyPr/>
          <a:lstStyle>
            <a:lvl1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1600"/>
              <a:t>Insert Text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47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A23C36E-8A18-A74F-B243-CD2394CF0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" y="1036327"/>
            <a:ext cx="11125198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0D0EB90-6EED-3247-88F1-C09CA0DE72A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399" y="2427784"/>
            <a:ext cx="11125199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0751290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0">
            <a:extLst>
              <a:ext uri="{FF2B5EF4-FFF2-40B4-BE49-F238E27FC236}">
                <a16:creationId xmlns:a16="http://schemas.microsoft.com/office/drawing/2014/main" id="{75A007A3-6AE5-274E-8540-BF5718E84B7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036322"/>
            <a:ext cx="5562600" cy="5276871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322E8B2-FD52-0946-922A-65803A50E6B6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B47D62C-4F4B-1740-BED8-CF5F2C33B5A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400" y="2427784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10C17D0-69E8-9040-ACB3-30408D65B3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" y="1036327"/>
            <a:ext cx="5562600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</p:spTree>
    <p:extLst>
      <p:ext uri="{BB962C8B-B14F-4D97-AF65-F5344CB8AC3E}">
        <p14:creationId xmlns:p14="http://schemas.microsoft.com/office/powerpoint/2010/main" val="20734618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9D02249-38E1-AD4D-83C0-0930604105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1036322"/>
            <a:ext cx="5562600" cy="5288278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9DEAB88-9624-534F-8B58-0D7AEF5BA20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20050" y="2443146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9306069-0BF6-DA45-AC2B-56442CD31E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20050" y="1039966"/>
            <a:ext cx="5338550" cy="1127717"/>
          </a:xfrm>
          <a:prstGeom prst="rect">
            <a:avLst/>
          </a:prstGeom>
        </p:spPr>
        <p:txBody>
          <a:bodyPr lIns="0" rIns="0"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</p:spTree>
    <p:extLst>
      <p:ext uri="{BB962C8B-B14F-4D97-AF65-F5344CB8AC3E}">
        <p14:creationId xmlns:p14="http://schemas.microsoft.com/office/powerpoint/2010/main" val="19576328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EE294F5-B31F-F949-885F-9AF9B042D474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CB0B1B9B-2287-B248-B168-6ABD8FC40A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533400"/>
            <a:ext cx="11125200" cy="61341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Insert photo here</a:t>
            </a:r>
          </a:p>
        </p:txBody>
      </p:sp>
    </p:spTree>
    <p:extLst>
      <p:ext uri="{BB962C8B-B14F-4D97-AF65-F5344CB8AC3E}">
        <p14:creationId xmlns:p14="http://schemas.microsoft.com/office/powerpoint/2010/main" val="2218746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4AD10D5-21EB-6D4C-BD5F-E6DEA38DC1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557" y="3429000"/>
            <a:ext cx="11125043" cy="5174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3600">
                <a:latin typeface="+mj-lt"/>
              </a:defRPr>
            </a:lvl2pPr>
            <a:lvl3pPr marL="914400" indent="0">
              <a:buNone/>
              <a:defRPr sz="3600">
                <a:latin typeface="+mj-lt"/>
              </a:defRPr>
            </a:lvl3pPr>
            <a:lvl4pPr marL="1371600" indent="0">
              <a:buNone/>
              <a:defRPr sz="3600">
                <a:latin typeface="+mj-lt"/>
              </a:defRPr>
            </a:lvl4pPr>
            <a:lvl5pPr marL="1828800" indent="0">
              <a:buNone/>
              <a:defRPr sz="3600">
                <a:latin typeface="+mj-lt"/>
              </a:defRPr>
            </a:lvl5pPr>
          </a:lstStyle>
          <a:p>
            <a:pPr lvl="0"/>
            <a:r>
              <a:rPr lang="en-US"/>
              <a:t>FIRST LAST, PH.D.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B44B4FA4-5142-934F-93FF-A27F342957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557" y="4094479"/>
            <a:ext cx="11125043" cy="342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400" b="1"/>
            </a:lvl2pPr>
            <a:lvl3pPr marL="914400" indent="0">
              <a:buNone/>
              <a:defRPr sz="2400" b="1"/>
            </a:lvl3pPr>
            <a:lvl4pPr marL="1371600" indent="0">
              <a:buNone/>
              <a:defRPr sz="2400" b="1"/>
            </a:lvl4pPr>
            <a:lvl5pPr marL="1828800" indent="0">
              <a:buNone/>
              <a:defRPr sz="2400" b="1"/>
            </a:lvl5pPr>
          </a:lstStyle>
          <a:p>
            <a:pPr lvl="0"/>
            <a:r>
              <a:rPr lang="en-US"/>
              <a:t>TITLE, UT CENTER FOR HEALTH COMMUNICATION</a:t>
            </a:r>
          </a:p>
        </p:txBody>
      </p:sp>
      <p:sp>
        <p:nvSpPr>
          <p:cNvPr id="17" name="Shape 697">
            <a:extLst>
              <a:ext uri="{FF2B5EF4-FFF2-40B4-BE49-F238E27FC236}">
                <a16:creationId xmlns:a16="http://schemas.microsoft.com/office/drawing/2014/main" id="{7B1453F8-E094-C244-9022-5407A071F67B}"/>
              </a:ext>
            </a:extLst>
          </p:cNvPr>
          <p:cNvSpPr txBox="1">
            <a:spLocks/>
          </p:cNvSpPr>
          <p:nvPr userDrawn="1"/>
        </p:nvSpPr>
        <p:spPr>
          <a:xfrm>
            <a:off x="3718322" y="6349099"/>
            <a:ext cx="1573239" cy="3543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 dirty="0">
                <a:solidFill>
                  <a:schemeClr val="accent1"/>
                </a:solidFill>
              </a:rPr>
              <a:t>/UTHEALTHCOMM</a:t>
            </a:r>
          </a:p>
        </p:txBody>
      </p:sp>
      <p:sp>
        <p:nvSpPr>
          <p:cNvPr id="18" name="Shape 697">
            <a:extLst>
              <a:ext uri="{FF2B5EF4-FFF2-40B4-BE49-F238E27FC236}">
                <a16:creationId xmlns:a16="http://schemas.microsoft.com/office/drawing/2014/main" id="{C0292193-6F00-2048-A4FC-3B19AA06ABA5}"/>
              </a:ext>
            </a:extLst>
          </p:cNvPr>
          <p:cNvSpPr txBox="1">
            <a:spLocks/>
          </p:cNvSpPr>
          <p:nvPr userDrawn="1"/>
        </p:nvSpPr>
        <p:spPr>
          <a:xfrm>
            <a:off x="5619496" y="6354799"/>
            <a:ext cx="1688437" cy="3429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 dirty="0">
                <a:solidFill>
                  <a:schemeClr val="accent1"/>
                </a:solidFill>
              </a:rPr>
              <a:t>@UTHEALTHCOMM</a:t>
            </a:r>
          </a:p>
        </p:txBody>
      </p:sp>
      <p:sp>
        <p:nvSpPr>
          <p:cNvPr id="19" name="Shape 697">
            <a:extLst>
              <a:ext uri="{FF2B5EF4-FFF2-40B4-BE49-F238E27FC236}">
                <a16:creationId xmlns:a16="http://schemas.microsoft.com/office/drawing/2014/main" id="{E4C441B6-7DC0-DE4F-8272-AAE70DFC7E17}"/>
              </a:ext>
            </a:extLst>
          </p:cNvPr>
          <p:cNvSpPr txBox="1">
            <a:spLocks/>
          </p:cNvSpPr>
          <p:nvPr userDrawn="1"/>
        </p:nvSpPr>
        <p:spPr>
          <a:xfrm>
            <a:off x="1473016" y="6354799"/>
            <a:ext cx="1931128" cy="342900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 dirty="0">
                <a:solidFill>
                  <a:schemeClr val="accent1"/>
                </a:solidFill>
              </a:rPr>
              <a:t>UTHEALTHCOMM.ORG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709E75B-8950-4646-B762-2EF09F73B60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440442" y="6366405"/>
            <a:ext cx="274320" cy="274299"/>
            <a:chOff x="6917513" y="5385461"/>
            <a:chExt cx="385526" cy="38549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830C244-2EB9-5A4D-93F9-CD9DD403BD49}"/>
                </a:ext>
              </a:extLst>
            </p:cNvPr>
            <p:cNvSpPr/>
            <p:nvPr userDrawn="1"/>
          </p:nvSpPr>
          <p:spPr>
            <a:xfrm>
              <a:off x="6970576" y="5438519"/>
              <a:ext cx="279400" cy="27937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/>
            </a:p>
          </p:txBody>
        </p:sp>
        <p:sp>
          <p:nvSpPr>
            <p:cNvPr id="20" name="Shape 2715">
              <a:extLst>
                <a:ext uri="{FF2B5EF4-FFF2-40B4-BE49-F238E27FC236}">
                  <a16:creationId xmlns:a16="http://schemas.microsoft.com/office/drawing/2014/main" id="{A39A9C36-1729-4A40-8E12-3DEBB092AB32}"/>
                </a:ext>
              </a:extLst>
            </p:cNvPr>
            <p:cNvSpPr/>
            <p:nvPr userDrawn="1"/>
          </p:nvSpPr>
          <p:spPr>
            <a:xfrm>
              <a:off x="6917513" y="5385461"/>
              <a:ext cx="385526" cy="385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9636"/>
                  </a:moveTo>
                  <a:cubicBezTo>
                    <a:pt x="20618" y="20179"/>
                    <a:pt x="20178" y="20618"/>
                    <a:pt x="19636" y="20618"/>
                  </a:cubicBezTo>
                  <a:lnTo>
                    <a:pt x="1964" y="20618"/>
                  </a:lnTo>
                  <a:cubicBezTo>
                    <a:pt x="1422" y="20618"/>
                    <a:pt x="982" y="20179"/>
                    <a:pt x="982" y="19636"/>
                  </a:cubicBezTo>
                  <a:lnTo>
                    <a:pt x="982" y="1964"/>
                  </a:lnTo>
                  <a:cubicBezTo>
                    <a:pt x="982" y="1422"/>
                    <a:pt x="1422" y="982"/>
                    <a:pt x="1964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cubicBezTo>
                    <a:pt x="20618" y="1964"/>
                    <a:pt x="20618" y="19636"/>
                    <a:pt x="20618" y="19636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15929" y="7018"/>
                  </a:moveTo>
                  <a:cubicBezTo>
                    <a:pt x="15540" y="7246"/>
                    <a:pt x="15108" y="7411"/>
                    <a:pt x="14650" y="7499"/>
                  </a:cubicBezTo>
                  <a:cubicBezTo>
                    <a:pt x="14282" y="7114"/>
                    <a:pt x="13759" y="6874"/>
                    <a:pt x="13180" y="6874"/>
                  </a:cubicBezTo>
                  <a:cubicBezTo>
                    <a:pt x="12067" y="6874"/>
                    <a:pt x="11165" y="7762"/>
                    <a:pt x="11165" y="8856"/>
                  </a:cubicBezTo>
                  <a:cubicBezTo>
                    <a:pt x="11165" y="9011"/>
                    <a:pt x="11183" y="9162"/>
                    <a:pt x="11217" y="9308"/>
                  </a:cubicBezTo>
                  <a:cubicBezTo>
                    <a:pt x="9543" y="9225"/>
                    <a:pt x="8059" y="8436"/>
                    <a:pt x="7066" y="7236"/>
                  </a:cubicBezTo>
                  <a:cubicBezTo>
                    <a:pt x="6892" y="7529"/>
                    <a:pt x="6793" y="7870"/>
                    <a:pt x="6793" y="8233"/>
                  </a:cubicBezTo>
                  <a:cubicBezTo>
                    <a:pt x="6793" y="8921"/>
                    <a:pt x="7148" y="9528"/>
                    <a:pt x="7689" y="9883"/>
                  </a:cubicBezTo>
                  <a:cubicBezTo>
                    <a:pt x="7359" y="9873"/>
                    <a:pt x="7048" y="9784"/>
                    <a:pt x="6777" y="9635"/>
                  </a:cubicBezTo>
                  <a:cubicBezTo>
                    <a:pt x="6776" y="9644"/>
                    <a:pt x="6776" y="9652"/>
                    <a:pt x="6776" y="9660"/>
                  </a:cubicBezTo>
                  <a:cubicBezTo>
                    <a:pt x="6776" y="10621"/>
                    <a:pt x="7471" y="11422"/>
                    <a:pt x="8392" y="11604"/>
                  </a:cubicBezTo>
                  <a:cubicBezTo>
                    <a:pt x="8223" y="11650"/>
                    <a:pt x="8045" y="11673"/>
                    <a:pt x="7861" y="11673"/>
                  </a:cubicBezTo>
                  <a:cubicBezTo>
                    <a:pt x="7732" y="11673"/>
                    <a:pt x="7606" y="11661"/>
                    <a:pt x="7483" y="11638"/>
                  </a:cubicBezTo>
                  <a:cubicBezTo>
                    <a:pt x="7739" y="12426"/>
                    <a:pt x="8482" y="12999"/>
                    <a:pt x="9364" y="13015"/>
                  </a:cubicBezTo>
                  <a:cubicBezTo>
                    <a:pt x="8674" y="13547"/>
                    <a:pt x="7806" y="13863"/>
                    <a:pt x="6862" y="13863"/>
                  </a:cubicBezTo>
                  <a:cubicBezTo>
                    <a:pt x="6699" y="13863"/>
                    <a:pt x="6539" y="13855"/>
                    <a:pt x="6382" y="13837"/>
                  </a:cubicBezTo>
                  <a:cubicBezTo>
                    <a:pt x="7273" y="14398"/>
                    <a:pt x="8332" y="14727"/>
                    <a:pt x="9470" y="14727"/>
                  </a:cubicBezTo>
                  <a:cubicBezTo>
                    <a:pt x="13174" y="14727"/>
                    <a:pt x="15200" y="11706"/>
                    <a:pt x="15200" y="9086"/>
                  </a:cubicBezTo>
                  <a:cubicBezTo>
                    <a:pt x="15200" y="9000"/>
                    <a:pt x="15199" y="8914"/>
                    <a:pt x="15195" y="8829"/>
                  </a:cubicBezTo>
                  <a:cubicBezTo>
                    <a:pt x="15588" y="8550"/>
                    <a:pt x="15930" y="8201"/>
                    <a:pt x="16200" y="7804"/>
                  </a:cubicBezTo>
                  <a:cubicBezTo>
                    <a:pt x="15839" y="7960"/>
                    <a:pt x="15451" y="8067"/>
                    <a:pt x="15043" y="8115"/>
                  </a:cubicBezTo>
                  <a:cubicBezTo>
                    <a:pt x="15459" y="7870"/>
                    <a:pt x="15778" y="7482"/>
                    <a:pt x="15929" y="7018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9" tIns="19049" rIns="19049" bIns="19049" anchor="ctr"/>
            <a:lstStyle/>
            <a:p>
              <a:pPr algn="ctr" defTabSz="22858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250214B-0C4A-2C4E-BE11-A2CC2E12CED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525878" y="6366405"/>
            <a:ext cx="274320" cy="274299"/>
            <a:chOff x="7756553" y="5385461"/>
            <a:chExt cx="385526" cy="38549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3CC65F9-F3C7-AA47-A8B2-5C02BE1B0799}"/>
                </a:ext>
              </a:extLst>
            </p:cNvPr>
            <p:cNvSpPr/>
            <p:nvPr userDrawn="1"/>
          </p:nvSpPr>
          <p:spPr>
            <a:xfrm>
              <a:off x="7809616" y="5438519"/>
              <a:ext cx="279400" cy="27937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/>
            </a:p>
          </p:txBody>
        </p:sp>
        <p:sp>
          <p:nvSpPr>
            <p:cNvPr id="21" name="Shape 2716">
              <a:extLst>
                <a:ext uri="{FF2B5EF4-FFF2-40B4-BE49-F238E27FC236}">
                  <a16:creationId xmlns:a16="http://schemas.microsoft.com/office/drawing/2014/main" id="{1D7F6A53-4136-B34E-85E8-5A2453132B0E}"/>
                </a:ext>
              </a:extLst>
            </p:cNvPr>
            <p:cNvSpPr/>
            <p:nvPr userDrawn="1"/>
          </p:nvSpPr>
          <p:spPr>
            <a:xfrm>
              <a:off x="7756553" y="5385461"/>
              <a:ext cx="385526" cy="385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76" y="8468"/>
                  </a:moveTo>
                  <a:cubicBezTo>
                    <a:pt x="11776" y="8071"/>
                    <a:pt x="11817" y="7858"/>
                    <a:pt x="12428" y="7858"/>
                  </a:cubicBezTo>
                  <a:lnTo>
                    <a:pt x="13245" y="7858"/>
                  </a:lnTo>
                  <a:lnTo>
                    <a:pt x="13245" y="6381"/>
                  </a:lnTo>
                  <a:lnTo>
                    <a:pt x="11938" y="6381"/>
                  </a:lnTo>
                  <a:cubicBezTo>
                    <a:pt x="10368" y="6381"/>
                    <a:pt x="9816" y="7120"/>
                    <a:pt x="9816" y="8363"/>
                  </a:cubicBezTo>
                  <a:lnTo>
                    <a:pt x="9816" y="9322"/>
                  </a:lnTo>
                  <a:lnTo>
                    <a:pt x="8837" y="9322"/>
                  </a:lnTo>
                  <a:lnTo>
                    <a:pt x="8837" y="10800"/>
                  </a:lnTo>
                  <a:lnTo>
                    <a:pt x="9816" y="10800"/>
                  </a:lnTo>
                  <a:lnTo>
                    <a:pt x="9816" y="15219"/>
                  </a:lnTo>
                  <a:lnTo>
                    <a:pt x="11774" y="15219"/>
                  </a:lnTo>
                  <a:lnTo>
                    <a:pt x="11774" y="10800"/>
                  </a:lnTo>
                  <a:lnTo>
                    <a:pt x="13081" y="10800"/>
                  </a:lnTo>
                  <a:lnTo>
                    <a:pt x="13254" y="9322"/>
                  </a:lnTo>
                  <a:lnTo>
                    <a:pt x="11774" y="9322"/>
                  </a:lnTo>
                  <a:cubicBezTo>
                    <a:pt x="11774" y="9322"/>
                    <a:pt x="11776" y="8468"/>
                    <a:pt x="11776" y="8468"/>
                  </a:cubicBezTo>
                  <a:close/>
                  <a:moveTo>
                    <a:pt x="20618" y="19636"/>
                  </a:moveTo>
                  <a:cubicBezTo>
                    <a:pt x="20618" y="20179"/>
                    <a:pt x="20179" y="20618"/>
                    <a:pt x="19636" y="20618"/>
                  </a:cubicBezTo>
                  <a:lnTo>
                    <a:pt x="1964" y="20618"/>
                  </a:lnTo>
                  <a:cubicBezTo>
                    <a:pt x="1422" y="20618"/>
                    <a:pt x="982" y="20179"/>
                    <a:pt x="982" y="19636"/>
                  </a:cubicBezTo>
                  <a:lnTo>
                    <a:pt x="982" y="1964"/>
                  </a:lnTo>
                  <a:cubicBezTo>
                    <a:pt x="982" y="1422"/>
                    <a:pt x="1422" y="982"/>
                    <a:pt x="1964" y="982"/>
                  </a:cubicBezTo>
                  <a:lnTo>
                    <a:pt x="19636" y="982"/>
                  </a:lnTo>
                  <a:cubicBezTo>
                    <a:pt x="20179" y="982"/>
                    <a:pt x="20618" y="1422"/>
                    <a:pt x="20618" y="1964"/>
                  </a:cubicBezTo>
                  <a:cubicBezTo>
                    <a:pt x="20618" y="1964"/>
                    <a:pt x="20618" y="19636"/>
                    <a:pt x="20618" y="19636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9" tIns="19049" rIns="19049" bIns="19049" anchor="ctr"/>
            <a:lstStyle/>
            <a:p>
              <a:pPr algn="ctr" defTabSz="22858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00" dirty="0">
                <a:latin typeface="Arial"/>
                <a:ea typeface="Arial"/>
                <a:cs typeface="Arial"/>
              </a:endParaRP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69D4F4-8081-454C-B97F-4AE2FB539237}"/>
              </a:ext>
            </a:extLst>
          </p:cNvPr>
          <p:cNvCxnSpPr/>
          <p:nvPr userDrawn="1"/>
        </p:nvCxnSpPr>
        <p:spPr>
          <a:xfrm>
            <a:off x="533400" y="6127891"/>
            <a:ext cx="1112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DAE7E1A8-811D-4942-BABD-6A1A70376B1C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190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48ACAA-2ADE-AC46-9D04-96AB1D455D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49230" y="6427765"/>
            <a:ext cx="3218926" cy="19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31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(Mik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A0E1A0-6F5A-6844-B4D2-8E21F28A8A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4570" y="742691"/>
            <a:ext cx="3384030" cy="5139494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102A7D-32C7-1542-AFDC-A6C8DA84EF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400" y="3429000"/>
            <a:ext cx="7086285" cy="5174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3600">
                <a:latin typeface="+mj-lt"/>
              </a:defRPr>
            </a:lvl2pPr>
            <a:lvl3pPr marL="914400" indent="0">
              <a:buNone/>
              <a:defRPr sz="3600">
                <a:latin typeface="+mj-lt"/>
              </a:defRPr>
            </a:lvl3pPr>
            <a:lvl4pPr marL="1371600" indent="0">
              <a:buNone/>
              <a:defRPr sz="3600">
                <a:latin typeface="+mj-lt"/>
              </a:defRPr>
            </a:lvl4pPr>
            <a:lvl5pPr marL="1828800" indent="0">
              <a:buNone/>
              <a:defRPr sz="3600">
                <a:latin typeface="+mj-lt"/>
              </a:defRPr>
            </a:lvl5pPr>
          </a:lstStyle>
          <a:p>
            <a:pPr lvl="0"/>
            <a:r>
              <a:rPr lang="en-US"/>
              <a:t>MICHAEL MACKERT, PH.D.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284B355-E651-8144-A30B-08EA9EBBD5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4094479"/>
            <a:ext cx="6672263" cy="276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400" b="1"/>
            </a:lvl2pPr>
            <a:lvl3pPr marL="914400" indent="0">
              <a:buNone/>
              <a:defRPr sz="2400" b="1"/>
            </a:lvl3pPr>
            <a:lvl4pPr marL="1371600" indent="0">
              <a:buNone/>
              <a:defRPr sz="2400" b="1"/>
            </a:lvl4pPr>
            <a:lvl5pPr marL="1828800" indent="0">
              <a:buNone/>
              <a:defRPr sz="2400" b="1"/>
            </a:lvl5pPr>
          </a:lstStyle>
          <a:p>
            <a:pPr lvl="0"/>
            <a:r>
              <a:rPr lang="en-US"/>
              <a:t>DIRECTOR, UT CENTER FOR HEALTH COMMUNICATION</a:t>
            </a:r>
          </a:p>
        </p:txBody>
      </p:sp>
      <p:sp>
        <p:nvSpPr>
          <p:cNvPr id="24" name="Shape 697">
            <a:extLst>
              <a:ext uri="{FF2B5EF4-FFF2-40B4-BE49-F238E27FC236}">
                <a16:creationId xmlns:a16="http://schemas.microsoft.com/office/drawing/2014/main" id="{8707D6F1-847B-DB43-A1DD-6C02797DA4D4}"/>
              </a:ext>
            </a:extLst>
          </p:cNvPr>
          <p:cNvSpPr txBox="1">
            <a:spLocks/>
          </p:cNvSpPr>
          <p:nvPr userDrawn="1"/>
        </p:nvSpPr>
        <p:spPr>
          <a:xfrm>
            <a:off x="3605439" y="6353213"/>
            <a:ext cx="1065230" cy="354287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 dirty="0">
                <a:solidFill>
                  <a:schemeClr val="accent1"/>
                </a:solidFill>
              </a:rPr>
              <a:t>@mackert</a:t>
            </a:r>
          </a:p>
        </p:txBody>
      </p:sp>
      <p:sp>
        <p:nvSpPr>
          <p:cNvPr id="28" name="Shape 697">
            <a:extLst>
              <a:ext uri="{FF2B5EF4-FFF2-40B4-BE49-F238E27FC236}">
                <a16:creationId xmlns:a16="http://schemas.microsoft.com/office/drawing/2014/main" id="{FA3CA499-4AC8-3446-A8A6-A53D007CD096}"/>
              </a:ext>
            </a:extLst>
          </p:cNvPr>
          <p:cNvSpPr txBox="1">
            <a:spLocks/>
          </p:cNvSpPr>
          <p:nvPr userDrawn="1"/>
        </p:nvSpPr>
        <p:spPr>
          <a:xfrm>
            <a:off x="1188334" y="6353213"/>
            <a:ext cx="2136031" cy="3429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 algn="ctr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 dirty="0">
                <a:solidFill>
                  <a:schemeClr val="accent1"/>
                </a:solidFill>
              </a:rPr>
              <a:t>mackert@utexas.edu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26492DC-F6DC-1543-8F15-9C0A9AA0C1CB}"/>
              </a:ext>
            </a:extLst>
          </p:cNvPr>
          <p:cNvCxnSpPr/>
          <p:nvPr userDrawn="1"/>
        </p:nvCxnSpPr>
        <p:spPr>
          <a:xfrm>
            <a:off x="533400" y="6127891"/>
            <a:ext cx="1112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Shape 697">
            <a:extLst>
              <a:ext uri="{FF2B5EF4-FFF2-40B4-BE49-F238E27FC236}">
                <a16:creationId xmlns:a16="http://schemas.microsoft.com/office/drawing/2014/main" id="{76498118-B857-DD43-BDD2-FC95945590F8}"/>
              </a:ext>
            </a:extLst>
          </p:cNvPr>
          <p:cNvSpPr txBox="1">
            <a:spLocks/>
          </p:cNvSpPr>
          <p:nvPr userDrawn="1"/>
        </p:nvSpPr>
        <p:spPr>
          <a:xfrm>
            <a:off x="4951743" y="6353212"/>
            <a:ext cx="1818478" cy="354257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 dirty="0">
                <a:solidFill>
                  <a:schemeClr val="accent1"/>
                </a:solidFill>
              </a:rPr>
              <a:t>UTHEALTHCOMM.ORG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F9207CB-13A0-1240-BFF5-03844E42784F}"/>
              </a:ext>
            </a:extLst>
          </p:cNvPr>
          <p:cNvGrpSpPr/>
          <p:nvPr userDrawn="1"/>
        </p:nvGrpSpPr>
        <p:grpSpPr>
          <a:xfrm>
            <a:off x="9098052" y="6353213"/>
            <a:ext cx="1867491" cy="342901"/>
            <a:chOff x="9363228" y="6328429"/>
            <a:chExt cx="1867491" cy="342901"/>
          </a:xfrm>
        </p:grpSpPr>
        <p:sp>
          <p:nvSpPr>
            <p:cNvPr id="33" name="Shape 697">
              <a:extLst>
                <a:ext uri="{FF2B5EF4-FFF2-40B4-BE49-F238E27FC236}">
                  <a16:creationId xmlns:a16="http://schemas.microsoft.com/office/drawing/2014/main" id="{11121826-3BA0-CD4E-9E0F-16F4620C85B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9542282" y="6328429"/>
              <a:ext cx="1688437" cy="34290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108833" tIns="54433" rIns="108833" bIns="54433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kern="1200">
                  <a:solidFill>
                    <a:schemeClr val="tx1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 indent="-93130">
                <a:spcBef>
                  <a:spcPts val="0"/>
                </a:spcBef>
                <a:buClr>
                  <a:schemeClr val="dk1"/>
                </a:buClr>
                <a:buSzPct val="50000"/>
              </a:pPr>
              <a:r>
                <a:rPr lang="en" sz="1100" b="1" cap="all" baseline="0" dirty="0">
                  <a:solidFill>
                    <a:schemeClr val="accent1"/>
                  </a:solidFill>
                </a:rPr>
                <a:t>@UTHEALTHCOMM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6C9D11B-B3AE-044A-BDCF-220C8ED27B99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9363228" y="6362730"/>
              <a:ext cx="274320" cy="274299"/>
              <a:chOff x="6917513" y="5385461"/>
              <a:chExt cx="385526" cy="385496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9B7C3C4-408F-4845-B5C8-D51490206DD5}"/>
                  </a:ext>
                </a:extLst>
              </p:cNvPr>
              <p:cNvSpPr/>
              <p:nvPr userDrawn="1"/>
            </p:nvSpPr>
            <p:spPr>
              <a:xfrm>
                <a:off x="6970576" y="5438519"/>
                <a:ext cx="279400" cy="27937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37" name="Shape 2715">
                <a:extLst>
                  <a:ext uri="{FF2B5EF4-FFF2-40B4-BE49-F238E27FC236}">
                    <a16:creationId xmlns:a16="http://schemas.microsoft.com/office/drawing/2014/main" id="{B018877F-6CBA-4542-86D1-1B71E35E022D}"/>
                  </a:ext>
                </a:extLst>
              </p:cNvPr>
              <p:cNvSpPr/>
              <p:nvPr userDrawn="1"/>
            </p:nvSpPr>
            <p:spPr>
              <a:xfrm>
                <a:off x="6917513" y="5385461"/>
                <a:ext cx="385526" cy="38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18" y="19636"/>
                    </a:moveTo>
                    <a:cubicBezTo>
                      <a:pt x="20618" y="20179"/>
                      <a:pt x="20178" y="20618"/>
                      <a:pt x="19636" y="20618"/>
                    </a:cubicBezTo>
                    <a:lnTo>
                      <a:pt x="1964" y="20618"/>
                    </a:lnTo>
                    <a:cubicBezTo>
                      <a:pt x="1422" y="20618"/>
                      <a:pt x="982" y="20179"/>
                      <a:pt x="982" y="19636"/>
                    </a:cubicBezTo>
                    <a:lnTo>
                      <a:pt x="982" y="1964"/>
                    </a:lnTo>
                    <a:cubicBezTo>
                      <a:pt x="982" y="1422"/>
                      <a:pt x="1422" y="982"/>
                      <a:pt x="1964" y="982"/>
                    </a:cubicBezTo>
                    <a:lnTo>
                      <a:pt x="19636" y="982"/>
                    </a:lnTo>
                    <a:cubicBezTo>
                      <a:pt x="20178" y="982"/>
                      <a:pt x="20618" y="1422"/>
                      <a:pt x="20618" y="1964"/>
                    </a:cubicBezTo>
                    <a:cubicBezTo>
                      <a:pt x="20618" y="1964"/>
                      <a:pt x="20618" y="19636"/>
                      <a:pt x="20618" y="19636"/>
                    </a:cubicBezTo>
                    <a:close/>
                    <a:moveTo>
                      <a:pt x="19636" y="0"/>
                    </a:moveTo>
                    <a:lnTo>
                      <a:pt x="1964" y="0"/>
                    </a:lnTo>
                    <a:cubicBezTo>
                      <a:pt x="879" y="0"/>
                      <a:pt x="0" y="879"/>
                      <a:pt x="0" y="1964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9636" y="21600"/>
                    </a:lnTo>
                    <a:cubicBezTo>
                      <a:pt x="20721" y="21600"/>
                      <a:pt x="21600" y="20721"/>
                      <a:pt x="21600" y="19636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  <a:moveTo>
                      <a:pt x="15929" y="7018"/>
                    </a:moveTo>
                    <a:cubicBezTo>
                      <a:pt x="15540" y="7246"/>
                      <a:pt x="15108" y="7411"/>
                      <a:pt x="14650" y="7499"/>
                    </a:cubicBezTo>
                    <a:cubicBezTo>
                      <a:pt x="14282" y="7114"/>
                      <a:pt x="13759" y="6874"/>
                      <a:pt x="13180" y="6874"/>
                    </a:cubicBezTo>
                    <a:cubicBezTo>
                      <a:pt x="12067" y="6874"/>
                      <a:pt x="11165" y="7762"/>
                      <a:pt x="11165" y="8856"/>
                    </a:cubicBezTo>
                    <a:cubicBezTo>
                      <a:pt x="11165" y="9011"/>
                      <a:pt x="11183" y="9162"/>
                      <a:pt x="11217" y="9308"/>
                    </a:cubicBezTo>
                    <a:cubicBezTo>
                      <a:pt x="9543" y="9225"/>
                      <a:pt x="8059" y="8436"/>
                      <a:pt x="7066" y="7236"/>
                    </a:cubicBezTo>
                    <a:cubicBezTo>
                      <a:pt x="6892" y="7529"/>
                      <a:pt x="6793" y="7870"/>
                      <a:pt x="6793" y="8233"/>
                    </a:cubicBezTo>
                    <a:cubicBezTo>
                      <a:pt x="6793" y="8921"/>
                      <a:pt x="7148" y="9528"/>
                      <a:pt x="7689" y="9883"/>
                    </a:cubicBezTo>
                    <a:cubicBezTo>
                      <a:pt x="7359" y="9873"/>
                      <a:pt x="7048" y="9784"/>
                      <a:pt x="6777" y="9635"/>
                    </a:cubicBezTo>
                    <a:cubicBezTo>
                      <a:pt x="6776" y="9644"/>
                      <a:pt x="6776" y="9652"/>
                      <a:pt x="6776" y="9660"/>
                    </a:cubicBezTo>
                    <a:cubicBezTo>
                      <a:pt x="6776" y="10621"/>
                      <a:pt x="7471" y="11422"/>
                      <a:pt x="8392" y="11604"/>
                    </a:cubicBezTo>
                    <a:cubicBezTo>
                      <a:pt x="8223" y="11650"/>
                      <a:pt x="8045" y="11673"/>
                      <a:pt x="7861" y="11673"/>
                    </a:cubicBezTo>
                    <a:cubicBezTo>
                      <a:pt x="7732" y="11673"/>
                      <a:pt x="7606" y="11661"/>
                      <a:pt x="7483" y="11638"/>
                    </a:cubicBezTo>
                    <a:cubicBezTo>
                      <a:pt x="7739" y="12426"/>
                      <a:pt x="8482" y="12999"/>
                      <a:pt x="9364" y="13015"/>
                    </a:cubicBezTo>
                    <a:cubicBezTo>
                      <a:pt x="8674" y="13547"/>
                      <a:pt x="7806" y="13863"/>
                      <a:pt x="6862" y="13863"/>
                    </a:cubicBezTo>
                    <a:cubicBezTo>
                      <a:pt x="6699" y="13863"/>
                      <a:pt x="6539" y="13855"/>
                      <a:pt x="6382" y="13837"/>
                    </a:cubicBezTo>
                    <a:cubicBezTo>
                      <a:pt x="7273" y="14398"/>
                      <a:pt x="8332" y="14727"/>
                      <a:pt x="9470" y="14727"/>
                    </a:cubicBezTo>
                    <a:cubicBezTo>
                      <a:pt x="13174" y="14727"/>
                      <a:pt x="15200" y="11706"/>
                      <a:pt x="15200" y="9086"/>
                    </a:cubicBezTo>
                    <a:cubicBezTo>
                      <a:pt x="15200" y="9000"/>
                      <a:pt x="15199" y="8914"/>
                      <a:pt x="15195" y="8829"/>
                    </a:cubicBezTo>
                    <a:cubicBezTo>
                      <a:pt x="15588" y="8550"/>
                      <a:pt x="15930" y="8201"/>
                      <a:pt x="16200" y="7804"/>
                    </a:cubicBezTo>
                    <a:cubicBezTo>
                      <a:pt x="15839" y="7960"/>
                      <a:pt x="15451" y="8067"/>
                      <a:pt x="15043" y="8115"/>
                    </a:cubicBezTo>
                    <a:cubicBezTo>
                      <a:pt x="15459" y="7870"/>
                      <a:pt x="15778" y="7482"/>
                      <a:pt x="15929" y="7018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9" tIns="19049" rIns="19049" bIns="19049" anchor="ctr"/>
              <a:lstStyle/>
              <a:p>
                <a:pPr algn="ctr" defTabSz="22858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100" dirty="0">
                  <a:latin typeface="Arial"/>
                  <a:ea typeface="Arial"/>
                  <a:cs typeface="Arial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F28CAE7-B8EC-D348-B487-0422D1915776}"/>
              </a:ext>
            </a:extLst>
          </p:cNvPr>
          <p:cNvGrpSpPr/>
          <p:nvPr userDrawn="1"/>
        </p:nvGrpSpPr>
        <p:grpSpPr>
          <a:xfrm>
            <a:off x="7051295" y="6347513"/>
            <a:ext cx="1765683" cy="354301"/>
            <a:chOff x="7448664" y="6322729"/>
            <a:chExt cx="1765683" cy="354301"/>
          </a:xfrm>
        </p:grpSpPr>
        <p:sp>
          <p:nvSpPr>
            <p:cNvPr id="32" name="Shape 697">
              <a:extLst>
                <a:ext uri="{FF2B5EF4-FFF2-40B4-BE49-F238E27FC236}">
                  <a16:creationId xmlns:a16="http://schemas.microsoft.com/office/drawing/2014/main" id="{CC7F70D8-5FDB-B842-807E-84B203D2B66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641108" y="6322729"/>
              <a:ext cx="1573239" cy="35430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108833" tIns="54433" rIns="108833" bIns="54433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kern="1200">
                  <a:solidFill>
                    <a:schemeClr val="tx1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 indent="-93130">
                <a:spcBef>
                  <a:spcPts val="0"/>
                </a:spcBef>
                <a:buClr>
                  <a:schemeClr val="dk1"/>
                </a:buClr>
                <a:buSzPct val="50000"/>
              </a:pPr>
              <a:r>
                <a:rPr lang="en" sz="1100" b="1" cap="all" baseline="0" dirty="0">
                  <a:solidFill>
                    <a:schemeClr val="accent1"/>
                  </a:solidFill>
                </a:rPr>
                <a:t>/UTHEALTHCOMM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A6D4F7A-0455-EB44-9152-9FA9C6D53C95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7448664" y="6362730"/>
              <a:ext cx="274320" cy="274299"/>
              <a:chOff x="7756553" y="5385461"/>
              <a:chExt cx="385526" cy="385496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45CC70A4-7110-BA46-B7AB-CECC903A9F28}"/>
                  </a:ext>
                </a:extLst>
              </p:cNvPr>
              <p:cNvSpPr/>
              <p:nvPr userDrawn="1"/>
            </p:nvSpPr>
            <p:spPr>
              <a:xfrm>
                <a:off x="7809616" y="5438519"/>
                <a:ext cx="279400" cy="27937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</p:txBody>
          </p:sp>
          <p:sp>
            <p:nvSpPr>
              <p:cNvPr id="40" name="Shape 2716">
                <a:extLst>
                  <a:ext uri="{FF2B5EF4-FFF2-40B4-BE49-F238E27FC236}">
                    <a16:creationId xmlns:a16="http://schemas.microsoft.com/office/drawing/2014/main" id="{7CF770C1-239C-3A43-B24A-62F2E727A830}"/>
                  </a:ext>
                </a:extLst>
              </p:cNvPr>
              <p:cNvSpPr/>
              <p:nvPr userDrawn="1"/>
            </p:nvSpPr>
            <p:spPr>
              <a:xfrm>
                <a:off x="7756553" y="5385461"/>
                <a:ext cx="385526" cy="38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76" y="8468"/>
                    </a:moveTo>
                    <a:cubicBezTo>
                      <a:pt x="11776" y="8071"/>
                      <a:pt x="11817" y="7858"/>
                      <a:pt x="12428" y="7858"/>
                    </a:cubicBezTo>
                    <a:lnTo>
                      <a:pt x="13245" y="7858"/>
                    </a:lnTo>
                    <a:lnTo>
                      <a:pt x="13245" y="6381"/>
                    </a:lnTo>
                    <a:lnTo>
                      <a:pt x="11938" y="6381"/>
                    </a:lnTo>
                    <a:cubicBezTo>
                      <a:pt x="10368" y="6381"/>
                      <a:pt x="9816" y="7120"/>
                      <a:pt x="9816" y="8363"/>
                    </a:cubicBezTo>
                    <a:lnTo>
                      <a:pt x="9816" y="9322"/>
                    </a:lnTo>
                    <a:lnTo>
                      <a:pt x="8837" y="9322"/>
                    </a:lnTo>
                    <a:lnTo>
                      <a:pt x="8837" y="10800"/>
                    </a:lnTo>
                    <a:lnTo>
                      <a:pt x="9816" y="10800"/>
                    </a:lnTo>
                    <a:lnTo>
                      <a:pt x="9816" y="15219"/>
                    </a:lnTo>
                    <a:lnTo>
                      <a:pt x="11774" y="15219"/>
                    </a:lnTo>
                    <a:lnTo>
                      <a:pt x="11774" y="10800"/>
                    </a:lnTo>
                    <a:lnTo>
                      <a:pt x="13081" y="10800"/>
                    </a:lnTo>
                    <a:lnTo>
                      <a:pt x="13254" y="9322"/>
                    </a:lnTo>
                    <a:lnTo>
                      <a:pt x="11774" y="9322"/>
                    </a:lnTo>
                    <a:cubicBezTo>
                      <a:pt x="11774" y="9322"/>
                      <a:pt x="11776" y="8468"/>
                      <a:pt x="11776" y="8468"/>
                    </a:cubicBezTo>
                    <a:close/>
                    <a:moveTo>
                      <a:pt x="20618" y="19636"/>
                    </a:moveTo>
                    <a:cubicBezTo>
                      <a:pt x="20618" y="20179"/>
                      <a:pt x="20179" y="20618"/>
                      <a:pt x="19636" y="20618"/>
                    </a:cubicBezTo>
                    <a:lnTo>
                      <a:pt x="1964" y="20618"/>
                    </a:lnTo>
                    <a:cubicBezTo>
                      <a:pt x="1422" y="20618"/>
                      <a:pt x="982" y="20179"/>
                      <a:pt x="982" y="19636"/>
                    </a:cubicBezTo>
                    <a:lnTo>
                      <a:pt x="982" y="1964"/>
                    </a:lnTo>
                    <a:cubicBezTo>
                      <a:pt x="982" y="1422"/>
                      <a:pt x="1422" y="982"/>
                      <a:pt x="1964" y="982"/>
                    </a:cubicBezTo>
                    <a:lnTo>
                      <a:pt x="19636" y="982"/>
                    </a:lnTo>
                    <a:cubicBezTo>
                      <a:pt x="20179" y="982"/>
                      <a:pt x="20618" y="1422"/>
                      <a:pt x="20618" y="1964"/>
                    </a:cubicBezTo>
                    <a:cubicBezTo>
                      <a:pt x="20618" y="1964"/>
                      <a:pt x="20618" y="19636"/>
                      <a:pt x="20618" y="19636"/>
                    </a:cubicBezTo>
                    <a:close/>
                    <a:moveTo>
                      <a:pt x="19636" y="0"/>
                    </a:moveTo>
                    <a:lnTo>
                      <a:pt x="1964" y="0"/>
                    </a:lnTo>
                    <a:cubicBezTo>
                      <a:pt x="879" y="0"/>
                      <a:pt x="0" y="879"/>
                      <a:pt x="0" y="1964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9636" y="21600"/>
                    </a:lnTo>
                    <a:cubicBezTo>
                      <a:pt x="20721" y="21600"/>
                      <a:pt x="21600" y="20721"/>
                      <a:pt x="21600" y="19636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9" tIns="19049" rIns="19049" bIns="19049" anchor="ctr"/>
              <a:lstStyle/>
              <a:p>
                <a:pPr algn="ctr" defTabSz="22858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100" dirty="0">
                  <a:latin typeface="Arial"/>
                  <a:ea typeface="Arial"/>
                  <a:cs typeface="Arial"/>
                </a:endParaRPr>
              </a:p>
            </p:txBody>
          </p:sp>
        </p:grpSp>
      </p:grp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2776D156-BAFF-6046-B158-FA7F213D9CE6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190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DF4C52-E553-0E47-929B-A5FD167E48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4518964"/>
            <a:ext cx="4291256" cy="732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marL="0" indent="0">
              <a:buNone/>
            </a:pPr>
            <a:r>
              <a:rPr lang="en-US" sz="1500"/>
              <a:t>If the highest aim of a captain were to preserve his ship, he would keep it in port forever.</a:t>
            </a:r>
            <a:br>
              <a:rPr lang="en-US" sz="1500"/>
            </a:br>
            <a:r>
              <a:rPr lang="en-US" sz="1500" i="1"/>
              <a:t>-Thomas Aquinas</a:t>
            </a:r>
          </a:p>
        </p:txBody>
      </p:sp>
    </p:spTree>
    <p:extLst>
      <p:ext uri="{BB962C8B-B14F-4D97-AF65-F5344CB8AC3E}">
        <p14:creationId xmlns:p14="http://schemas.microsoft.com/office/powerpoint/2010/main" val="2815271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390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5" r:id="rId3"/>
    <p:sldLayoutId id="2147483663" r:id="rId4"/>
    <p:sldLayoutId id="2147483684" r:id="rId5"/>
    <p:sldLayoutId id="2147483685" r:id="rId6"/>
    <p:sldLayoutId id="2147483687" r:id="rId7"/>
    <p:sldLayoutId id="2147483688" r:id="rId8"/>
    <p:sldLayoutId id="2147483689" r:id="rId9"/>
    <p:sldLayoutId id="2147483690" r:id="rId10"/>
    <p:sldLayoutId id="2147483672" r:id="rId11"/>
    <p:sldLayoutId id="2147483673" r:id="rId12"/>
    <p:sldLayoutId id="2147483678" r:id="rId13"/>
    <p:sldLayoutId id="2147483682" r:id="rId14"/>
    <p:sldLayoutId id="2147483681" r:id="rId15"/>
    <p:sldLayoutId id="2147483667" r:id="rId16"/>
    <p:sldLayoutId id="2147483669" r:id="rId17"/>
    <p:sldLayoutId id="2147483683" r:id="rId18"/>
    <p:sldLayoutId id="2147483675" r:id="rId19"/>
    <p:sldLayoutId id="2147483674" r:id="rId20"/>
    <p:sldLayoutId id="2147483679" r:id="rId21"/>
    <p:sldLayoutId id="2147483694" r:id="rId22"/>
    <p:sldLayoutId id="2147483677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DE53C"/>
          </p15:clr>
        </p15:guide>
        <p15:guide id="2" pos="3840" userDrawn="1">
          <p15:clr>
            <a:srgbClr val="FDE53C"/>
          </p15:clr>
        </p15:guide>
        <p15:guide id="3" pos="336" userDrawn="1">
          <p15:clr>
            <a:srgbClr val="A4A3A4"/>
          </p15:clr>
        </p15:guide>
        <p15:guide id="4" orient="horz" pos="336" userDrawn="1">
          <p15:clr>
            <a:srgbClr val="A4A3A4"/>
          </p15:clr>
        </p15:guide>
        <p15:guide id="5" orient="horz" pos="3984" userDrawn="1">
          <p15:clr>
            <a:srgbClr val="A4A3A4"/>
          </p15:clr>
        </p15:guide>
        <p15:guide id="6" pos="7344" userDrawn="1">
          <p15:clr>
            <a:srgbClr val="A4A3A4"/>
          </p15:clr>
        </p15:guide>
        <p15:guide id="7" pos="2568" userDrawn="1">
          <p15:clr>
            <a:srgbClr val="5ACBF0"/>
          </p15:clr>
        </p15:guide>
        <p15:guide id="8" pos="5112" userDrawn="1">
          <p15:clr>
            <a:srgbClr val="5ACBF0"/>
          </p15:clr>
        </p15:guide>
        <p15:guide id="9" pos="2088" userDrawn="1">
          <p15:clr>
            <a:srgbClr val="FDE53C"/>
          </p15:clr>
        </p15:guide>
        <p15:guide id="10" pos="5568" userDrawn="1">
          <p15:clr>
            <a:srgbClr val="FDE53C"/>
          </p15:clr>
        </p15:guide>
        <p15:guide id="11" orient="horz" pos="120" userDrawn="1">
          <p15:clr>
            <a:srgbClr val="000000"/>
          </p15:clr>
        </p15:guide>
        <p15:guide id="12" orient="horz" pos="4200" userDrawn="1">
          <p15:clr>
            <a:srgbClr val="000000"/>
          </p15:clr>
        </p15:guide>
        <p15:guide id="13" orient="horz" pos="1008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606ACB-6CBA-7D40-9CA4-87670C195D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7080" y="2489994"/>
            <a:ext cx="10439400" cy="1878012"/>
          </a:xfrm>
        </p:spPr>
        <p:txBody>
          <a:bodyPr/>
          <a:lstStyle/>
          <a:p>
            <a:r>
              <a:rPr lang="en-US" sz="4000" dirty="0"/>
              <a:t>Texas Child Mental Health Care Consortium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CEE3FB-8761-42D3-A5EA-83BC43EAFE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8100" y="4845607"/>
            <a:ext cx="10439400" cy="341686"/>
          </a:xfrm>
        </p:spPr>
        <p:txBody>
          <a:bodyPr/>
          <a:lstStyle/>
          <a:p>
            <a:r>
              <a:rPr lang="en-US" sz="1600" dirty="0"/>
              <a:t>Melanie Susswein, MSW</a:t>
            </a:r>
          </a:p>
        </p:txBody>
      </p:sp>
      <p:sp>
        <p:nvSpPr>
          <p:cNvPr id="4" name="Google Shape;162;p29">
            <a:extLst>
              <a:ext uri="{FF2B5EF4-FFF2-40B4-BE49-F238E27FC236}">
                <a16:creationId xmlns:a16="http://schemas.microsoft.com/office/drawing/2014/main" id="{E9EC237D-D7AB-66C7-BFB9-DBE049C29F7A}"/>
              </a:ext>
            </a:extLst>
          </p:cNvPr>
          <p:cNvSpPr txBox="1">
            <a:spLocks noGrp="1"/>
          </p:cNvSpPr>
          <p:nvPr/>
        </p:nvSpPr>
        <p:spPr>
          <a:xfrm>
            <a:off x="876300" y="4368006"/>
            <a:ext cx="10444800" cy="40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228600" lv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 panose="020B0604020202020204" pitchFamily="34" charset="0"/>
              <a:buNone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 panose="020B0604020202020204" pitchFamily="34" charset="0"/>
              <a:buNone/>
              <a:defRPr sz="3467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 panose="020B0604020202020204" pitchFamily="34" charset="0"/>
              <a:buNone/>
              <a:defRPr sz="3467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 panose="020B0604020202020204" pitchFamily="34" charset="0"/>
              <a:buNone/>
              <a:defRPr sz="3467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 panose="020B0604020202020204" pitchFamily="34" charset="0"/>
              <a:buNone/>
              <a:defRPr sz="3467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 panose="020B0604020202020204" pitchFamily="34" charset="0"/>
              <a:buNone/>
              <a:defRPr sz="3467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 panose="020B0604020202020204" pitchFamily="34" charset="0"/>
              <a:buNone/>
              <a:defRPr sz="3467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 panose="020B0604020202020204" pitchFamily="34" charset="0"/>
              <a:buNone/>
              <a:defRPr sz="3467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 panose="020B0604020202020204" pitchFamily="34" charset="0"/>
              <a:buNone/>
              <a:defRPr sz="3467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" sz="2200" dirty="0"/>
              <a:t>Enhancing Awareness and Outreach for CPAN and PeriPAN   |   May 2023 Update</a:t>
            </a: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1023851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8CF8C929-47EE-B089-FBD7-652F2CDD06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803" t="5660" r="303" b="7951"/>
          <a:stretch/>
        </p:blipFill>
        <p:spPr>
          <a:xfrm>
            <a:off x="4772025" y="638175"/>
            <a:ext cx="7263961" cy="569465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82A25-200F-423E-2455-9277D4F34C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399" y="1712198"/>
            <a:ext cx="4124326" cy="3802449"/>
          </a:xfrm>
        </p:spPr>
        <p:txBody>
          <a:bodyPr lIns="91440" tIns="45720" rIns="91440" bIns="4572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CHC is amplifying Mental Health Awareness Month through digital outreach and social media posts.</a:t>
            </a:r>
            <a:endParaRPr lang="en-US" sz="1800" dirty="0">
              <a:cs typeface="Arial" panose="020B0604020202020204"/>
            </a:endParaRPr>
          </a:p>
          <a:p>
            <a:pPr marL="0" indent="0">
              <a:buNone/>
            </a:pPr>
            <a:br>
              <a:rPr lang="en-US" sz="1400" dirty="0"/>
            </a:br>
            <a:endParaRPr lang="en-US" sz="2000" dirty="0">
              <a:cs typeface="Arial"/>
            </a:endParaRPr>
          </a:p>
        </p:txBody>
      </p:sp>
      <p:sp>
        <p:nvSpPr>
          <p:cNvPr id="22" name="Title 3">
            <a:extLst>
              <a:ext uri="{FF2B5EF4-FFF2-40B4-BE49-F238E27FC236}">
                <a16:creationId xmlns:a16="http://schemas.microsoft.com/office/drawing/2014/main" id="{34FFF72C-09F2-B89F-3747-0A54A7412D9D}"/>
              </a:ext>
            </a:extLst>
          </p:cNvPr>
          <p:cNvSpPr txBox="1">
            <a:spLocks/>
          </p:cNvSpPr>
          <p:nvPr/>
        </p:nvSpPr>
        <p:spPr>
          <a:xfrm>
            <a:off x="466724" y="674462"/>
            <a:ext cx="4537365" cy="931032"/>
          </a:xfrm>
          <a:prstGeom prst="rect">
            <a:avLst/>
          </a:prstGeom>
        </p:spPr>
        <p:txBody>
          <a:bodyPr lIns="91440" tIns="45720" rIns="91440" bIns="4572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Mental Health awareness Month</a:t>
            </a:r>
          </a:p>
        </p:txBody>
      </p:sp>
    </p:spTree>
    <p:extLst>
      <p:ext uri="{BB962C8B-B14F-4D97-AF65-F5344CB8AC3E}">
        <p14:creationId xmlns:p14="http://schemas.microsoft.com/office/powerpoint/2010/main" val="3378503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82A25-200F-423E-2455-9277D4F34C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399" y="1718495"/>
            <a:ext cx="3908715" cy="3796152"/>
          </a:xfrm>
        </p:spPr>
        <p:txBody>
          <a:bodyPr lIns="91440" tIns="45720" rIns="91440" bIns="4572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CHC is celebrating CPAN’s 3</a:t>
            </a:r>
            <a:r>
              <a:rPr lang="en-US" sz="1800" baseline="30000" dirty="0"/>
              <a:t>rd</a:t>
            </a:r>
            <a:r>
              <a:rPr lang="en-US" sz="1800" dirty="0"/>
              <a:t> anniversary by emphasizing key messages and achievements. </a:t>
            </a:r>
            <a:endParaRPr lang="en-US" sz="1800" dirty="0">
              <a:cs typeface="Arial" panose="020B0604020202020204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cs typeface="Arial" panose="020B0604020202020204"/>
              </a:rPr>
              <a:t>Coordinated this effort with HRIs while also offering a Community of Practice on outreach best practices. </a:t>
            </a:r>
          </a:p>
          <a:p>
            <a:pPr marL="0" indent="0">
              <a:buNone/>
            </a:pPr>
            <a:br>
              <a:rPr lang="en-US" sz="1400" dirty="0"/>
            </a:br>
            <a:endParaRPr lang="en-US" sz="1800" dirty="0">
              <a:cs typeface="Arial"/>
            </a:endParaRPr>
          </a:p>
        </p:txBody>
      </p:sp>
      <p:sp>
        <p:nvSpPr>
          <p:cNvPr id="22" name="Title 3">
            <a:extLst>
              <a:ext uri="{FF2B5EF4-FFF2-40B4-BE49-F238E27FC236}">
                <a16:creationId xmlns:a16="http://schemas.microsoft.com/office/drawing/2014/main" id="{34FFF72C-09F2-B89F-3747-0A54A7412D9D}"/>
              </a:ext>
            </a:extLst>
          </p:cNvPr>
          <p:cNvSpPr txBox="1">
            <a:spLocks/>
          </p:cNvSpPr>
          <p:nvPr/>
        </p:nvSpPr>
        <p:spPr>
          <a:xfrm>
            <a:off x="533399" y="703037"/>
            <a:ext cx="4537365" cy="931032"/>
          </a:xfrm>
          <a:prstGeom prst="rect">
            <a:avLst/>
          </a:prstGeom>
        </p:spPr>
        <p:txBody>
          <a:bodyPr lIns="91440" tIns="45720" rIns="91440" bIns="4572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CPAN 3</a:t>
            </a:r>
            <a:r>
              <a:rPr lang="en-US" sz="2800" baseline="30000" dirty="0"/>
              <a:t>rd</a:t>
            </a:r>
            <a:r>
              <a:rPr lang="en-US" sz="2800" dirty="0"/>
              <a:t> Anniversary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C9199A40-CC0A-3CFB-D3C2-B99DF46108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401" t="3153" r="3122" b="2553"/>
          <a:stretch/>
        </p:blipFill>
        <p:spPr>
          <a:xfrm>
            <a:off x="5953125" y="466725"/>
            <a:ext cx="5824410" cy="600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131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9F337E1-9F12-A492-CFBE-8C3727D578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542" t="31481" r="1736"/>
          <a:stretch/>
        </p:blipFill>
        <p:spPr>
          <a:xfrm>
            <a:off x="4953000" y="2295525"/>
            <a:ext cx="7038978" cy="456247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F329D7-2E70-9769-6886-90628A9D89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821" y="365760"/>
            <a:ext cx="11043927" cy="1084668"/>
          </a:xfrm>
        </p:spPr>
        <p:txBody>
          <a:bodyPr lIns="91440" tIns="45720" rIns="91440" bIns="45720" anchor="b" anchorCtr="0"/>
          <a:lstStyle/>
          <a:p>
            <a:endParaRPr lang="en-US" sz="2400" dirty="0"/>
          </a:p>
          <a:p>
            <a:endParaRPr lang="en-US" sz="2400" dirty="0"/>
          </a:p>
          <a:p>
            <a:r>
              <a:rPr lang="en-US" sz="2800" dirty="0"/>
              <a:t>CPAN Social Media: Creating community </a:t>
            </a:r>
            <a:br>
              <a:rPr lang="en-US" sz="2800" dirty="0"/>
            </a:br>
            <a:r>
              <a:rPr lang="en-US" sz="2800" dirty="0"/>
              <a:t>&amp; Education</a:t>
            </a:r>
            <a:endParaRPr lang="en-US" sz="2800" b="1" dirty="0">
              <a:solidFill>
                <a:srgbClr val="333E48"/>
              </a:solidFill>
              <a:latin typeface="Arial"/>
              <a:cs typeface="Arial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87FC6AA-8319-89EA-F6D7-F0BBFE9E5CF6}"/>
              </a:ext>
            </a:extLst>
          </p:cNvPr>
          <p:cNvSpPr txBox="1">
            <a:spLocks/>
          </p:cNvSpPr>
          <p:nvPr/>
        </p:nvSpPr>
        <p:spPr>
          <a:xfrm>
            <a:off x="588296" y="1479594"/>
            <a:ext cx="10531462" cy="88868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latin typeface="Arial"/>
                <a:ea typeface="Times New Roman" panose="02020603050405020304" pitchFamily="18" charset="0"/>
                <a:cs typeface="Times New Roman"/>
              </a:rPr>
              <a:t>Added </a:t>
            </a:r>
            <a:r>
              <a:rPr lang="en-US" sz="1800" b="1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147</a:t>
            </a:r>
            <a:r>
              <a:rPr lang="en-US" sz="18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accounts </a:t>
            </a:r>
            <a:r>
              <a:rPr lang="en-US" sz="1800" dirty="0">
                <a:latin typeface="Arial"/>
                <a:ea typeface="Times New Roman" panose="02020603050405020304" pitchFamily="18" charset="0"/>
                <a:cs typeface="Times New Roman"/>
              </a:rPr>
              <a:t>to follow, fostering</a:t>
            </a:r>
            <a:r>
              <a:rPr lang="en-US" sz="18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collaboration and </a:t>
            </a:r>
            <a:r>
              <a:rPr lang="en-US" sz="1800" dirty="0">
                <a:latin typeface="Arial"/>
                <a:ea typeface="Times New Roman" panose="02020603050405020304" pitchFamily="18" charset="0"/>
                <a:cs typeface="Times New Roman"/>
              </a:rPr>
              <a:t>enhancing </a:t>
            </a:r>
            <a:r>
              <a:rPr lang="en-US" sz="18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awareness and enrollment for CPAN by integrating it with </a:t>
            </a:r>
            <a:r>
              <a:rPr lang="en-US" sz="1800" b="1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national</a:t>
            </a:r>
            <a:r>
              <a:rPr lang="en-US" sz="18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, </a:t>
            </a:r>
            <a:r>
              <a:rPr lang="en-US" sz="1800" b="1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state</a:t>
            </a:r>
            <a:r>
              <a:rPr lang="en-US" sz="18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, and </a:t>
            </a:r>
            <a:r>
              <a:rPr lang="en-US" sz="1800" b="1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regional</a:t>
            </a:r>
            <a:r>
              <a:rPr lang="en-US" sz="1800" dirty="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organizations focused on pediatric medical care and mental health</a:t>
            </a:r>
            <a:r>
              <a:rPr lang="en-US" sz="1800" dirty="0">
                <a:latin typeface="Arial"/>
                <a:ea typeface="Times New Roman" panose="02020603050405020304" pitchFamily="18" charset="0"/>
                <a:cs typeface="Times New Roman"/>
              </a:rPr>
              <a:t>. National and state accounts include:</a:t>
            </a:r>
            <a:endParaRPr lang="en-US" sz="1800" dirty="0">
              <a:effectLst/>
              <a:latin typeface="Arial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dirty="0">
              <a:effectLst/>
              <a:latin typeface="Arial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Arial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br>
              <a:rPr lang="en-US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US" sz="1800" dirty="0">
              <a:cs typeface="Arial"/>
            </a:endParaRPr>
          </a:p>
          <a:p>
            <a:pPr marL="28575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US" sz="1800" dirty="0">
              <a:cs typeface="Arial"/>
            </a:endParaRPr>
          </a:p>
          <a:p>
            <a:pPr marL="28575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US" sz="1800" dirty="0"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98829E-B4B9-FF92-8C6D-50773DAD8BC3}"/>
              </a:ext>
            </a:extLst>
          </p:cNvPr>
          <p:cNvSpPr txBox="1"/>
          <p:nvPr/>
        </p:nvSpPr>
        <p:spPr>
          <a:xfrm>
            <a:off x="590549" y="2438399"/>
            <a:ext cx="4429125" cy="35922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10000"/>
              </a:lnSpc>
              <a:buFont typeface="Arial,Sans-Serif"/>
              <a:buChar char="•"/>
            </a:pPr>
            <a:r>
              <a:rPr lang="en-US" sz="1600" dirty="0">
                <a:cs typeface="Arial"/>
              </a:rPr>
              <a:t>CDC</a:t>
            </a:r>
          </a:p>
          <a:p>
            <a:pPr marL="285750" indent="-285750">
              <a:lnSpc>
                <a:spcPct val="110000"/>
              </a:lnSpc>
              <a:buFont typeface="Arial,Sans-Serif"/>
              <a:buChar char="•"/>
            </a:pPr>
            <a:r>
              <a:rPr lang="en-US" sz="1600" dirty="0">
                <a:cs typeface="Arial"/>
              </a:rPr>
              <a:t>TX Institute for Excellence in Mental Health, Meadows Mental Health Policy Institute, Hogg Foundation</a:t>
            </a:r>
          </a:p>
          <a:p>
            <a:pPr marL="285750" indent="-285750">
              <a:lnSpc>
                <a:spcPct val="110000"/>
              </a:lnSpc>
              <a:buFont typeface="Arial,Sans-Serif"/>
              <a:buChar char="•"/>
            </a:pPr>
            <a:r>
              <a:rPr lang="en-US" sz="1600" dirty="0">
                <a:cs typeface="Arial"/>
              </a:rPr>
              <a:t>NAMI &amp; NAMI Texas</a:t>
            </a:r>
          </a:p>
          <a:p>
            <a:pPr marL="285750" indent="-285750">
              <a:lnSpc>
                <a:spcPct val="110000"/>
              </a:lnSpc>
              <a:buFont typeface="Arial,Sans-Serif"/>
              <a:buChar char="•"/>
            </a:pPr>
            <a:r>
              <a:rPr lang="en-US" sz="1600" dirty="0">
                <a:cs typeface="Arial"/>
              </a:rPr>
              <a:t>American Foundation of Suicide Prevention &amp; TX Chapter</a:t>
            </a:r>
          </a:p>
          <a:p>
            <a:pPr marL="285750" indent="-285750">
              <a:lnSpc>
                <a:spcPct val="110000"/>
              </a:lnSpc>
              <a:buFont typeface="Arial,Sans-Serif"/>
              <a:buChar char="•"/>
            </a:pPr>
            <a:r>
              <a:rPr lang="en-US" sz="1600" dirty="0">
                <a:cs typeface="Arial"/>
              </a:rPr>
              <a:t>American Academy of Family Physicians</a:t>
            </a:r>
          </a:p>
          <a:p>
            <a:pPr marL="285750" indent="-285750">
              <a:lnSpc>
                <a:spcPct val="110000"/>
              </a:lnSpc>
              <a:buFont typeface="Arial,Sans-Serif"/>
              <a:buChar char="•"/>
            </a:pPr>
            <a:r>
              <a:rPr lang="en-US" sz="1600" dirty="0">
                <a:cs typeface="Arial"/>
              </a:rPr>
              <a:t>WI Child Psychiatry Consultation Program</a:t>
            </a:r>
          </a:p>
          <a:p>
            <a:pPr marL="285750" indent="-285750">
              <a:lnSpc>
                <a:spcPct val="110000"/>
              </a:lnSpc>
              <a:buFont typeface="Arial,Sans-Serif"/>
              <a:buChar char="•"/>
            </a:pPr>
            <a:r>
              <a:rPr lang="en-US" sz="1600" dirty="0">
                <a:cs typeface="Arial"/>
              </a:rPr>
              <a:t>TX HHSC</a:t>
            </a:r>
          </a:p>
          <a:p>
            <a:pPr marL="285750" indent="-285750">
              <a:lnSpc>
                <a:spcPct val="110000"/>
              </a:lnSpc>
              <a:buFont typeface="Arial,Sans-Serif"/>
              <a:buChar char="•"/>
            </a:pPr>
            <a:r>
              <a:rPr lang="en-US" sz="1600" dirty="0">
                <a:cs typeface="Arial"/>
              </a:rPr>
              <a:t>TX DSHS</a:t>
            </a:r>
          </a:p>
          <a:p>
            <a:pPr marL="285750" indent="-285750">
              <a:lnSpc>
                <a:spcPct val="110000"/>
              </a:lnSpc>
              <a:buFont typeface="Arial,Sans-Serif"/>
              <a:buChar char="•"/>
            </a:pPr>
            <a:r>
              <a:rPr lang="en-US" sz="1600" dirty="0">
                <a:cs typeface="Arial"/>
              </a:rPr>
              <a:t>Office of the Texas Governor</a:t>
            </a:r>
          </a:p>
          <a:p>
            <a:pPr marL="285750" indent="-285750">
              <a:lnSpc>
                <a:spcPct val="110000"/>
              </a:lnSpc>
              <a:buFont typeface="Arial,Sans-Serif"/>
              <a:buChar char="•"/>
            </a:pPr>
            <a:r>
              <a:rPr lang="en-US" sz="1600" dirty="0">
                <a:cs typeface="Arial"/>
              </a:rPr>
              <a:t>TMA, TPS, TAFP, TACHC</a:t>
            </a:r>
          </a:p>
        </p:txBody>
      </p:sp>
    </p:spTree>
    <p:extLst>
      <p:ext uri="{BB962C8B-B14F-4D97-AF65-F5344CB8AC3E}">
        <p14:creationId xmlns:p14="http://schemas.microsoft.com/office/powerpoint/2010/main" val="888044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Timeline&#10;&#10;Description automatically generated">
            <a:extLst>
              <a:ext uri="{FF2B5EF4-FFF2-40B4-BE49-F238E27FC236}">
                <a16:creationId xmlns:a16="http://schemas.microsoft.com/office/drawing/2014/main" id="{C29658E6-DD8D-FEC2-5ABF-A342849678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181" t="6790" r="5903" b="3086"/>
          <a:stretch/>
        </p:blipFill>
        <p:spPr>
          <a:xfrm>
            <a:off x="3467100" y="504825"/>
            <a:ext cx="8543930" cy="592455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82A25-200F-423E-2455-9277D4F34C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4968" y="1345712"/>
            <a:ext cx="5321490" cy="3885415"/>
          </a:xfrm>
        </p:spPr>
        <p:txBody>
          <a:bodyPr lIns="91440" tIns="45720" rIns="91440" bIns="45720" anchor="t"/>
          <a:lstStyle/>
          <a:p>
            <a:r>
              <a:rPr lang="en-US" sz="1800" b="1" dirty="0"/>
              <a:t>CPAN and PeriPAN Web Pages and SEO</a:t>
            </a:r>
            <a:endParaRPr lang="en-US" sz="1800" b="1" dirty="0">
              <a:cs typeface="Arial"/>
            </a:endParaRPr>
          </a:p>
          <a:p>
            <a:r>
              <a:rPr lang="en-US" sz="1800" b="1" dirty="0"/>
              <a:t>PeriPAN Foundational and Outreach Items:</a:t>
            </a:r>
            <a:endParaRPr lang="en-US" sz="1800" b="1" dirty="0">
              <a:cs typeface="Arial"/>
            </a:endParaRPr>
          </a:p>
          <a:p>
            <a:pPr lvl="1"/>
            <a:r>
              <a:rPr lang="en-US" sz="1800" dirty="0"/>
              <a:t>Provider Toolkit</a:t>
            </a:r>
            <a:endParaRPr lang="en-US" sz="1800" dirty="0">
              <a:cs typeface="Arial"/>
            </a:endParaRPr>
          </a:p>
          <a:p>
            <a:pPr lvl="1"/>
            <a:r>
              <a:rPr lang="en-US" sz="1800" dirty="0"/>
              <a:t>Video</a:t>
            </a:r>
            <a:endParaRPr lang="en-US" sz="1800" dirty="0">
              <a:cs typeface="Arial"/>
            </a:endParaRPr>
          </a:p>
          <a:p>
            <a:pPr lvl="1"/>
            <a:r>
              <a:rPr lang="en-US" sz="1800" dirty="0"/>
              <a:t>Key Stakeholder Partnerships</a:t>
            </a:r>
            <a:endParaRPr lang="en-US" sz="1800" dirty="0">
              <a:cs typeface="Arial"/>
            </a:endParaRPr>
          </a:p>
          <a:p>
            <a:pPr lvl="1"/>
            <a:r>
              <a:rPr lang="en-US" sz="1800" dirty="0"/>
              <a:t>Direct Mail- Draft Shown</a:t>
            </a:r>
            <a:endParaRPr lang="en-US" sz="1800" dirty="0">
              <a:cs typeface="Arial"/>
            </a:endParaRP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145A2-77CC-44E0-B687-136E2CF3F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94170"/>
            <a:ext cx="5562600" cy="1127717"/>
          </a:xfrm>
        </p:spPr>
        <p:txBody>
          <a:bodyPr lIns="91440" tIns="45720" rIns="91440" bIns="45720" anchor="b" anchorCtr="0"/>
          <a:lstStyle/>
          <a:p>
            <a:r>
              <a:rPr lang="en-US" sz="2800" dirty="0"/>
              <a:t>What’s Next?</a:t>
            </a:r>
          </a:p>
        </p:txBody>
      </p:sp>
      <p:pic>
        <p:nvPicPr>
          <p:cNvPr id="31" name="Picture Placeholder 14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5059A42E-C8FD-7D22-4627-8A0C84120C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096" t="1202" r="1096" b="-1131"/>
          <a:stretch/>
        </p:blipFill>
        <p:spPr>
          <a:xfrm>
            <a:off x="652697" y="3427338"/>
            <a:ext cx="2595328" cy="2998317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3C127A-7BF6-D478-0FE4-87EB90DCC5C0}"/>
              </a:ext>
            </a:extLst>
          </p:cNvPr>
          <p:cNvSpPr txBox="1"/>
          <p:nvPr/>
        </p:nvSpPr>
        <p:spPr>
          <a:xfrm>
            <a:off x="3648075" y="6286500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FRONT: 8.5x5.5 mailer</a:t>
            </a:r>
            <a:endParaRPr lang="en-US" sz="1200" dirty="0"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050B9C-C02F-4F81-1DD2-72A3393FEDDC}"/>
              </a:ext>
            </a:extLst>
          </p:cNvPr>
          <p:cNvSpPr txBox="1"/>
          <p:nvPr/>
        </p:nvSpPr>
        <p:spPr>
          <a:xfrm>
            <a:off x="7781925" y="6286500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BACK: 8.5x5.5 mailer</a:t>
            </a:r>
            <a:endParaRPr lang="en-US" sz="1200" dirty="0"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57948A-F8C6-0DAB-1B72-E0B6C92B6C5A}"/>
              </a:ext>
            </a:extLst>
          </p:cNvPr>
          <p:cNvSpPr txBox="1"/>
          <p:nvPr/>
        </p:nvSpPr>
        <p:spPr>
          <a:xfrm>
            <a:off x="6200774" y="428625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9x6 envelope</a:t>
            </a:r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D790466-1BD0-32C6-6024-22A6A27AC84B}"/>
              </a:ext>
            </a:extLst>
          </p:cNvPr>
          <p:cNvSpPr/>
          <p:nvPr/>
        </p:nvSpPr>
        <p:spPr>
          <a:xfrm>
            <a:off x="8522969" y="5692139"/>
            <a:ext cx="771525" cy="264795"/>
          </a:xfrm>
          <a:prstGeom prst="ellipse">
            <a:avLst/>
          </a:prstGeom>
          <a:noFill/>
          <a:ln>
            <a:solidFill>
              <a:srgbClr val="BE59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192CC07-A8EB-FCB3-89CC-63E3788D2167}"/>
              </a:ext>
            </a:extLst>
          </p:cNvPr>
          <p:cNvCxnSpPr/>
          <p:nvPr/>
        </p:nvCxnSpPr>
        <p:spPr>
          <a:xfrm flipH="1">
            <a:off x="9182769" y="2916187"/>
            <a:ext cx="1638967" cy="269240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2054FBA-7DAC-A9A3-CAF0-8CEE98C8CFC8}"/>
              </a:ext>
            </a:extLst>
          </p:cNvPr>
          <p:cNvSpPr txBox="1"/>
          <p:nvPr/>
        </p:nvSpPr>
        <p:spPr>
          <a:xfrm>
            <a:off x="10403793" y="2212668"/>
            <a:ext cx="135774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Purchased </a:t>
            </a:r>
            <a:br>
              <a:rPr lang="en-US" sz="1200" dirty="0"/>
            </a:br>
            <a:r>
              <a:rPr lang="en-US" sz="1200" dirty="0"/>
              <a:t>TXPeripan.org</a:t>
            </a:r>
          </a:p>
          <a:p>
            <a:r>
              <a:rPr lang="en-US" sz="1200" dirty="0">
                <a:cs typeface="Arial"/>
              </a:rPr>
              <a:t>domain name 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DC9C49-C1E3-74D9-0D56-77BA33E84BC9}"/>
              </a:ext>
            </a:extLst>
          </p:cNvPr>
          <p:cNvSpPr/>
          <p:nvPr/>
        </p:nvSpPr>
        <p:spPr>
          <a:xfrm>
            <a:off x="10406393" y="2185274"/>
            <a:ext cx="1253206" cy="743107"/>
          </a:xfrm>
          <a:prstGeom prst="rect">
            <a:avLst/>
          </a:prstGeom>
          <a:noFill/>
          <a:ln>
            <a:solidFill>
              <a:srgbClr val="BE59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866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7D4FF-EDA9-4EC7-AA8D-B9382D27E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2865141"/>
            <a:ext cx="11125199" cy="1127717"/>
          </a:xfrm>
        </p:spPr>
        <p:txBody>
          <a:bodyPr/>
          <a:lstStyle/>
          <a:p>
            <a:pPr algn="ctr"/>
            <a:r>
              <a:rPr lang="en-US" sz="6600" dirty="0"/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401174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CLI 191120">
      <a:dk1>
        <a:srgbClr val="333E48"/>
      </a:dk1>
      <a:lt1>
        <a:srgbClr val="FFFFFF"/>
      </a:lt1>
      <a:dk2>
        <a:srgbClr val="055F86"/>
      </a:dk2>
      <a:lt2>
        <a:srgbClr val="D6D2C3"/>
      </a:lt2>
      <a:accent1>
        <a:srgbClr val="BF5700"/>
      </a:accent1>
      <a:accent2>
        <a:srgbClr val="F79621"/>
      </a:accent2>
      <a:accent3>
        <a:srgbClr val="00A8B6"/>
      </a:accent3>
      <a:accent4>
        <a:srgbClr val="FED600"/>
      </a:accent4>
      <a:accent5>
        <a:srgbClr val="579C44"/>
      </a:accent5>
      <a:accent6>
        <a:srgbClr val="A4CC57"/>
      </a:accent6>
      <a:hlink>
        <a:srgbClr val="333E48"/>
      </a:hlink>
      <a:folHlink>
        <a:srgbClr val="9CAEB6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26F731B-5566-4519-9C8F-DF8B0DD83A80}"/>
</file>

<file path=customXml/itemProps2.xml><?xml version="1.0" encoding="utf-8"?>
<ds:datastoreItem xmlns:ds="http://schemas.openxmlformats.org/officeDocument/2006/customXml" ds:itemID="{503A8F9E-606E-4250-B4E8-B3503CDB8D04}"/>
</file>

<file path=customXml/itemProps3.xml><?xml version="1.0" encoding="utf-8"?>
<ds:datastoreItem xmlns:ds="http://schemas.openxmlformats.org/officeDocument/2006/customXml" ds:itemID="{8FB4A810-AF62-4BCE-ADCC-802094214883}"/>
</file>

<file path=docProps/app.xml><?xml version="1.0" encoding="utf-8"?>
<Properties xmlns="http://schemas.openxmlformats.org/officeDocument/2006/extended-properties" xmlns:vt="http://schemas.openxmlformats.org/officeDocument/2006/docPropsVTypes">
  <TotalTime>4467</TotalTime>
  <Words>318</Words>
  <Application>Microsoft Office PowerPoint</Application>
  <PresentationFormat>Widescreen</PresentationFormat>
  <Paragraphs>65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Arial Black</vt:lpstr>
      <vt:lpstr>Arial,Sans-Serif</vt:lpstr>
      <vt:lpstr>Calibri</vt:lpstr>
      <vt:lpstr>Charis SIL</vt:lpstr>
      <vt:lpstr>Courier New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What’s Next?</vt:lpstr>
      <vt:lpstr>Q &amp; 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Kirschten, Nicole</dc:creator>
  <cp:lastModifiedBy>Susswein, Melanie</cp:lastModifiedBy>
  <cp:revision>437</cp:revision>
  <dcterms:created xsi:type="dcterms:W3CDTF">2019-10-31T13:57:35Z</dcterms:created>
  <dcterms:modified xsi:type="dcterms:W3CDTF">2023-05-10T11:46:29Z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