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11"/>
  </p:notesMasterIdLst>
  <p:handoutMasterIdLst>
    <p:handoutMasterId r:id="rId12"/>
  </p:handoutMasterIdLst>
  <p:sldIdLst>
    <p:sldId id="350" r:id="rId5"/>
    <p:sldId id="356" r:id="rId6"/>
    <p:sldId id="352" r:id="rId7"/>
    <p:sldId id="357" r:id="rId8"/>
    <p:sldId id="367" r:id="rId9"/>
    <p:sldId id="36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8ACFA5-45DB-9B10-5DF8-209F7A94B7E7}" v="1" dt="2022-05-13T21:09:56.031"/>
    <p1510:client id="{D0B02BE6-D01B-4D28-9A81-7254F22D5240}" v="4" dt="2022-05-12T20:44:41.9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493" autoAdjust="0"/>
    <p:restoredTop sz="95226" autoAdjust="0"/>
  </p:normalViewPr>
  <p:slideViewPr>
    <p:cSldViewPr snapToGrid="0">
      <p:cViewPr varScale="1">
        <p:scale>
          <a:sx n="65" d="100"/>
          <a:sy n="65" d="100"/>
        </p:scale>
        <p:origin x="99" y="64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60" d="100"/>
          <a:sy n="60" d="100"/>
        </p:scale>
        <p:origin x="3187" y="48"/>
      </p:cViewPr>
      <p:guideLst/>
    </p:cSldViewPr>
  </p:notes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4.xml" Id="rId8" /><Relationship Type="http://schemas.openxmlformats.org/officeDocument/2006/relationships/commentAuthors" Target="commentAuthors.xml" Id="rId13" /><Relationship Type="http://schemas.openxmlformats.org/officeDocument/2006/relationships/customXml" Target="../customXml/item3.xml" Id="rId3" /><Relationship Type="http://schemas.openxmlformats.org/officeDocument/2006/relationships/slide" Target="slides/slide3.xml" Id="rId7" /><Relationship Type="http://schemas.openxmlformats.org/officeDocument/2006/relationships/handoutMaster" Target="handoutMasters/handoutMaster1.xml" Id="rId12" /><Relationship Type="http://schemas.openxmlformats.org/officeDocument/2006/relationships/tableStyles" Target="tableStyles.xml" Id="rId17" /><Relationship Type="http://schemas.openxmlformats.org/officeDocument/2006/relationships/customXml" Target="../customXml/item2.xml" Id="rId2" /><Relationship Type="http://schemas.openxmlformats.org/officeDocument/2006/relationships/theme" Target="theme/theme1.xml" Id="rId16" /><Relationship Type="http://schemas.openxmlformats.org/officeDocument/2006/relationships/customXml" Target="../customXml/item1.xml" Id="rId1" /><Relationship Type="http://schemas.openxmlformats.org/officeDocument/2006/relationships/slide" Target="slides/slide2.xml" Id="rId6" /><Relationship Type="http://schemas.openxmlformats.org/officeDocument/2006/relationships/notesMaster" Target="notesMasters/notesMaster1.xml" Id="rId11" /><Relationship Type="http://schemas.openxmlformats.org/officeDocument/2006/relationships/slide" Target="slides/slide1.xml" Id="rId5" /><Relationship Type="http://schemas.openxmlformats.org/officeDocument/2006/relationships/viewProps" Target="viewProps.xml" Id="rId15" /><Relationship Type="http://schemas.openxmlformats.org/officeDocument/2006/relationships/slide" Target="slides/slide6.xml" Id="rId10" /><Relationship Type="http://schemas.microsoft.com/office/2015/10/relationships/revisionInfo" Target="revisionInfo.xml" Id="rId19" /><Relationship Type="http://schemas.openxmlformats.org/officeDocument/2006/relationships/slideMaster" Target="slideMasters/slideMaster1.xml" Id="rId4" /><Relationship Type="http://schemas.openxmlformats.org/officeDocument/2006/relationships/slide" Target="slides/slide5.xml" Id="rId9" /><Relationship Type="http://schemas.openxmlformats.org/officeDocument/2006/relationships/presProps" Target="presProps.xml" Id="rId14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5B66E5-15AA-4745-8A67-3CE257BEE3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844A45-21B3-834A-A491-E4E4B9DC11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039FDB-18A0-074D-8BA3-A4C3DE896A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6D13E5-4CEC-3A4A-8E5D-AFCEE7512EEC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A52F-9D89-7442-A8E9-48D1527B5F6B}" type="datetimeFigureOut">
              <a:rPr lang="en-US" smtClean="0"/>
              <a:t>5/13/2022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C7E07-3C67-C64C-8DA0-0404F6303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7054" y="2116182"/>
            <a:ext cx="5491571" cy="1514019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7055" y="4549553"/>
            <a:ext cx="5491570" cy="953337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8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</a:extLst>
          </p:cNvPr>
          <p:cNvCxnSpPr>
            <a:cxnSpLocks/>
          </p:cNvCxnSpPr>
          <p:nvPr userDrawn="1"/>
        </p:nvCxnSpPr>
        <p:spPr>
          <a:xfrm>
            <a:off x="6367055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06C6F65-35CD-D64B-992A-0C1C1E00384D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AutoShape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 spc="50" baseline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F0FD074-81E2-0D4E-8446-C5B415B238A0}"/>
              </a:ext>
            </a:extLst>
          </p:cNvPr>
          <p:cNvCxnSpPr>
            <a:cxnSpLocks/>
          </p:cNvCxnSpPr>
          <p:nvPr userDrawn="1"/>
        </p:nvCxnSpPr>
        <p:spPr>
          <a:xfrm>
            <a:off x="952500" y="179872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 Placeholder 29">
            <a:extLst>
              <a:ext uri="{FF2B5EF4-FFF2-40B4-BE49-F238E27FC236}">
                <a16:creationId xmlns:a16="http://schemas.microsoft.com/office/drawing/2014/main" id="{58AAB058-5FFC-9E4E-AD2E-FB1B4EE510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2500" y="2818296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29">
            <a:extLst>
              <a:ext uri="{FF2B5EF4-FFF2-40B4-BE49-F238E27FC236}">
                <a16:creationId xmlns:a16="http://schemas.microsoft.com/office/drawing/2014/main" id="{18ABDA74-C3EC-274D-BE87-AC5B825A2A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2500" y="2209800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DDE02E-BC75-2645-8725-CA2CFD327A3C}"/>
              </a:ext>
            </a:extLst>
          </p:cNvPr>
          <p:cNvCxnSpPr>
            <a:cxnSpLocks/>
          </p:cNvCxnSpPr>
          <p:nvPr userDrawn="1"/>
        </p:nvCxnSpPr>
        <p:spPr>
          <a:xfrm>
            <a:off x="4379737" y="180318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 Placeholder 29">
            <a:extLst>
              <a:ext uri="{FF2B5EF4-FFF2-40B4-BE49-F238E27FC236}">
                <a16:creationId xmlns:a16="http://schemas.microsoft.com/office/drawing/2014/main" id="{3ABA9FD1-9B74-F14F-81EF-7B3407196B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79736" y="2818296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0E9E9D03-0186-5B4C-A73F-95ADCD08A44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79736" y="2209800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01EE6FD-FABB-AD48-92DA-19805B502918}"/>
              </a:ext>
            </a:extLst>
          </p:cNvPr>
          <p:cNvCxnSpPr>
            <a:cxnSpLocks/>
          </p:cNvCxnSpPr>
          <p:nvPr userDrawn="1"/>
        </p:nvCxnSpPr>
        <p:spPr>
          <a:xfrm>
            <a:off x="952500" y="4112192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 Placeholder 29">
            <a:extLst>
              <a:ext uri="{FF2B5EF4-FFF2-40B4-BE49-F238E27FC236}">
                <a16:creationId xmlns:a16="http://schemas.microsoft.com/office/drawing/2014/main" id="{F953BCFF-5CB8-784F-ACC1-A14670E6219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52500" y="5131299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9">
            <a:extLst>
              <a:ext uri="{FF2B5EF4-FFF2-40B4-BE49-F238E27FC236}">
                <a16:creationId xmlns:a16="http://schemas.microsoft.com/office/drawing/2014/main" id="{97DCC038-CDD3-1D48-B8BA-2617616935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52500" y="4522803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3BB36CC-7349-334D-A028-58D01025E726}"/>
              </a:ext>
            </a:extLst>
          </p:cNvPr>
          <p:cNvCxnSpPr>
            <a:cxnSpLocks/>
          </p:cNvCxnSpPr>
          <p:nvPr userDrawn="1"/>
        </p:nvCxnSpPr>
        <p:spPr>
          <a:xfrm>
            <a:off x="4379737" y="4116184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 Placeholder 29">
            <a:extLst>
              <a:ext uri="{FF2B5EF4-FFF2-40B4-BE49-F238E27FC236}">
                <a16:creationId xmlns:a16="http://schemas.microsoft.com/office/drawing/2014/main" id="{C20DFC6E-CE65-E94B-921D-38F386E173F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379736" y="5131299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9">
            <a:extLst>
              <a:ext uri="{FF2B5EF4-FFF2-40B4-BE49-F238E27FC236}">
                <a16:creationId xmlns:a16="http://schemas.microsoft.com/office/drawing/2014/main" id="{773FBF72-A3D8-2F4E-BAD2-2755F0BE4A4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379736" y="4522803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402C0D4-D9C4-F547-B996-38177302A3DC}"/>
              </a:ext>
            </a:extLst>
          </p:cNvPr>
          <p:cNvCxnSpPr>
            <a:cxnSpLocks/>
          </p:cNvCxnSpPr>
          <p:nvPr userDrawn="1"/>
        </p:nvCxnSpPr>
        <p:spPr>
          <a:xfrm>
            <a:off x="7083749" y="4116184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9B18A1DC-4A61-514B-9F70-1DCC893EBB1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083748" y="513129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DD138509-2AA1-D540-90D6-28847495661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083748" y="4522803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655503-4608-4F79-A5D4-B2F67958F263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May 16, 2022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AFA395-FE4C-4A99-A74E-57757D8473E1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A-SUDS Update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A6A117-A0E8-43E1-9120-CE3B8B97667F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93066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C82066DD-D313-D148-89C7-338EB873A73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A5BBD7C7-99D1-E841-A081-6912D1F2B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227A14EE-CB79-754A-8B19-EB9874B31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35B38B80-C3D3-4C47-B468-C41A8FF36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F0C4E8C2-3240-594A-9D5E-1BCD1AF44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-22543"/>
            <a:ext cx="6096000" cy="6903086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D23F761-57FC-3649-AE84-0C3EF95EF561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E66F2BC9-2F8A-1543-9AFD-9BAB0E75B3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499" y="2289363"/>
            <a:ext cx="4572001" cy="27952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Date Placeholder 1">
            <a:extLst>
              <a:ext uri="{FF2B5EF4-FFF2-40B4-BE49-F238E27FC236}">
                <a16:creationId xmlns:a16="http://schemas.microsoft.com/office/drawing/2014/main" id="{4539DD39-1B99-4E3D-A492-04558C8044DD}"/>
              </a:ext>
            </a:extLst>
          </p:cNvPr>
          <p:cNvSpPr txBox="1">
            <a:spLocks/>
          </p:cNvSpPr>
          <p:nvPr userDrawn="1"/>
        </p:nvSpPr>
        <p:spPr>
          <a:xfrm>
            <a:off x="3086100" y="63750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1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May 16, 2022</a:t>
            </a:r>
            <a:endParaRPr lang="en-US" dirty="0"/>
          </a:p>
        </p:txBody>
      </p:sp>
      <p:sp>
        <p:nvSpPr>
          <p:cNvPr id="21" name="Footer Placeholder 2">
            <a:extLst>
              <a:ext uri="{FF2B5EF4-FFF2-40B4-BE49-F238E27FC236}">
                <a16:creationId xmlns:a16="http://schemas.microsoft.com/office/drawing/2014/main" id="{15873AA7-361F-4ADE-AE59-F4A708DF3B27}"/>
              </a:ext>
            </a:extLst>
          </p:cNvPr>
          <p:cNvSpPr txBox="1">
            <a:spLocks/>
          </p:cNvSpPr>
          <p:nvPr userDrawn="1"/>
        </p:nvSpPr>
        <p:spPr>
          <a:xfrm>
            <a:off x="1588770" y="6375020"/>
            <a:ext cx="149733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100" b="0" i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A-SUDS Update</a:t>
            </a:r>
            <a:endParaRPr lang="en-US" dirty="0"/>
          </a:p>
        </p:txBody>
      </p:sp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B9FEDD81-33CA-45D5-BBE4-928F4B467856}"/>
              </a:ext>
            </a:extLst>
          </p:cNvPr>
          <p:cNvSpPr txBox="1">
            <a:spLocks/>
          </p:cNvSpPr>
          <p:nvPr userDrawn="1"/>
        </p:nvSpPr>
        <p:spPr>
          <a:xfrm>
            <a:off x="1065530" y="63750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1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769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6" pos="3480" userDrawn="1">
          <p15:clr>
            <a:srgbClr val="FBAE40"/>
          </p15:clr>
        </p15:guide>
        <p15:guide id="7" orient="horz" pos="1440" userDrawn="1">
          <p15:clr>
            <a:srgbClr val="FBAE40"/>
          </p15:clr>
        </p15:guide>
        <p15:guide id="9" orient="horz" pos="1224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50E2385F-F6FA-D345-AF77-A9EE8E49310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8" cy="6858000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3943" y="3045437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1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BE3A3D6-A0AD-C84D-8B2A-743F5F95432E}"/>
              </a:ext>
            </a:extLst>
          </p:cNvPr>
          <p:cNvCxnSpPr>
            <a:cxnSpLocks/>
          </p:cNvCxnSpPr>
          <p:nvPr userDrawn="1"/>
        </p:nvCxnSpPr>
        <p:spPr>
          <a:xfrm>
            <a:off x="7154721" y="4003877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4CB38BE-0FF2-694C-AA3C-D73DBF7C332C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9509760" y="-3"/>
            <a:ext cx="2682238" cy="2682238"/>
            <a:chOff x="0" y="12289"/>
            <a:chExt cx="3550" cy="3551"/>
          </a:xfrm>
          <a:solidFill>
            <a:schemeClr val="tx1"/>
          </a:solidFill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F0257420-2EA0-6348-8B9E-1414F5297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7FE65C23-C0EF-BB41-884A-01C2A7356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F73F5EB6-53C7-D44C-9003-FB5A81F98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357889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75992517-0394-6B43-B15D-2A86A34512F3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952500" y="1939108"/>
            <a:ext cx="10352810" cy="411070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1012B1-809A-45CE-9FED-46D08DC8C42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May 13, 2022</a:t>
            </a:fld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B6FA27-6601-4107-A3C9-808CB443024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19432A-F8B5-4A96-AEE6-2E159658D5D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58628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1392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able Placeholder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952500" y="2209800"/>
            <a:ext cx="10287000" cy="2593109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2411D2-78FE-46C1-9EA9-C6A882903B5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May 13, 2022</a:t>
            </a:fld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4DAF8F-82DB-4DBE-9041-71217A4516C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2F761B-6706-439D-9C75-43E751AB195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13107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2476500"/>
            <a:ext cx="7132320" cy="3289971"/>
          </a:xfrm>
          <a:prstGeom prst="rect">
            <a:avLst/>
          </a:prstGeom>
          <a:ln>
            <a:noFill/>
          </a:ln>
        </p:spPr>
        <p:txBody>
          <a:bodyPr lIns="0" tIns="0" rIns="0" bIns="0" anchor="t" anchorCtr="0">
            <a:normAutofit/>
          </a:bodyPr>
          <a:lstStyle>
            <a:lvl1pPr>
              <a:lnSpc>
                <a:spcPct val="100000"/>
              </a:lnSpc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02327D-DBD4-7A4E-ABF2-A946A559A8AD}"/>
              </a:ext>
            </a:extLst>
          </p:cNvPr>
          <p:cNvSpPr txBox="1"/>
          <p:nvPr userDrawn="1"/>
        </p:nvSpPr>
        <p:spPr>
          <a:xfrm>
            <a:off x="699948" y="548291"/>
            <a:ext cx="158937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0" b="1" dirty="0">
                <a:solidFill>
                  <a:schemeClr val="bg1"/>
                </a:solidFill>
              </a:rPr>
              <a:t>“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ACB4ADD-D9F4-984E-B29D-A2CF6D19E810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9" name="AutoShape 24">
              <a:extLst>
                <a:ext uri="{FF2B5EF4-FFF2-40B4-BE49-F238E27FC236}">
                  <a16:creationId xmlns:a16="http://schemas.microsoft.com/office/drawing/2014/main" id="{5017C477-A988-7041-8A67-3D8294D6AD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206D7F37-5DD1-A24E-9CCA-84B2A16855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A6E321C8-096C-1B41-B14F-4CA7AE04BB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32B3FDD4-EB13-F44F-99D0-BFAB06F0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A20BCBD2-A735-0C43-8C55-B384372AC6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69A90A7-BF26-684E-8C8B-638053DA1234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861D8E86-886A-8744-BC4C-FE82B0243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2D967470-E96E-8843-AAD2-E0C8B8077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C8A27D09-765D-3949-BCCA-238C3514D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478292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560">
          <p15:clr>
            <a:srgbClr val="FBAE40"/>
          </p15:clr>
        </p15:guide>
        <p15:guide id="8" orient="horz" pos="1752" userDrawn="1">
          <p15:clr>
            <a:srgbClr val="FBAE40"/>
          </p15:clr>
        </p15:guide>
        <p15:guide id="9" orient="horz" pos="124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A7D9F21A-75CF-6045-8FA1-C4F4E21B699C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AEA7E377-BB07-FA43-B532-10A92EE030B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F18DE645-B3D5-2F4E-AAD6-002FEF13A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B90F6499-BA50-2340-A026-32C79B6BFA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8" name="Picture Placeholder 25">
            <a:extLst>
              <a:ext uri="{FF2B5EF4-FFF2-40B4-BE49-F238E27FC236}">
                <a16:creationId xmlns:a16="http://schemas.microsoft.com/office/drawing/2014/main" id="{2274C164-503B-E746-A155-849A9BC2406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54268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E2F20AFE-B282-5146-B0D6-F2FC1B6D3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879063"/>
            <a:ext cx="75322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777D2F0-DE3F-8343-B97A-E7FA440532FD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Picture Placeholder 25">
            <a:extLst>
              <a:ext uri="{FF2B5EF4-FFF2-40B4-BE49-F238E27FC236}">
                <a16:creationId xmlns:a16="http://schemas.microsoft.com/office/drawing/2014/main" id="{AF1B5ED8-33F6-FB44-AA92-F0D227BB310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658280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2" name="Text Placeholder 29">
            <a:extLst>
              <a:ext uri="{FF2B5EF4-FFF2-40B4-BE49-F238E27FC236}">
                <a16:creationId xmlns:a16="http://schemas.microsoft.com/office/drawing/2014/main" id="{0D824BDD-2D23-C943-8FE9-60B7B23B5E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5393169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3" name="Text Placeholder 29">
            <a:extLst>
              <a:ext uri="{FF2B5EF4-FFF2-40B4-BE49-F238E27FC236}">
                <a16:creationId xmlns:a16="http://schemas.microsoft.com/office/drawing/2014/main" id="{2F3D441E-DFB1-084B-8192-C6CBECCA40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500" y="4986745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4" name="Text Placeholder 29">
            <a:extLst>
              <a:ext uri="{FF2B5EF4-FFF2-40B4-BE49-F238E27FC236}">
                <a16:creationId xmlns:a16="http://schemas.microsoft.com/office/drawing/2014/main" id="{25797825-E7AE-2C41-A965-E6F0D70D97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63042" y="5393169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5" name="Text Placeholder 29">
            <a:extLst>
              <a:ext uri="{FF2B5EF4-FFF2-40B4-BE49-F238E27FC236}">
                <a16:creationId xmlns:a16="http://schemas.microsoft.com/office/drawing/2014/main" id="{63C1927C-E23B-204E-9F3A-2A67D2BF70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042" y="4986745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6" name="Text Placeholder 29">
            <a:extLst>
              <a:ext uri="{FF2B5EF4-FFF2-40B4-BE49-F238E27FC236}">
                <a16:creationId xmlns:a16="http://schemas.microsoft.com/office/drawing/2014/main" id="{EC81F0F5-C204-7248-A336-A655814A8A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67054" y="539316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Text Placeholder 29">
            <a:extLst>
              <a:ext uri="{FF2B5EF4-FFF2-40B4-BE49-F238E27FC236}">
                <a16:creationId xmlns:a16="http://schemas.microsoft.com/office/drawing/2014/main" id="{C9FEF82E-4E9C-8343-9D36-C4A00D7137C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67054" y="4986745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8" name="Text Placeholder 29">
            <a:extLst>
              <a:ext uri="{FF2B5EF4-FFF2-40B4-BE49-F238E27FC236}">
                <a16:creationId xmlns:a16="http://schemas.microsoft.com/office/drawing/2014/main" id="{F8AF6664-A005-7A42-9AEF-C5AA5603E4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110254" y="539316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9" name="Text Placeholder 29">
            <a:extLst>
              <a:ext uri="{FF2B5EF4-FFF2-40B4-BE49-F238E27FC236}">
                <a16:creationId xmlns:a16="http://schemas.microsoft.com/office/drawing/2014/main" id="{5F6C1E52-E2B6-5F45-A863-5BB35ABAFCD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110254" y="4986745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FD0B2D5-B3C2-D847-A220-86CB6A37E418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28" name="AutoShape 24">
              <a:extLst>
                <a:ext uri="{FF2B5EF4-FFF2-40B4-BE49-F238E27FC236}">
                  <a16:creationId xmlns:a16="http://schemas.microsoft.com/office/drawing/2014/main" id="{A7FD25A4-760F-814C-915F-DD6E89CA3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A0CC8369-E81F-D447-87D8-1AF0C58EA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C41CA81E-EF54-D048-8775-CD4AB37A7D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D95A4B85-923E-B641-B239-2A1999AB2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501386DC-76EB-F34E-AD0E-22957D3B38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66" name="Picture Placeholder 25">
            <a:extLst>
              <a:ext uri="{FF2B5EF4-FFF2-40B4-BE49-F238E27FC236}">
                <a16:creationId xmlns:a16="http://schemas.microsoft.com/office/drawing/2014/main" id="{2D21D633-C51E-E94E-BAE3-96F52F76E49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62292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9" name="Picture Placeholder 25">
            <a:extLst>
              <a:ext uri="{FF2B5EF4-FFF2-40B4-BE49-F238E27FC236}">
                <a16:creationId xmlns:a16="http://schemas.microsoft.com/office/drawing/2014/main" id="{639EFA5A-9C69-DF4D-81B7-FA1F8CCCF934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112023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3" name="Date Placeholder 1">
            <a:extLst>
              <a:ext uri="{FF2B5EF4-FFF2-40B4-BE49-F238E27FC236}">
                <a16:creationId xmlns:a16="http://schemas.microsoft.com/office/drawing/2014/main" id="{18969F35-ECB3-440C-9CDE-56CE124F2A6B}"/>
              </a:ext>
            </a:extLst>
          </p:cNvPr>
          <p:cNvSpPr>
            <a:spLocks noGrp="1"/>
          </p:cNvSpPr>
          <p:nvPr>
            <p:ph type="dt" sz="half" idx="25"/>
          </p:nvPr>
        </p:nvSpPr>
        <p:spPr>
          <a:xfrm>
            <a:off x="2992120" y="6332220"/>
            <a:ext cx="1313180" cy="247651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May 16, 2022</a:t>
            </a:r>
          </a:p>
        </p:txBody>
      </p:sp>
      <p:sp>
        <p:nvSpPr>
          <p:cNvPr id="34" name="Footer Placeholder 2">
            <a:extLst>
              <a:ext uri="{FF2B5EF4-FFF2-40B4-BE49-F238E27FC236}">
                <a16:creationId xmlns:a16="http://schemas.microsoft.com/office/drawing/2014/main" id="{25130EF8-22F3-4B4C-9377-281C9931798B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>
          <a:xfrm>
            <a:off x="1494790" y="6332220"/>
            <a:ext cx="1497330" cy="247651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A-SUDS Update</a:t>
            </a:r>
          </a:p>
        </p:txBody>
      </p:sp>
      <p:sp>
        <p:nvSpPr>
          <p:cNvPr id="35" name="Slide Number Placeholder 3">
            <a:extLst>
              <a:ext uri="{FF2B5EF4-FFF2-40B4-BE49-F238E27FC236}">
                <a16:creationId xmlns:a16="http://schemas.microsoft.com/office/drawing/2014/main" id="{0D3DF3AE-1D89-460D-8122-85DA65B6E968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>
          <a:xfrm>
            <a:off x="971550" y="6332220"/>
            <a:ext cx="523240" cy="247651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963624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304" userDrawn="1">
          <p15:clr>
            <a:srgbClr val="FBAE40"/>
          </p15:clr>
        </p15:guide>
        <p15:guide id="4" pos="4008" userDrawn="1">
          <p15:clr>
            <a:srgbClr val="FBAE40"/>
          </p15:clr>
        </p15:guide>
        <p15:guide id="5" pos="1944" userDrawn="1">
          <p15:clr>
            <a:srgbClr val="FBAE40"/>
          </p15:clr>
        </p15:guide>
        <p15:guide id="6" pos="3648" userDrawn="1">
          <p15:clr>
            <a:srgbClr val="FBAE40"/>
          </p15:clr>
        </p15:guide>
        <p15:guide id="7" orient="horz" pos="1392" userDrawn="1">
          <p15:clr>
            <a:srgbClr val="FBAE40"/>
          </p15:clr>
        </p15:guide>
        <p15:guide id="8" orient="horz" pos="552" userDrawn="1">
          <p15:clr>
            <a:srgbClr val="FBAE40"/>
          </p15:clr>
        </p15:guide>
        <p15:guide id="9" orient="horz" pos="1224" userDrawn="1">
          <p15:clr>
            <a:srgbClr val="FBAE40"/>
          </p15:clr>
        </p15:guide>
        <p15:guide id="10" pos="5352" userDrawn="1">
          <p15:clr>
            <a:srgbClr val="FBAE40"/>
          </p15:clr>
        </p15:guide>
        <p15:guide id="11" pos="5736" userDrawn="1">
          <p15:clr>
            <a:srgbClr val="FBAE40"/>
          </p15:clr>
        </p15:guide>
        <p15:guide id="12" orient="horz" pos="2904" userDrawn="1">
          <p15:clr>
            <a:srgbClr val="FBAE40"/>
          </p15:clr>
        </p15:guide>
        <p15:guide id="13" orient="horz" pos="160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40046AF-E5BF-854D-9986-7C3019770FE7}"/>
              </a:ext>
            </a:extLst>
          </p:cNvPr>
          <p:cNvCxnSpPr>
            <a:cxnSpLocks/>
          </p:cNvCxnSpPr>
          <p:nvPr userDrawn="1"/>
        </p:nvCxnSpPr>
        <p:spPr>
          <a:xfrm flipH="1">
            <a:off x="1045959" y="2213783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6CA14A6-0144-BC49-A8D4-C979D13258C0}"/>
              </a:ext>
            </a:extLst>
          </p:cNvPr>
          <p:cNvCxnSpPr>
            <a:cxnSpLocks/>
          </p:cNvCxnSpPr>
          <p:nvPr userDrawn="1"/>
        </p:nvCxnSpPr>
        <p:spPr>
          <a:xfrm flipH="1">
            <a:off x="6180493" y="2213783"/>
            <a:ext cx="11102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A582FC2-A135-5743-B9C0-6AC7225B42E1}"/>
              </a:ext>
            </a:extLst>
          </p:cNvPr>
          <p:cNvCxnSpPr>
            <a:cxnSpLocks/>
          </p:cNvCxnSpPr>
          <p:nvPr userDrawn="1"/>
        </p:nvCxnSpPr>
        <p:spPr>
          <a:xfrm flipH="1">
            <a:off x="8745623" y="3904712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7C43222-5868-0247-838F-58F4F6C8EE75}"/>
              </a:ext>
            </a:extLst>
          </p:cNvPr>
          <p:cNvCxnSpPr>
            <a:cxnSpLocks/>
          </p:cNvCxnSpPr>
          <p:nvPr userDrawn="1"/>
        </p:nvCxnSpPr>
        <p:spPr>
          <a:xfrm flipH="1">
            <a:off x="3611089" y="3895941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1">
            <a:extLst>
              <a:ext uri="{FF2B5EF4-FFF2-40B4-BE49-F238E27FC236}">
                <a16:creationId xmlns:a16="http://schemas.microsoft.com/office/drawing/2014/main" id="{46EEE005-F78A-9D4F-B159-964376C38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6" name="Text Placeholder 29">
            <a:extLst>
              <a:ext uri="{FF2B5EF4-FFF2-40B4-BE49-F238E27FC236}">
                <a16:creationId xmlns:a16="http://schemas.microsoft.com/office/drawing/2014/main" id="{FC61536F-8EA7-5A48-AF76-8B0E251BD8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96955" y="2934856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7" name="Text Placeholder 29">
            <a:extLst>
              <a:ext uri="{FF2B5EF4-FFF2-40B4-BE49-F238E27FC236}">
                <a16:creationId xmlns:a16="http://schemas.microsoft.com/office/drawing/2014/main" id="{64FFD994-BD97-ED49-8607-286ECBB1CD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96955" y="2568686"/>
            <a:ext cx="2133600" cy="205837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2" name="Text Placeholder 29">
            <a:extLst>
              <a:ext uri="{FF2B5EF4-FFF2-40B4-BE49-F238E27FC236}">
                <a16:creationId xmlns:a16="http://schemas.microsoft.com/office/drawing/2014/main" id="{D1ADE805-BFBC-ED47-B9CB-6CB2FF02E86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97799" y="5087328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3" name="Text Placeholder 29">
            <a:extLst>
              <a:ext uri="{FF2B5EF4-FFF2-40B4-BE49-F238E27FC236}">
                <a16:creationId xmlns:a16="http://schemas.microsoft.com/office/drawing/2014/main" id="{334A3589-641F-F547-891B-149579153B7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897799" y="4701908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>
              <a:spcBef>
                <a:spcPts val="4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6" name="Text Placeholder 29">
            <a:extLst>
              <a:ext uri="{FF2B5EF4-FFF2-40B4-BE49-F238E27FC236}">
                <a16:creationId xmlns:a16="http://schemas.microsoft.com/office/drawing/2014/main" id="{A63F8454-D12E-A641-ABD0-8977D3F5EC0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001711" y="5087328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7" name="Text Placeholder 29">
            <a:extLst>
              <a:ext uri="{FF2B5EF4-FFF2-40B4-BE49-F238E27FC236}">
                <a16:creationId xmlns:a16="http://schemas.microsoft.com/office/drawing/2014/main" id="{F35AA15D-DBAD-9840-8764-A5B6D486A23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001711" y="4701908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>
              <a:spcBef>
                <a:spcPts val="4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8" name="Text Placeholder 29">
            <a:extLst>
              <a:ext uri="{FF2B5EF4-FFF2-40B4-BE49-F238E27FC236}">
                <a16:creationId xmlns:a16="http://schemas.microsoft.com/office/drawing/2014/main" id="{8357CA0F-1A55-B145-8305-562F0DF22543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438143" y="2934856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9" name="Text Placeholder 29">
            <a:extLst>
              <a:ext uri="{FF2B5EF4-FFF2-40B4-BE49-F238E27FC236}">
                <a16:creationId xmlns:a16="http://schemas.microsoft.com/office/drawing/2014/main" id="{D6C49F6F-AF28-8942-8442-8F54A1DC388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438143" y="2568686"/>
            <a:ext cx="2133600" cy="205837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CE2724A-BCA1-604F-9D18-BF05746408C2}"/>
              </a:ext>
            </a:extLst>
          </p:cNvPr>
          <p:cNvCxnSpPr/>
          <p:nvPr userDrawn="1"/>
        </p:nvCxnSpPr>
        <p:spPr>
          <a:xfrm>
            <a:off x="967689" y="3968780"/>
            <a:ext cx="10275477" cy="0"/>
          </a:xfrm>
          <a:prstGeom prst="line">
            <a:avLst/>
          </a:prstGeom>
          <a:ln w="165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4923D7D1-A9CC-C34C-86FF-43B5C8978712}"/>
              </a:ext>
            </a:extLst>
          </p:cNvPr>
          <p:cNvSpPr/>
          <p:nvPr userDrawn="1"/>
        </p:nvSpPr>
        <p:spPr>
          <a:xfrm>
            <a:off x="964323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119FF13-13AB-3448-B24E-58E18B3CE2B6}"/>
              </a:ext>
            </a:extLst>
          </p:cNvPr>
          <p:cNvSpPr/>
          <p:nvPr userDrawn="1"/>
        </p:nvSpPr>
        <p:spPr>
          <a:xfrm>
            <a:off x="3531590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2F8F982-870E-AE44-B0D3-B3313BC48DB7}"/>
              </a:ext>
            </a:extLst>
          </p:cNvPr>
          <p:cNvSpPr/>
          <p:nvPr userDrawn="1"/>
        </p:nvSpPr>
        <p:spPr>
          <a:xfrm>
            <a:off x="6098857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49A137-DB5E-9C40-8C0A-ED607212022C}"/>
              </a:ext>
            </a:extLst>
          </p:cNvPr>
          <p:cNvSpPr/>
          <p:nvPr userDrawn="1"/>
        </p:nvSpPr>
        <p:spPr>
          <a:xfrm>
            <a:off x="8666124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DC2552-C347-4C3D-8C92-4A6981227C0E}"/>
              </a:ext>
            </a:extLst>
          </p:cNvPr>
          <p:cNvSpPr>
            <a:spLocks noGrp="1"/>
          </p:cNvSpPr>
          <p:nvPr>
            <p:ph type="dt" sz="half" idx="36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May 13, 2022</a:t>
            </a:fld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B7C35C-F3E4-4522-8711-16E4F9052C2C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4D6BAD-56F4-42F1-A2B3-FDB73364FD40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861552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3768" userDrawn="1">
          <p15:clr>
            <a:srgbClr val="FBAE40"/>
          </p15:clr>
        </p15:guide>
        <p15:guide id="9" orient="horz" pos="552" userDrawn="1">
          <p15:clr>
            <a:srgbClr val="FBAE40"/>
          </p15:clr>
        </p15:guide>
        <p15:guide id="10" orient="horz" pos="1512" userDrawn="1">
          <p15:clr>
            <a:srgbClr val="FBAE40"/>
          </p15:clr>
        </p15:guide>
        <p15:guide id="11" orient="horz" pos="283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DEF3328-825B-3946-8472-DB93D6A32867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4E4E09DF-AF21-0E4A-9838-14DFBFFED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653F54AE-9BC1-3A45-A129-4028EADE4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54F6D22-4944-974A-999E-F9E22F1595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4023" y="2300984"/>
            <a:ext cx="4827178" cy="40421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3A0EE708-F36B-444B-9A8B-D48D69535E45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362700" y="2300984"/>
            <a:ext cx="4764829" cy="40421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4023" y="2799146"/>
            <a:ext cx="4827178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E40D4044-0F7B-0647-BAB5-16B23EBD9EC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62700" y="2799146"/>
            <a:ext cx="4756241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D51C063-0222-064B-8A2E-485FE9EAC10D}"/>
              </a:ext>
            </a:extLst>
          </p:cNvPr>
          <p:cNvCxnSpPr>
            <a:cxnSpLocks/>
          </p:cNvCxnSpPr>
          <p:nvPr userDrawn="1"/>
        </p:nvCxnSpPr>
        <p:spPr>
          <a:xfrm>
            <a:off x="63627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D182-A7DD-4F7B-B207-262854316ED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May 13, 2022</a:t>
            </a:fld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B29252-5D0B-4B9D-9FBD-8EC0929FE09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B4FEF6-E217-4110-BBF5-C4B77ADC8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50425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868B08E5-2F7C-7749-8BDF-386EAF974BB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F3E300C0-0B72-9048-9E16-2166E1A88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E4AA520D-9D51-3A42-B9B1-DF72169BC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D5F2735E-137C-DB47-AEF0-EFC871A32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500" y="2799146"/>
            <a:ext cx="3036477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57DFE0A-61D9-1B48-8196-EA94D04685D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69372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946754A-F105-644E-99A4-DC80B994424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569372" y="2799146"/>
            <a:ext cx="3050628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368648FC-FC9A-5645-8F0C-390FFFAE180D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8187017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BB849DC-B114-D145-9879-4FE0688BF57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87017" y="2799146"/>
            <a:ext cx="3036477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FA07F3-F8E4-4505-85EC-22734AC6879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May 13, 2022</a:t>
            </a:fld>
            <a:endParaRPr lang="en-US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165D22-FEF5-4F30-8822-5D2378806A9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40F86B-3DA3-4708-AAF5-387BA115C41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27948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52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4800" userDrawn="1">
          <p15:clr>
            <a:srgbClr val="FBAE40"/>
          </p15:clr>
        </p15:guide>
        <p15:guide id="11" pos="2880" userDrawn="1">
          <p15:clr>
            <a:srgbClr val="FBAE40"/>
          </p15:clr>
        </p15:guide>
        <p15:guide id="12" orient="horz" pos="175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A8C895-11B9-EA40-B0F8-0F4FE98815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656904"/>
            <a:ext cx="4838700" cy="57431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47A1EE0-4011-3749-B01C-FC489EEDF880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7EED68A-6660-2643-BBFB-B6AB92A7C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BECF9FB8-F6C7-C54D-99F4-11FDF26D7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46C7C62D-7D3B-934C-AFF9-0F10E727B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85D552-3AFC-4D21-A944-9D41E128A9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2286000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BE8C2EDB-9C70-49A2-865C-E5CD77D3E7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3655" y="3841846"/>
            <a:ext cx="4838700" cy="636754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EE50320A-D017-45C6-9986-94BC43911E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3655" y="3470942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673EB498-F5D2-4E15-990A-2AFA4A377C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2500" y="5017901"/>
            <a:ext cx="4838700" cy="908340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1F528150-326B-4BB3-AC38-7FC805DB6B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52500" y="4646997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20EBEFF7-AECA-409B-9ACC-A63A168283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9647" y="2656904"/>
            <a:ext cx="4838700" cy="57431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29E4D063-8666-4D7A-B8C8-2B9383F798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99647" y="2286000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4717B7CD-A4F9-444E-82B9-8914CB57488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99647" y="3841846"/>
            <a:ext cx="4838700" cy="908340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2CF285B7-A950-4326-A4D5-F5D542D2D6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99647" y="3470942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45E38A-5516-4C3E-88FC-0DCBD876054B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6FCA8E82-58CD-E045-8B98-B7A85B79B752}" type="datetime4">
              <a:rPr lang="en-US" smtClean="0"/>
              <a:pPr/>
              <a:t>May 13, 2022</a:t>
            </a:fld>
            <a:endParaRPr lang="en-US" dirty="0"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225273-038D-4F51-A093-83D80104F21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F24E14-E0E0-44FA-A4AA-FA63A858730C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0135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9">
            <a:extLst>
              <a:ext uri="{FF2B5EF4-FFF2-40B4-BE49-F238E27FC236}">
                <a16:creationId xmlns:a16="http://schemas.microsoft.com/office/drawing/2014/main" id="{BB778BC5-5409-574B-96E2-B45CDD940D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96100" y="5102063"/>
            <a:ext cx="4914900" cy="588795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32916F3A-28FA-9A4B-A780-0D687D9328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7623" y="3591098"/>
            <a:ext cx="4903377" cy="1057791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E29321F6-59C5-6E4C-A846-6AD00848A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7623" y="2173658"/>
            <a:ext cx="49033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B5C3BF3-A164-DD48-BD02-4587489DA105}"/>
              </a:ext>
            </a:extLst>
          </p:cNvPr>
          <p:cNvCxnSpPr>
            <a:cxnSpLocks/>
          </p:cNvCxnSpPr>
          <p:nvPr userDrawn="1"/>
        </p:nvCxnSpPr>
        <p:spPr>
          <a:xfrm>
            <a:off x="6896100" y="3233703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8C225AD-C009-894E-8AFA-C94EAA06509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FEF81ED-50DF-3946-87D9-407C13C3CE9F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4B6857A0-601C-9C40-ADB4-7927C7A4E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31562ACC-ECB3-4841-A52C-00DAFF438EB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77C317B8-91B4-7040-AB8C-CE822CA28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99130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155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992120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6FCA8E82-58CD-E045-8B98-B7A85B79B752}" type="datetime4">
              <a:rPr lang="en-US" smtClean="0"/>
              <a:pPr/>
              <a:t>May 13, 2022</a:t>
            </a:fld>
            <a:endParaRPr lang="en-US" dirty="0">
              <a:latin typeface="+mn-lt"/>
            </a:endParaRPr>
          </a:p>
        </p:txBody>
      </p:sp>
      <p:sp>
        <p:nvSpPr>
          <p:cNvPr id="31" name="Footer Placeholder 4">
            <a:extLst>
              <a:ext uri="{FF2B5EF4-FFF2-40B4-BE49-F238E27FC236}">
                <a16:creationId xmlns:a16="http://schemas.microsoft.com/office/drawing/2014/main" id="{C9955F1C-C0B1-BA44-8905-6991FA0D1E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4790" y="6332220"/>
            <a:ext cx="149733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Annual Review</a:t>
            </a:r>
            <a:endParaRPr lang="en-US" b="0" dirty="0"/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155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93" r:id="rId2"/>
    <p:sldLayoutId id="2147483671" r:id="rId3"/>
    <p:sldLayoutId id="2147483672" r:id="rId4"/>
    <p:sldLayoutId id="2147483673" r:id="rId5"/>
    <p:sldLayoutId id="2147483684" r:id="rId6"/>
    <p:sldLayoutId id="2147483675" r:id="rId7"/>
    <p:sldLayoutId id="2147483676" r:id="rId8"/>
    <p:sldLayoutId id="2147483677" r:id="rId9"/>
    <p:sldLayoutId id="2147483685" r:id="rId10"/>
    <p:sldLayoutId id="2147483688" r:id="rId11"/>
    <p:sldLayoutId id="2147483692" r:id="rId12"/>
    <p:sldLayoutId id="2147483682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E168C-8042-5B4E-A5A4-A5BF693AE2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2378288"/>
            <a:ext cx="5491571" cy="1514019"/>
          </a:xfrm>
        </p:spPr>
        <p:txBody>
          <a:bodyPr>
            <a:noAutofit/>
          </a:bodyPr>
          <a:lstStyle/>
          <a:p>
            <a:r>
              <a:rPr lang="en-US" sz="4400" dirty="0"/>
              <a:t>Adolescent Substance Use TCHATT Enhancement</a:t>
            </a:r>
            <a:br>
              <a:rPr lang="en-US" sz="4400" dirty="0"/>
            </a:br>
            <a:r>
              <a:rPr lang="en-US" sz="4400" dirty="0">
                <a:solidFill>
                  <a:srgbClr val="FF0000"/>
                </a:solidFill>
              </a:rPr>
              <a:t>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8E61D8-31A3-2D45-8E25-CBE846E26E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7055" y="4549553"/>
            <a:ext cx="5491570" cy="953337"/>
          </a:xfrm>
        </p:spPr>
        <p:txBody>
          <a:bodyPr/>
          <a:lstStyle/>
          <a:p>
            <a:r>
              <a:rPr lang="en-US" dirty="0">
                <a:latin typeface="+mj-lt"/>
              </a:rPr>
              <a:t>Joseph Blader, PhD</a:t>
            </a:r>
            <a:r>
              <a:rPr lang="en-US" dirty="0"/>
              <a:t> </a:t>
            </a:r>
          </a:p>
          <a:p>
            <a:r>
              <a:rPr lang="en-US" dirty="0"/>
              <a:t>UT Health Science Center at San Antonio </a:t>
            </a:r>
          </a:p>
          <a:p>
            <a:r>
              <a:rPr lang="en-US" dirty="0"/>
              <a:t>May 16, 2022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950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EB1D7F-284F-6F46-99FA-EBB8ED69D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3898" y="254783"/>
            <a:ext cx="4561371" cy="610863"/>
          </a:xfrm>
        </p:spPr>
        <p:txBody>
          <a:bodyPr/>
          <a:lstStyle/>
          <a:p>
            <a:r>
              <a:rPr lang="en-US" dirty="0"/>
              <a:t>Partnering Sites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32DA2B67-BDBB-C945-988B-6C0D86F697CE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>
          <a:xfrm>
            <a:off x="610938" y="6164793"/>
            <a:ext cx="523240" cy="247651"/>
          </a:xfrm>
        </p:spPr>
        <p:txBody>
          <a:bodyPr/>
          <a:lstStyle/>
          <a:p>
            <a:fld id="{294A09A9-5501-47C1-A89A-A340965A2BE2}" type="slidenum">
              <a:rPr lang="en-US" smtClean="0">
                <a:solidFill>
                  <a:srgbClr val="0070C0"/>
                </a:solidFill>
              </a:rPr>
              <a:pPr/>
              <a:t>2</a:t>
            </a:fld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1EAEE347-BDD8-5349-BB37-C8938BFCFF4C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>
          <a:xfrm>
            <a:off x="1134178" y="6164793"/>
            <a:ext cx="1497330" cy="247651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A-SUDS Update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B160BE06-EC01-1145-BF3B-C02AC24955C4}"/>
              </a:ext>
            </a:extLst>
          </p:cNvPr>
          <p:cNvSpPr>
            <a:spLocks noGrp="1"/>
          </p:cNvSpPr>
          <p:nvPr>
            <p:ph type="dt" sz="half" idx="25"/>
          </p:nvPr>
        </p:nvSpPr>
        <p:spPr>
          <a:xfrm>
            <a:off x="2631508" y="6164793"/>
            <a:ext cx="1313180" cy="247651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May 16, 2022</a:t>
            </a:r>
          </a:p>
        </p:txBody>
      </p:sp>
      <p:pic>
        <p:nvPicPr>
          <p:cNvPr id="20" name="Picture Placeholder 19" descr="Icon&#10;&#10;Description automatically generated">
            <a:extLst>
              <a:ext uri="{FF2B5EF4-FFF2-40B4-BE49-F238E27FC236}">
                <a16:creationId xmlns:a16="http://schemas.microsoft.com/office/drawing/2014/main" id="{AABA071B-B864-4298-A8B5-5012B1758E27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3" r="2728" b="-6531"/>
          <a:stretch/>
        </p:blipFill>
        <p:spPr>
          <a:xfrm>
            <a:off x="1918722" y="1412502"/>
            <a:ext cx="2060452" cy="2295759"/>
          </a:xfrm>
        </p:spPr>
      </p:pic>
      <p:pic>
        <p:nvPicPr>
          <p:cNvPr id="25" name="Picture 24" descr="Logo&#10;&#10;Description automatically generated">
            <a:extLst>
              <a:ext uri="{FF2B5EF4-FFF2-40B4-BE49-F238E27FC236}">
                <a16:creationId xmlns:a16="http://schemas.microsoft.com/office/drawing/2014/main" id="{C0E00C52-F4EF-4F15-BAB8-55563116C2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035" y="1336658"/>
            <a:ext cx="1831585" cy="1831585"/>
          </a:xfrm>
          <a:prstGeom prst="rect">
            <a:avLst/>
          </a:prstGeom>
        </p:spPr>
      </p:pic>
      <p:pic>
        <p:nvPicPr>
          <p:cNvPr id="45" name="Picture 44" descr="Text, logo, company name&#10;&#10;Description automatically generated">
            <a:extLst>
              <a:ext uri="{FF2B5EF4-FFF2-40B4-BE49-F238E27FC236}">
                <a16:creationId xmlns:a16="http://schemas.microsoft.com/office/drawing/2014/main" id="{9087B7CF-3922-48D4-AAAF-AFD28CBA4C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446" y="3708261"/>
            <a:ext cx="2237311" cy="2237311"/>
          </a:xfrm>
          <a:prstGeom prst="rect">
            <a:avLst/>
          </a:prstGeom>
        </p:spPr>
      </p:pic>
      <p:pic>
        <p:nvPicPr>
          <p:cNvPr id="47" name="Picture 46" descr="Logo, company name&#10;&#10;Description automatically generated">
            <a:extLst>
              <a:ext uri="{FF2B5EF4-FFF2-40B4-BE49-F238E27FC236}">
                <a16:creationId xmlns:a16="http://schemas.microsoft.com/office/drawing/2014/main" id="{C74B7E3E-FB77-4424-BD8F-84083FC708D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03" b="28352"/>
          <a:stretch/>
        </p:blipFill>
        <p:spPr>
          <a:xfrm>
            <a:off x="2203130" y="4015103"/>
            <a:ext cx="3572671" cy="1687896"/>
          </a:xfrm>
          <a:prstGeom prst="rect">
            <a:avLst/>
          </a:prstGeom>
        </p:spPr>
      </p:pic>
      <p:pic>
        <p:nvPicPr>
          <p:cNvPr id="4" name="Picture 3" descr="Text, logo, company name&#10;&#10;Description automatically generated">
            <a:extLst>
              <a:ext uri="{FF2B5EF4-FFF2-40B4-BE49-F238E27FC236}">
                <a16:creationId xmlns:a16="http://schemas.microsoft.com/office/drawing/2014/main" id="{3E14824E-F160-40DC-BCBB-CE0B0E1DA2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708261"/>
            <a:ext cx="2219325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45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54756-A790-C845-A85F-35391529E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361" y="293699"/>
            <a:ext cx="4941477" cy="610863"/>
          </a:xfrm>
        </p:spPr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C6698-132B-1143-A2A9-00A97D957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2500" y="1475213"/>
            <a:ext cx="2133600" cy="205837"/>
          </a:xfrm>
        </p:spPr>
        <p:txBody>
          <a:bodyPr/>
          <a:lstStyle/>
          <a:p>
            <a:r>
              <a:rPr lang="en-US" dirty="0"/>
              <a:t>01. SBIRT Model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AA5D8C-0134-F046-A548-3465F81774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2500" y="1830788"/>
            <a:ext cx="2133600" cy="369332"/>
          </a:xfrm>
        </p:spPr>
        <p:txBody>
          <a:bodyPr>
            <a:no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800" dirty="0"/>
              <a:t>Screening,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800" dirty="0"/>
              <a:t>Brief Intervention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800" dirty="0"/>
              <a:t>Referral to Treatment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0015C52-08ED-464E-B7E8-24892D9C131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30310" y="1475213"/>
            <a:ext cx="2128157" cy="205837"/>
          </a:xfrm>
        </p:spPr>
        <p:txBody>
          <a:bodyPr/>
          <a:lstStyle/>
          <a:p>
            <a:r>
              <a:rPr lang="en-US" dirty="0"/>
              <a:t>02. Screening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79C7D4-91CF-6443-91D5-65DC860B407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30310" y="1893080"/>
            <a:ext cx="2128157" cy="1288001"/>
          </a:xfrm>
        </p:spPr>
        <p:txBody>
          <a:bodyPr>
            <a:noAutofit/>
          </a:bodyPr>
          <a:lstStyle/>
          <a:p>
            <a:r>
              <a:rPr lang="en-US" sz="1800" dirty="0"/>
              <a:t>Adopt uniform screening for ETOH, drugs, and nicotine throughout TCHATT services at participating sites.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32B0C1D-C221-7C47-B7D6-77E7BDB4174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52500" y="3788216"/>
            <a:ext cx="2315994" cy="205837"/>
          </a:xfrm>
        </p:spPr>
        <p:txBody>
          <a:bodyPr/>
          <a:lstStyle/>
          <a:p>
            <a:r>
              <a:rPr lang="en-US" dirty="0"/>
              <a:t>03. Brief Intervention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E1C152D-1AA6-9242-B5C9-B06EEE4F966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52500" y="4163247"/>
            <a:ext cx="2939878" cy="365312"/>
          </a:xfrm>
        </p:spPr>
        <p:txBody>
          <a:bodyPr/>
          <a:lstStyle/>
          <a:p>
            <a:r>
              <a:rPr lang="en-US" sz="1800" dirty="0"/>
              <a:t>Calibrated to screening results.  </a:t>
            </a:r>
          </a:p>
          <a:p>
            <a:r>
              <a:rPr lang="en-US" sz="1800" dirty="0"/>
              <a:t>No use: </a:t>
            </a:r>
            <a:r>
              <a:rPr lang="en-US" sz="1800" i="1" dirty="0"/>
              <a:t>Reinforce</a:t>
            </a:r>
          </a:p>
          <a:p>
            <a:pPr>
              <a:spcBef>
                <a:spcPts val="0"/>
              </a:spcBef>
            </a:pPr>
            <a:r>
              <a:rPr lang="en-US" sz="1800" dirty="0"/>
              <a:t>Infrequent, low risk: </a:t>
            </a:r>
            <a:r>
              <a:rPr lang="en-US" sz="1800" i="1" dirty="0"/>
              <a:t>Counsel. </a:t>
            </a:r>
          </a:p>
          <a:p>
            <a:pPr>
              <a:spcBef>
                <a:spcPts val="0"/>
              </a:spcBef>
            </a:pPr>
            <a:endParaRPr lang="en-US" sz="1800" i="1" dirty="0"/>
          </a:p>
          <a:p>
            <a:pPr>
              <a:spcBef>
                <a:spcPts val="0"/>
              </a:spcBef>
            </a:pPr>
            <a:r>
              <a:rPr lang="en-US" sz="1800" dirty="0"/>
              <a:t>More serious: </a:t>
            </a:r>
            <a:r>
              <a:rPr lang="en-US" sz="1800" i="1" dirty="0"/>
              <a:t>Specialty care. </a:t>
            </a:r>
            <a:endParaRPr lang="en-US" sz="18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9BD3932-D1D0-1045-BD96-8B26F11B851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330310" y="3788216"/>
            <a:ext cx="2128157" cy="205837"/>
          </a:xfrm>
        </p:spPr>
        <p:txBody>
          <a:bodyPr/>
          <a:lstStyle/>
          <a:p>
            <a:r>
              <a:rPr lang="en-US" dirty="0"/>
              <a:t>04. Specialty Care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8FB4732-AB07-C54D-AF44-F8ADB6D2B8B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330310" y="4163246"/>
            <a:ext cx="2598524" cy="2585283"/>
          </a:xfrm>
        </p:spPr>
        <p:txBody>
          <a:bodyPr/>
          <a:lstStyle/>
          <a:p>
            <a:r>
              <a:rPr lang="en-US" sz="1800" dirty="0"/>
              <a:t>Strongest evidence for family-based approaches + CBT. </a:t>
            </a:r>
          </a:p>
          <a:p>
            <a:r>
              <a:rPr lang="en-US" sz="1800" dirty="0"/>
              <a:t>12-16 </a:t>
            </a:r>
            <a:r>
              <a:rPr lang="en-US" sz="1800" dirty="0" err="1"/>
              <a:t>wks</a:t>
            </a:r>
            <a:r>
              <a:rPr lang="en-US" sz="1800" dirty="0"/>
              <a:t> +f/u</a:t>
            </a:r>
          </a:p>
          <a:p>
            <a:r>
              <a:rPr lang="en-US" sz="1800" dirty="0"/>
              <a:t>Telehealth as main delivery modality.  </a:t>
            </a:r>
          </a:p>
          <a:p>
            <a:r>
              <a:rPr lang="en-US" sz="1800" dirty="0"/>
              <a:t>Dedicated team of TCHATT clinicians.  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115086E-2AC3-4F4D-8F85-104CFA64FEC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034322" y="3788216"/>
            <a:ext cx="2129245" cy="205837"/>
          </a:xfrm>
        </p:spPr>
        <p:txBody>
          <a:bodyPr/>
          <a:lstStyle/>
          <a:p>
            <a:r>
              <a:rPr lang="en-US" dirty="0"/>
              <a:t>05. Education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F247A08-A350-EF44-9F10-FC72B546660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034322" y="4214763"/>
            <a:ext cx="4790572" cy="369332"/>
          </a:xfrm>
        </p:spPr>
        <p:txBody>
          <a:bodyPr/>
          <a:lstStyle/>
          <a:p>
            <a:r>
              <a:rPr lang="en-US" sz="1800" dirty="0"/>
              <a:t>Primary Care: Training in screening and BI (consistent with AAP guidance for annual screening). </a:t>
            </a:r>
          </a:p>
          <a:p>
            <a:r>
              <a:rPr lang="en-US" sz="1800" dirty="0"/>
              <a:t>Educators:  Mental health context and principles of treatment. </a:t>
            </a:r>
          </a:p>
        </p:txBody>
      </p:sp>
      <p:sp>
        <p:nvSpPr>
          <p:cNvPr id="16" name="Date Placeholder 1">
            <a:extLst>
              <a:ext uri="{FF2B5EF4-FFF2-40B4-BE49-F238E27FC236}">
                <a16:creationId xmlns:a16="http://schemas.microsoft.com/office/drawing/2014/main" id="{C3C27362-864B-4DDD-81B2-5A26F7544583}"/>
              </a:ext>
            </a:extLst>
          </p:cNvPr>
          <p:cNvSpPr txBox="1">
            <a:spLocks/>
          </p:cNvSpPr>
          <p:nvPr/>
        </p:nvSpPr>
        <p:spPr>
          <a:xfrm>
            <a:off x="2273498" y="6322492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1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70C0"/>
                </a:solidFill>
              </a:rPr>
              <a:t>May 16, 2022</a:t>
            </a:r>
          </a:p>
        </p:txBody>
      </p:sp>
      <p:sp>
        <p:nvSpPr>
          <p:cNvPr id="17" name="Footer Placeholder 2">
            <a:extLst>
              <a:ext uri="{FF2B5EF4-FFF2-40B4-BE49-F238E27FC236}">
                <a16:creationId xmlns:a16="http://schemas.microsoft.com/office/drawing/2014/main" id="{E370DD36-9E9D-405C-A7D9-13B12D06FBC1}"/>
              </a:ext>
            </a:extLst>
          </p:cNvPr>
          <p:cNvSpPr txBox="1">
            <a:spLocks/>
          </p:cNvSpPr>
          <p:nvPr/>
        </p:nvSpPr>
        <p:spPr>
          <a:xfrm>
            <a:off x="1258083" y="6322492"/>
            <a:ext cx="149733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100" b="0" i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70C0"/>
                </a:solidFill>
              </a:rPr>
              <a:t>A-SUDS Update</a:t>
            </a:r>
          </a:p>
        </p:txBody>
      </p:sp>
      <p:sp>
        <p:nvSpPr>
          <p:cNvPr id="18" name="Slide Number Placeholder 3">
            <a:extLst>
              <a:ext uri="{FF2B5EF4-FFF2-40B4-BE49-F238E27FC236}">
                <a16:creationId xmlns:a16="http://schemas.microsoft.com/office/drawing/2014/main" id="{572B3B0A-A789-417A-8551-F3DAC0E4CC25}"/>
              </a:ext>
            </a:extLst>
          </p:cNvPr>
          <p:cNvSpPr txBox="1">
            <a:spLocks/>
          </p:cNvSpPr>
          <p:nvPr/>
        </p:nvSpPr>
        <p:spPr>
          <a:xfrm>
            <a:off x="734843" y="6322492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1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4A09A9-5501-47C1-A89A-A340965A2BE2}" type="slidenum">
              <a:rPr lang="en-US" smtClean="0">
                <a:solidFill>
                  <a:srgbClr val="0070C0"/>
                </a:solidFill>
              </a:rPr>
              <a:pPr/>
              <a:t>3</a:t>
            </a:fld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60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19620-6CCC-A34D-9D45-D6B57F800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5679968" cy="610863"/>
          </a:xfrm>
        </p:spPr>
        <p:txBody>
          <a:bodyPr>
            <a:normAutofit fontScale="90000"/>
          </a:bodyPr>
          <a:lstStyle/>
          <a:p>
            <a:r>
              <a:rPr lang="en-US" dirty="0"/>
              <a:t>Activities and Timeline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655189-E7B2-3A4A-99EE-997592791F7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96954" y="2184746"/>
            <a:ext cx="2133600" cy="205837"/>
          </a:xfrm>
        </p:spPr>
        <p:txBody>
          <a:bodyPr/>
          <a:lstStyle/>
          <a:p>
            <a:r>
              <a:rPr lang="en-US" dirty="0"/>
              <a:t>June 2022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73C602-BA59-1744-B258-B489E00A3E1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96954" y="2516334"/>
            <a:ext cx="2743705" cy="1005342"/>
          </a:xfrm>
        </p:spPr>
        <p:txBody>
          <a:bodyPr/>
          <a:lstStyle/>
          <a:p>
            <a:r>
              <a:rPr lang="en-US" sz="1600" dirty="0"/>
              <a:t>Screening via CRAFFT 2.1+N</a:t>
            </a:r>
          </a:p>
          <a:p>
            <a:r>
              <a:rPr lang="en-US" sz="1600" dirty="0"/>
              <a:t>Data capture via </a:t>
            </a:r>
            <a:r>
              <a:rPr lang="en-US" sz="1600" dirty="0" err="1"/>
              <a:t>Trayt</a:t>
            </a:r>
            <a:r>
              <a:rPr lang="en-US" sz="1600" dirty="0"/>
              <a:t>  + backup method</a:t>
            </a:r>
          </a:p>
          <a:p>
            <a:r>
              <a:rPr lang="en-US" sz="1600" dirty="0"/>
              <a:t>Train all TCHATT clinicians in brief intervention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D4284CF-DF13-E947-ADA5-0FD9AAC03C23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897799" y="4341972"/>
            <a:ext cx="2133600" cy="205837"/>
          </a:xfrm>
        </p:spPr>
        <p:txBody>
          <a:bodyPr/>
          <a:lstStyle/>
          <a:p>
            <a:r>
              <a:rPr lang="en-US" dirty="0"/>
              <a:t>July 2022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4FEC49-A0F0-FB4E-9A87-B2EF11364721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97799" y="4727392"/>
            <a:ext cx="2746192" cy="369332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600" dirty="0"/>
              <a:t>Referrals to specialty care </a:t>
            </a:r>
          </a:p>
          <a:p>
            <a:pPr>
              <a:spcBef>
                <a:spcPts val="0"/>
              </a:spcBef>
            </a:pPr>
            <a:r>
              <a:rPr lang="en-US" sz="1600" dirty="0"/>
              <a:t>component</a:t>
            </a:r>
          </a:p>
          <a:p>
            <a:r>
              <a:rPr lang="en-US" sz="1600" dirty="0"/>
              <a:t>Advanced training &amp; supervision in family </a:t>
            </a:r>
            <a:r>
              <a:rPr lang="en-US" sz="1600" dirty="0" err="1"/>
              <a:t>tx</a:t>
            </a:r>
            <a:r>
              <a:rPr lang="en-US" sz="1600" dirty="0"/>
              <a:t>. 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C396C20-F6DF-C940-BE16-6E008BFF9CB9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438143" y="2184745"/>
            <a:ext cx="2133600" cy="205837"/>
          </a:xfrm>
        </p:spPr>
        <p:txBody>
          <a:bodyPr/>
          <a:lstStyle/>
          <a:p>
            <a:r>
              <a:rPr lang="en-US" dirty="0"/>
              <a:t>Fall 2022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5F2A68F-70C1-7F46-9A1C-586701744F58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438143" y="2546617"/>
            <a:ext cx="2133600" cy="369332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600" dirty="0"/>
              <a:t>Expand referral base outside of TCHATT</a:t>
            </a:r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8554997-3B04-634C-A36E-69B03113315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001711" y="4341971"/>
            <a:ext cx="2133600" cy="205837"/>
          </a:xfrm>
        </p:spPr>
        <p:txBody>
          <a:bodyPr/>
          <a:lstStyle/>
          <a:p>
            <a:r>
              <a:rPr lang="en-US" dirty="0"/>
              <a:t>Nov-December 2022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E355B93-F7B4-8649-8BBF-819B529D7EC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001711" y="4815479"/>
            <a:ext cx="2746192" cy="369332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600" dirty="0"/>
              <a:t>PCP training in SBIRT via ECHO. </a:t>
            </a:r>
          </a:p>
          <a:p>
            <a:pPr>
              <a:spcBef>
                <a:spcPts val="0"/>
              </a:spcBef>
            </a:pPr>
            <a:endParaRPr lang="en-US" sz="1600" dirty="0"/>
          </a:p>
          <a:p>
            <a:pPr>
              <a:spcBef>
                <a:spcPts val="0"/>
              </a:spcBef>
            </a:pPr>
            <a:r>
              <a:rPr lang="en-US" sz="1600" dirty="0"/>
              <a:t>Advanced training in evidence-based protocols for SUD &amp; comorbidities encountered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2B0E625-26CC-9744-9B92-56905E797B65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>
          <a:xfrm>
            <a:off x="971550" y="6332220"/>
            <a:ext cx="523240" cy="247651"/>
          </a:xfrm>
        </p:spPr>
        <p:txBody>
          <a:bodyPr/>
          <a:lstStyle/>
          <a:p>
            <a:fld id="{294A09A9-5501-47C1-A89A-A340965A2BE2}" type="slidenum">
              <a:rPr lang="en-US" smtClean="0">
                <a:solidFill>
                  <a:srgbClr val="0070C0"/>
                </a:solidFill>
              </a:rPr>
              <a:pPr/>
              <a:t>4</a:t>
            </a:fld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6F29C953-E914-EE4E-B001-1E1EAD7BFD8A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>
          <a:xfrm>
            <a:off x="1494790" y="6332220"/>
            <a:ext cx="1497330" cy="247651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A-SUDS Update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88C120B-6FFA-9C42-80DF-9F19DE9503F4}"/>
              </a:ext>
            </a:extLst>
          </p:cNvPr>
          <p:cNvSpPr>
            <a:spLocks noGrp="1"/>
          </p:cNvSpPr>
          <p:nvPr>
            <p:ph type="dt" sz="half" idx="36"/>
          </p:nvPr>
        </p:nvSpPr>
        <p:spPr>
          <a:xfrm>
            <a:off x="2668806" y="6332219"/>
            <a:ext cx="1313180" cy="247651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May 16, 2022</a:t>
            </a:r>
          </a:p>
        </p:txBody>
      </p:sp>
    </p:spTree>
    <p:extLst>
      <p:ext uri="{BB962C8B-B14F-4D97-AF65-F5344CB8AC3E}">
        <p14:creationId xmlns:p14="http://schemas.microsoft.com/office/powerpoint/2010/main" val="2509101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026B5-2F88-BA48-A996-4A13FDFAA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Pending Issues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ABDF8F-0AD5-5C43-9EF3-8679B9897E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1550" y="2084968"/>
            <a:ext cx="3036477" cy="404216"/>
          </a:xfrm>
        </p:spPr>
        <p:txBody>
          <a:bodyPr>
            <a:noAutofit/>
          </a:bodyPr>
          <a:lstStyle/>
          <a:p>
            <a:r>
              <a:rPr lang="en-US" sz="2000" dirty="0"/>
              <a:t>Indications for labs and how to obtain them.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82A119-28D1-B54D-A879-A0DDEC2966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3711" y="2799146"/>
            <a:ext cx="3036477" cy="1942138"/>
          </a:xfrm>
        </p:spPr>
        <p:txBody>
          <a:bodyPr>
            <a:noAutofit/>
          </a:bodyPr>
          <a:lstStyle/>
          <a:p>
            <a:r>
              <a:rPr lang="en-US" sz="2000" dirty="0"/>
              <a:t>Universal insistence on u/a’s for teens has softened in recent years.  </a:t>
            </a:r>
          </a:p>
          <a:p>
            <a:r>
              <a:rPr lang="en-US" sz="2000" dirty="0"/>
              <a:t>Decision rules that weigh benefits and disadvantages. 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5E5840-ED0D-0349-88F3-4E90A0094985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458797" y="2084968"/>
            <a:ext cx="3036477" cy="404216"/>
          </a:xfrm>
        </p:spPr>
        <p:txBody>
          <a:bodyPr/>
          <a:lstStyle/>
          <a:p>
            <a:r>
              <a:rPr lang="en-US" sz="2000" dirty="0"/>
              <a:t>Clinical Outcome Metrics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801285-85FB-FD43-9631-322998389AF0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370791" y="2799146"/>
            <a:ext cx="3050628" cy="1942138"/>
          </a:xfrm>
        </p:spPr>
        <p:txBody>
          <a:bodyPr>
            <a:normAutofit/>
          </a:bodyPr>
          <a:lstStyle/>
          <a:p>
            <a:r>
              <a:rPr lang="en-US" sz="2000" dirty="0"/>
              <a:t>Substance/ETOH use measures are standard. </a:t>
            </a:r>
          </a:p>
          <a:p>
            <a:r>
              <a:rPr lang="en-US" sz="2000" dirty="0"/>
              <a:t>Other functional and symptomatic outcomes.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820E658-15B8-6C4B-A736-3D894774670E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8438973" y="4774511"/>
            <a:ext cx="3036477" cy="404216"/>
          </a:xfrm>
        </p:spPr>
        <p:txBody>
          <a:bodyPr>
            <a:noAutofit/>
          </a:bodyPr>
          <a:lstStyle/>
          <a:p>
            <a:r>
              <a:rPr lang="en-US" sz="2000" dirty="0"/>
              <a:t>Approach for those Screening Nicotine+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52F621-1B1F-5E49-939F-12BD1A0FD522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370791" y="5488689"/>
            <a:ext cx="3036477" cy="1143931"/>
          </a:xfrm>
        </p:spPr>
        <p:txBody>
          <a:bodyPr>
            <a:normAutofit/>
          </a:bodyPr>
          <a:lstStyle/>
          <a:p>
            <a:r>
              <a:rPr lang="en-US" sz="2000" dirty="0"/>
              <a:t>Discussions underway. </a:t>
            </a:r>
          </a:p>
          <a:p>
            <a:r>
              <a:rPr lang="en-US" sz="2000" dirty="0"/>
              <a:t>Refer to </a:t>
            </a:r>
            <a:r>
              <a:rPr lang="en-US" sz="2000" dirty="0" err="1"/>
              <a:t>QuitLines</a:t>
            </a:r>
            <a:r>
              <a:rPr lang="en-US" sz="2000" dirty="0"/>
              <a:t> vs. more direct service.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B50C3FA-D20D-3049-9C7F-6F37D4E022C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971550" y="6332220"/>
            <a:ext cx="523240" cy="247651"/>
          </a:xfrm>
        </p:spPr>
        <p:txBody>
          <a:bodyPr/>
          <a:lstStyle/>
          <a:p>
            <a:pPr algn="l"/>
            <a:fld id="{294A09A9-5501-47C1-A89A-A340965A2BE2}" type="slidenum">
              <a:rPr lang="en-US" smtClean="0">
                <a:solidFill>
                  <a:srgbClr val="0070C0"/>
                </a:solidFill>
              </a:rPr>
              <a:pPr algn="l"/>
              <a:t>5</a:t>
            </a:fld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56278D20-060E-1942-9A72-E600C02A820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494790" y="6332220"/>
            <a:ext cx="1497330" cy="247651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A-SUDS Update</a:t>
            </a:r>
            <a:endParaRPr lang="en-US" sz="1100" dirty="0">
              <a:solidFill>
                <a:srgbClr val="0070C0"/>
              </a:solidFill>
            </a:endParaRP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AFD06229-BFA1-7D4D-B1E0-0A9F7FBF1F7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2992120" y="6332220"/>
            <a:ext cx="1313180" cy="247651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May 16, 2022</a:t>
            </a:r>
            <a:endParaRPr lang="en-US" sz="1100" dirty="0">
              <a:solidFill>
                <a:srgbClr val="0070C0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7595E57-A1CD-4730-9FAB-2D5A8F8D0C43}"/>
              </a:ext>
            </a:extLst>
          </p:cNvPr>
          <p:cNvCxnSpPr>
            <a:cxnSpLocks/>
          </p:cNvCxnSpPr>
          <p:nvPr/>
        </p:nvCxnSpPr>
        <p:spPr>
          <a:xfrm>
            <a:off x="971550" y="1922855"/>
            <a:ext cx="2737565" cy="0"/>
          </a:xfrm>
          <a:prstGeom prst="line">
            <a:avLst/>
          </a:prstGeom>
          <a:ln w="98425">
            <a:solidFill>
              <a:schemeClr val="tx2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279F3CE-A056-40D6-852A-3C95D679E40A}"/>
              </a:ext>
            </a:extLst>
          </p:cNvPr>
          <p:cNvCxnSpPr>
            <a:cxnSpLocks/>
          </p:cNvCxnSpPr>
          <p:nvPr/>
        </p:nvCxnSpPr>
        <p:spPr>
          <a:xfrm>
            <a:off x="8458796" y="1922855"/>
            <a:ext cx="2874617" cy="0"/>
          </a:xfrm>
          <a:prstGeom prst="line">
            <a:avLst/>
          </a:prstGeom>
          <a:ln w="98425">
            <a:solidFill>
              <a:schemeClr val="tx2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DA07FE6-97D6-47F0-8529-2139000B5351}"/>
              </a:ext>
            </a:extLst>
          </p:cNvPr>
          <p:cNvCxnSpPr>
            <a:cxnSpLocks/>
          </p:cNvCxnSpPr>
          <p:nvPr/>
        </p:nvCxnSpPr>
        <p:spPr>
          <a:xfrm>
            <a:off x="8458796" y="4612398"/>
            <a:ext cx="2874617" cy="0"/>
          </a:xfrm>
          <a:prstGeom prst="line">
            <a:avLst/>
          </a:prstGeom>
          <a:ln w="98425">
            <a:solidFill>
              <a:schemeClr val="tx2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E2738C9E-7B31-4438-B5E6-B97213031792}"/>
              </a:ext>
            </a:extLst>
          </p:cNvPr>
          <p:cNvSpPr txBox="1">
            <a:spLocks/>
          </p:cNvSpPr>
          <p:nvPr/>
        </p:nvSpPr>
        <p:spPr>
          <a:xfrm>
            <a:off x="4580110" y="2082820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800" b="0" i="0" kern="1200" spc="0" baseline="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Staffing Issues</a:t>
            </a:r>
          </a:p>
        </p:txBody>
      </p: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F32A9ACF-D6E3-420E-9B76-3C753A6E4971}"/>
              </a:ext>
            </a:extLst>
          </p:cNvPr>
          <p:cNvSpPr txBox="1">
            <a:spLocks/>
          </p:cNvSpPr>
          <p:nvPr/>
        </p:nvSpPr>
        <p:spPr>
          <a:xfrm>
            <a:off x="4380186" y="2799146"/>
            <a:ext cx="3050628" cy="194213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28575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Wingdings" pitchFamily="2" charset="2"/>
              <a:buChar char="§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Averting delays caused by tight labor market and lengthy on-boarding for licensed staff.  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143F029-B9F1-4186-9695-9B9ACC72D9AA}"/>
              </a:ext>
            </a:extLst>
          </p:cNvPr>
          <p:cNvCxnSpPr>
            <a:cxnSpLocks/>
          </p:cNvCxnSpPr>
          <p:nvPr/>
        </p:nvCxnSpPr>
        <p:spPr>
          <a:xfrm>
            <a:off x="4580110" y="1920707"/>
            <a:ext cx="2874617" cy="0"/>
          </a:xfrm>
          <a:prstGeom prst="line">
            <a:avLst/>
          </a:prstGeom>
          <a:ln w="98425">
            <a:solidFill>
              <a:schemeClr val="tx2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7518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353F689-2E51-BF4F-AE47-7CEB7CC4C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773" y="1201034"/>
            <a:ext cx="4941477" cy="610863"/>
          </a:xfrm>
        </p:spPr>
        <p:txBody>
          <a:bodyPr/>
          <a:lstStyle/>
          <a:p>
            <a:r>
              <a:rPr lang="en-US" dirty="0"/>
              <a:t>Thank You.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7F80A9-6337-524E-AC61-32C5AFEE8E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4000" dirty="0"/>
              <a:t>Comments and Suggestions Welcome. </a:t>
            </a:r>
          </a:p>
          <a:p>
            <a:endParaRPr lang="en-US" dirty="0"/>
          </a:p>
        </p:txBody>
      </p:sp>
      <p:pic>
        <p:nvPicPr>
          <p:cNvPr id="53" name="Picture Placeholder 52" descr="Hanging Lightbulbs">
            <a:extLst>
              <a:ext uri="{FF2B5EF4-FFF2-40B4-BE49-F238E27FC236}">
                <a16:creationId xmlns:a16="http://schemas.microsoft.com/office/drawing/2014/main" id="{CAC9EF15-08A3-406D-9236-76A5454D5F8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1246093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Custom 175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issPresentation C_Win32_MW_JS_SL_v2.potx" id="{230A82CA-9023-4220-9E5B-0E652CF31B20}" vid="{96196EC2-C392-482E-BF29-9BD12A62668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3" ma:contentTypeDescription="Create a new document." ma:contentTypeScope="" ma:versionID="80bc01383399041e155d867914491dc9">
  <xsd:schema xmlns:xsd="http://www.w3.org/2001/XMLSchema" xmlns:xs="http://www.w3.org/2001/XMLSchema" xmlns:p="http://schemas.microsoft.com/office/2006/metadata/properties" xmlns:ns2="2018a4d9-e5a5-428b-a312-dfd840ba6b63" xmlns:ns3="ef95f5f0-dadb-470a-94cb-364b588c356d" targetNamespace="http://schemas.microsoft.com/office/2006/metadata/properties" ma:root="true" ma:fieldsID="80a1793a53f018dfa15707939ab2d326" ns2:_="" ns3:_="">
    <xsd:import namespace="2018a4d9-e5a5-428b-a312-dfd840ba6b63"/>
    <xsd:import namespace="ef95f5f0-dadb-470a-94cb-364b588c356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2018a4d9-e5a5-428b-a312-dfd840ba6b63" xsi:nil="true"/>
    <Comments xmlns="2018a4d9-e5a5-428b-a312-dfd840ba6b63" xsi:nil="true"/>
  </documentManagement>
</p:properties>
</file>

<file path=customXml/itemProps1.xml><?xml version="1.0" encoding="utf-8"?>
<ds:datastoreItem xmlns:ds="http://schemas.openxmlformats.org/officeDocument/2006/customXml" ds:itemID="{1D20B6E4-879E-4E6C-BDE7-261540CD376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38515CB-6CF7-4815-8392-318D1E0CC35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18a4d9-e5a5-428b-a312-dfd840ba6b63"/>
    <ds:schemaRef ds:uri="ef95f5f0-dadb-470a-94cb-364b588c35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9EC1AB0-9704-404D-B6D3-819D938AC55B}">
  <ds:schemaRefs>
    <ds:schemaRef ds:uri="http://www.w3.org/XML/1998/namespace"/>
    <ds:schemaRef ds:uri="http://purl.org/dc/elements/1.1/"/>
    <ds:schemaRef ds:uri="http://schemas.microsoft.com/office/infopath/2007/PartnerControls"/>
    <ds:schemaRef ds:uri="http://schemas.microsoft.com/office/2006/metadata/properties"/>
    <ds:schemaRef ds:uri="16c05727-aa75-4e4a-9b5f-8a80a1165891"/>
    <ds:schemaRef ds:uri="http://purl.org/dc/terms/"/>
    <ds:schemaRef ds:uri="http://purl.org/dc/dcmitype/"/>
    <ds:schemaRef ds:uri="http://schemas.microsoft.com/office/2006/documentManagement/types"/>
    <ds:schemaRef ds:uri="71af3243-3dd4-4a8d-8c0d-dd76da1f02a5"/>
    <ds:schemaRef ds:uri="http://schemas.openxmlformats.org/package/2006/metadata/core-properties"/>
    <ds:schemaRef ds:uri="2018a4d9-e5a5-428b-a312-dfd840ba6b6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Geometric annual presentation</Template>
  <TotalTime>110</TotalTime>
  <Words>330</Words>
  <Application>Microsoft Office PowerPoint</Application>
  <PresentationFormat>Widescreen</PresentationFormat>
  <Paragraphs>68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Theme1</vt:lpstr>
      <vt:lpstr>Adolescent Substance Use TCHATT Enhancement Update</vt:lpstr>
      <vt:lpstr>Partnering Sites</vt:lpstr>
      <vt:lpstr>Objectives</vt:lpstr>
      <vt:lpstr>Activities and Timeline</vt:lpstr>
      <vt:lpstr>Pending Issues</vt:lpstr>
      <vt:lpstr>Thank You.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Adolescent Substance Use TCHATT Enhancement Update</dc:title>
  <dc:creator>Joseph Blader</dc:creator>
  <cp:lastModifiedBy>Joseph Blader</cp:lastModifiedBy>
  <cp:revision>3</cp:revision>
  <dcterms:created xsi:type="dcterms:W3CDTF">2022-05-12T16:42:57Z</dcterms:created>
  <dcterms:modified xsi:type="dcterms:W3CDTF">2022-05-13T21:09:56Z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</Properties>
</file>