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8"/>
  </p:notesMasterIdLst>
  <p:sldIdLst>
    <p:sldId id="256" r:id="rId2"/>
    <p:sldId id="421" r:id="rId3"/>
    <p:sldId id="424" r:id="rId4"/>
    <p:sldId id="423" r:id="rId5"/>
    <p:sldId id="422" r:id="rId6"/>
    <p:sldId id="413" r:id="rId7"/>
  </p:sldIdLst>
  <p:sldSz cx="9144000" cy="5143500" type="screen16x9"/>
  <p:notesSz cx="7010400" cy="9236075"/>
  <p:embeddedFontLst>
    <p:embeddedFont>
      <p:font typeface="Lato" panose="020B0604020202020204" charset="0"/>
      <p:regular r:id="rId9"/>
      <p:bold r:id="rId10"/>
      <p:italic r:id="rId11"/>
      <p:boldItalic r:id="rId12"/>
    </p:embeddedFont>
    <p:embeddedFont>
      <p:font typeface="Raleway" panose="020B060402020202020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60" userDrawn="1">
          <p15:clr>
            <a:srgbClr val="A4A3A4"/>
          </p15:clr>
        </p15:guide>
        <p15:guide id="2" pos="454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ost, Erica L" initials="FEL" lastIdx="2" clrIdx="0">
    <p:extLst>
      <p:ext uri="{19B8F6BF-5375-455C-9EA6-DF929625EA0E}">
        <p15:presenceInfo xmlns:p15="http://schemas.microsoft.com/office/powerpoint/2012/main" userId="Frost, Erica L" providerId="None"/>
      </p:ext>
    </p:extLst>
  </p:cmAuthor>
  <p:cmAuthor id="2" name="Savas, Lara" initials="SL" lastIdx="15" clrIdx="1">
    <p:extLst>
      <p:ext uri="{19B8F6BF-5375-455C-9EA6-DF929625EA0E}">
        <p15:presenceInfo xmlns:p15="http://schemas.microsoft.com/office/powerpoint/2012/main" userId="S-1-5-21-1292428093-879983540-839522115-993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6042"/>
    <a:srgbClr val="F2B826"/>
    <a:srgbClr val="4E738A"/>
    <a:srgbClr val="000000"/>
    <a:srgbClr val="5A6675"/>
    <a:srgbClr val="31243E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98665B7-6574-423E-A4B5-A6C020D860FF}">
  <a:tblStyle styleId="{C98665B7-6574-423E-A4B5-A6C020D860F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1A8698C-63BC-4B6A-AE92-7E62379B444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81" autoAdjust="0"/>
    <p:restoredTop sz="94939" autoAdjust="0"/>
  </p:normalViewPr>
  <p:slideViewPr>
    <p:cSldViewPr snapToGrid="0">
      <p:cViewPr varScale="1">
        <p:scale>
          <a:sx n="144" d="100"/>
          <a:sy n="144" d="100"/>
        </p:scale>
        <p:origin x="844" y="80"/>
      </p:cViewPr>
      <p:guideLst>
        <p:guide orient="horz" pos="660"/>
        <p:guide pos="4549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customXml" Target="../customXml/item2.xml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815" tIns="92815" rIns="92815" bIns="9281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f391192_00:notes"/>
          <p:cNvSpPr txBox="1">
            <a:spLocks noGrp="1"/>
          </p:cNvSpPr>
          <p:nvPr>
            <p:ph type="body" idx="1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spcFirstLastPara="1" wrap="square" lIns="92815" tIns="92815" rIns="92815" bIns="92815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TCHATT &amp; CPAN Dashboards will be updated monthly and</a:t>
            </a:r>
            <a:r>
              <a:rPr lang="en-US" sz="1100" b="0" i="0" u="none" strike="noStrike" cap="none" baseline="0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can be used by </a:t>
            </a:r>
            <a:r>
              <a:rPr lang="en-US" sz="1100" b="0" i="0" u="none" strike="noStrike" cap="none" dirty="0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HRI leads to direct/monitor outreach and enrollment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028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892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45225" y="2762725"/>
            <a:ext cx="67365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938246" y="2533163"/>
            <a:ext cx="7218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6659861" y="2533163"/>
            <a:ext cx="7218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-1" y="2533163"/>
            <a:ext cx="7218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721425" y="2533163"/>
            <a:ext cx="52167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893700" y="1373588"/>
            <a:ext cx="6462600" cy="35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▷"/>
              <a:defRPr>
                <a:solidFill>
                  <a:schemeClr val="dk1"/>
                </a:solidFill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93700" y="1373588"/>
            <a:ext cx="6462600" cy="3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Char char="▷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thealthsph.maps.arcgis.com/apps/webappviewer/index.html?id=b8efb89bf0a9464186b1772edd827e1d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thealthsph.maps.arcgis.com/apps/webappviewer/index.html?id=e182f1dc3c2c42de8f0c9f75a9dd9b36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>
            <a:spLocks noGrp="1"/>
          </p:cNvSpPr>
          <p:nvPr>
            <p:ph type="ctrTitle"/>
          </p:nvPr>
        </p:nvSpPr>
        <p:spPr>
          <a:xfrm>
            <a:off x="507724" y="2762725"/>
            <a:ext cx="7020607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sz="4000" dirty="0"/>
              <a:t>TCMHCC External Evaluation </a:t>
            </a:r>
            <a:r>
              <a:rPr lang="en" sz="4000" dirty="0" smtClean="0"/>
              <a:t>May 2023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TCHATT &amp; CPAN Dashboards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3700" y="1373588"/>
            <a:ext cx="7349152" cy="3552300"/>
          </a:xfrm>
        </p:spPr>
        <p:txBody>
          <a:bodyPr/>
          <a:lstStyle/>
          <a:p>
            <a:pPr>
              <a:spcBef>
                <a:spcPts val="0"/>
              </a:spcBef>
              <a:buClr>
                <a:schemeClr val="accent1"/>
              </a:buClr>
            </a:pPr>
            <a:r>
              <a:rPr lang="en-US" sz="1600" b="1" dirty="0" smtClean="0">
                <a:solidFill>
                  <a:schemeClr val="accent4"/>
                </a:solidFill>
              </a:rPr>
              <a:t>Goal: </a:t>
            </a:r>
            <a:r>
              <a:rPr lang="en-US" sz="1600" dirty="0" smtClean="0">
                <a:solidFill>
                  <a:schemeClr val="accent4"/>
                </a:solidFill>
              </a:rPr>
              <a:t>Examine campuses (TCHATT) and clinics (CPAN) reached </a:t>
            </a:r>
            <a:r>
              <a:rPr lang="en-US" sz="1600" dirty="0">
                <a:solidFill>
                  <a:schemeClr val="accent4"/>
                </a:solidFill>
              </a:rPr>
              <a:t>and served by geographic location and population-level vulnerability indicators </a:t>
            </a:r>
            <a:r>
              <a:rPr lang="en-US" sz="1600" dirty="0" smtClean="0">
                <a:solidFill>
                  <a:schemeClr val="accent4"/>
                </a:solidFill>
              </a:rPr>
              <a:t>(i.e., rurality, medically undeserved designation, child opportunity) </a:t>
            </a:r>
          </a:p>
          <a:p>
            <a:pPr>
              <a:spcBef>
                <a:spcPts val="1200"/>
              </a:spcBef>
              <a:buClr>
                <a:schemeClr val="accent1"/>
              </a:buClr>
            </a:pPr>
            <a:r>
              <a:rPr lang="en-US" sz="1600" b="1" dirty="0" smtClean="0">
                <a:solidFill>
                  <a:schemeClr val="accent4"/>
                </a:solidFill>
              </a:rPr>
              <a:t>Child Opportunity Index (COI): </a:t>
            </a:r>
            <a:r>
              <a:rPr lang="en-US" sz="1600" dirty="0" smtClean="0">
                <a:solidFill>
                  <a:schemeClr val="accent4"/>
                </a:solidFill>
              </a:rPr>
              <a:t>Measure of child opportunity at the neighborhood (census tract) level</a:t>
            </a:r>
          </a:p>
          <a:p>
            <a:pPr lvl="1" indent="-344488">
              <a:spcBef>
                <a:spcPts val="300"/>
              </a:spcBef>
              <a:buClr>
                <a:schemeClr val="accent4"/>
              </a:buClr>
              <a:buSzPct val="100000"/>
            </a:pPr>
            <a:r>
              <a:rPr lang="en-US" sz="1400" dirty="0" smtClean="0">
                <a:solidFill>
                  <a:schemeClr val="accent4"/>
                </a:solidFill>
              </a:rPr>
              <a:t>Combines data from 29 neighborhood-level indicators across three domains: education, health and environment, social and economic</a:t>
            </a:r>
          </a:p>
          <a:p>
            <a:pPr lvl="1" indent="-339725">
              <a:spcBef>
                <a:spcPts val="300"/>
              </a:spcBef>
              <a:buClr>
                <a:schemeClr val="accent4"/>
              </a:buClr>
              <a:buSzPct val="100000"/>
            </a:pPr>
            <a:r>
              <a:rPr lang="en-US" sz="1400" dirty="0" smtClean="0">
                <a:solidFill>
                  <a:schemeClr val="accent4"/>
                </a:solidFill>
              </a:rPr>
              <a:t>Each </a:t>
            </a:r>
            <a:r>
              <a:rPr lang="en-US" sz="1400" dirty="0">
                <a:solidFill>
                  <a:schemeClr val="accent4"/>
                </a:solidFill>
              </a:rPr>
              <a:t>neighborhood </a:t>
            </a:r>
            <a:r>
              <a:rPr lang="en-US" sz="1400" dirty="0" smtClean="0">
                <a:solidFill>
                  <a:schemeClr val="accent4"/>
                </a:solidFill>
              </a:rPr>
              <a:t>assigned an </a:t>
            </a:r>
            <a:r>
              <a:rPr lang="en-US" sz="1400" dirty="0">
                <a:solidFill>
                  <a:schemeClr val="accent4"/>
                </a:solidFill>
              </a:rPr>
              <a:t>opportunity level: very low, low, moderate, high, or very high </a:t>
            </a:r>
            <a:r>
              <a:rPr lang="en-US" sz="1400" dirty="0" smtClean="0">
                <a:solidFill>
                  <a:schemeClr val="accent4"/>
                </a:solidFill>
              </a:rPr>
              <a:t>opportunity</a:t>
            </a:r>
          </a:p>
          <a:p>
            <a:pPr>
              <a:spcBef>
                <a:spcPts val="1200"/>
              </a:spcBef>
              <a:buClr>
                <a:schemeClr val="accent1"/>
              </a:buClr>
            </a:pPr>
            <a:r>
              <a:rPr lang="en-US" sz="1600" dirty="0" smtClean="0">
                <a:solidFill>
                  <a:schemeClr val="accent4"/>
                </a:solidFill>
                <a:hlinkClick r:id="rId3"/>
              </a:rPr>
              <a:t>TCHATT Dashboard</a:t>
            </a:r>
            <a:endParaRPr lang="en-US" sz="1600" dirty="0" smtClean="0">
              <a:solidFill>
                <a:schemeClr val="accent4"/>
              </a:solidFill>
            </a:endParaRPr>
          </a:p>
          <a:p>
            <a:pPr>
              <a:spcBef>
                <a:spcPts val="1200"/>
              </a:spcBef>
              <a:buClr>
                <a:schemeClr val="accent1"/>
              </a:buClr>
            </a:pPr>
            <a:r>
              <a:rPr lang="en-US" sz="1600" dirty="0" smtClean="0">
                <a:solidFill>
                  <a:schemeClr val="accent4"/>
                </a:solidFill>
                <a:hlinkClick r:id="rId4"/>
              </a:rPr>
              <a:t>CPAN Dashboard</a:t>
            </a:r>
            <a:endParaRPr lang="en-US" sz="1600" dirty="0">
              <a:solidFill>
                <a:schemeClr val="accent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43099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700" y="358388"/>
            <a:ext cx="7187044" cy="857400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Spatial Accessibility of CPAN Clinics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accent1"/>
              </a:buClr>
            </a:pPr>
            <a:r>
              <a:rPr lang="en-US" sz="1800" b="1" dirty="0" smtClean="0">
                <a:solidFill>
                  <a:schemeClr val="accent4"/>
                </a:solidFill>
              </a:rPr>
              <a:t>Goal: </a:t>
            </a:r>
            <a:r>
              <a:rPr lang="en-US" sz="1800" dirty="0" smtClean="0">
                <a:solidFill>
                  <a:schemeClr val="accent4"/>
                </a:solidFill>
              </a:rPr>
              <a:t>Create a measure of the population in need of CPAN services</a:t>
            </a:r>
          </a:p>
          <a:p>
            <a:pPr>
              <a:spcBef>
                <a:spcPts val="1200"/>
              </a:spcBef>
              <a:buClr>
                <a:schemeClr val="accent1"/>
              </a:buClr>
            </a:pPr>
            <a:r>
              <a:rPr lang="en-US" sz="1800" b="1" dirty="0" smtClean="0">
                <a:solidFill>
                  <a:schemeClr val="accent4"/>
                </a:solidFill>
              </a:rPr>
              <a:t>Methodology: </a:t>
            </a:r>
            <a:r>
              <a:rPr lang="en-US" sz="1800" dirty="0" smtClean="0">
                <a:solidFill>
                  <a:schemeClr val="accent4"/>
                </a:solidFill>
              </a:rPr>
              <a:t>Using </a:t>
            </a:r>
            <a:r>
              <a:rPr lang="en-US" sz="1800" dirty="0">
                <a:solidFill>
                  <a:schemeClr val="accent4"/>
                </a:solidFill>
              </a:rPr>
              <a:t>a two-step floating catchment area (2SFCA) approach to generate a measure of spatial accessibility to CPAN services at the county level in Texas</a:t>
            </a:r>
            <a:endParaRPr lang="en-US" sz="1800" dirty="0">
              <a:solidFill>
                <a:schemeClr val="accent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3755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699" y="358388"/>
            <a:ext cx="7208309" cy="857400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Year 3 TCHATT &amp; CPAN Surveys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3699" y="1215789"/>
            <a:ext cx="7402161" cy="3710100"/>
          </a:xfrm>
        </p:spPr>
        <p:txBody>
          <a:bodyPr/>
          <a:lstStyle/>
          <a:p>
            <a:pPr>
              <a:spcBef>
                <a:spcPts val="0"/>
              </a:spcBef>
              <a:buClr>
                <a:schemeClr val="accent1"/>
              </a:buClr>
            </a:pPr>
            <a:r>
              <a:rPr lang="en-US" sz="1600" b="1" dirty="0" smtClean="0">
                <a:solidFill>
                  <a:schemeClr val="accent4"/>
                </a:solidFill>
              </a:rPr>
              <a:t>Outcomes:</a:t>
            </a:r>
            <a:endParaRPr lang="en-US" sz="1600" b="1" dirty="0">
              <a:solidFill>
                <a:schemeClr val="accent4"/>
              </a:solidFill>
            </a:endParaRPr>
          </a:p>
          <a:p>
            <a:pPr lvl="1" indent="-287338">
              <a:spcBef>
                <a:spcPts val="200"/>
              </a:spcBef>
              <a:buClr>
                <a:schemeClr val="accent4"/>
              </a:buClr>
              <a:buSzPct val="100000"/>
            </a:pPr>
            <a:r>
              <a:rPr lang="en-US" sz="1400" dirty="0">
                <a:solidFill>
                  <a:schemeClr val="accent4"/>
                </a:solidFill>
              </a:rPr>
              <a:t>Implementation fidelity and level of </a:t>
            </a:r>
            <a:r>
              <a:rPr lang="en-US" sz="1400" dirty="0" smtClean="0">
                <a:solidFill>
                  <a:schemeClr val="accent4"/>
                </a:solidFill>
              </a:rPr>
              <a:t>implementation</a:t>
            </a:r>
            <a:endParaRPr lang="en-US" sz="1400" dirty="0">
              <a:solidFill>
                <a:schemeClr val="accent4"/>
              </a:solidFill>
            </a:endParaRPr>
          </a:p>
          <a:p>
            <a:pPr lvl="1" indent="-287338">
              <a:spcBef>
                <a:spcPts val="200"/>
              </a:spcBef>
              <a:buClr>
                <a:schemeClr val="accent4"/>
              </a:buClr>
              <a:buSzPct val="100000"/>
            </a:pPr>
            <a:r>
              <a:rPr lang="en-US" sz="1400" dirty="0" smtClean="0">
                <a:solidFill>
                  <a:schemeClr val="accent4"/>
                </a:solidFill>
              </a:rPr>
              <a:t>Implementation </a:t>
            </a:r>
            <a:r>
              <a:rPr lang="en-US" sz="1400" dirty="0">
                <a:solidFill>
                  <a:schemeClr val="accent4"/>
                </a:solidFill>
              </a:rPr>
              <a:t>practices that increase equitable access</a:t>
            </a:r>
          </a:p>
          <a:p>
            <a:pPr lvl="1" indent="-287338">
              <a:spcBef>
                <a:spcPts val="200"/>
              </a:spcBef>
              <a:buClr>
                <a:schemeClr val="accent4"/>
              </a:buClr>
              <a:buSzPct val="100000"/>
            </a:pPr>
            <a:r>
              <a:rPr lang="en-US" sz="1400" dirty="0" smtClean="0">
                <a:solidFill>
                  <a:schemeClr val="accent4"/>
                </a:solidFill>
              </a:rPr>
              <a:t>Benefits of the program</a:t>
            </a:r>
          </a:p>
          <a:p>
            <a:pPr lvl="1" indent="-287338">
              <a:spcBef>
                <a:spcPts val="200"/>
              </a:spcBef>
              <a:buClr>
                <a:schemeClr val="accent4"/>
              </a:buClr>
              <a:buSzPct val="100000"/>
            </a:pPr>
            <a:r>
              <a:rPr lang="en-US" sz="1400" dirty="0" smtClean="0">
                <a:solidFill>
                  <a:schemeClr val="accent4"/>
                </a:solidFill>
              </a:rPr>
              <a:t>Barriers and suggested improvements </a:t>
            </a:r>
          </a:p>
          <a:p>
            <a:pPr lvl="1" indent="-287338">
              <a:spcBef>
                <a:spcPts val="200"/>
              </a:spcBef>
              <a:buClr>
                <a:schemeClr val="accent4"/>
              </a:buClr>
              <a:buSzPct val="100000"/>
            </a:pPr>
            <a:r>
              <a:rPr lang="en-US" sz="1400" dirty="0" smtClean="0">
                <a:solidFill>
                  <a:schemeClr val="accent4"/>
                </a:solidFill>
              </a:rPr>
              <a:t>Perceived impact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100000"/>
            </a:pPr>
            <a:r>
              <a:rPr lang="en-US" sz="1600" b="1" dirty="0" smtClean="0">
                <a:solidFill>
                  <a:schemeClr val="accent4"/>
                </a:solidFill>
              </a:rPr>
              <a:t>TCHATT </a:t>
            </a:r>
            <a:r>
              <a:rPr lang="en-US" sz="1600" b="1" dirty="0">
                <a:solidFill>
                  <a:schemeClr val="accent4"/>
                </a:solidFill>
              </a:rPr>
              <a:t>s</a:t>
            </a:r>
            <a:r>
              <a:rPr lang="en-US" sz="1600" b="1" dirty="0" smtClean="0">
                <a:solidFill>
                  <a:schemeClr val="accent4"/>
                </a:solidFill>
              </a:rPr>
              <a:t>urvey timeline: </a:t>
            </a:r>
            <a:r>
              <a:rPr lang="en-US" sz="1600" dirty="0" smtClean="0">
                <a:solidFill>
                  <a:schemeClr val="accent4"/>
                </a:solidFill>
              </a:rPr>
              <a:t>May 2023</a:t>
            </a:r>
            <a:endParaRPr lang="en-US" sz="1600" dirty="0">
              <a:solidFill>
                <a:schemeClr val="accent4"/>
              </a:solidFill>
            </a:endParaRPr>
          </a:p>
          <a:p>
            <a:pPr lvl="1" indent="-287338">
              <a:spcBef>
                <a:spcPts val="200"/>
              </a:spcBef>
              <a:buClr>
                <a:schemeClr val="accent4"/>
              </a:buClr>
              <a:buSzPct val="100000"/>
            </a:pPr>
            <a:r>
              <a:rPr lang="en-US" sz="1400" dirty="0" smtClean="0">
                <a:solidFill>
                  <a:schemeClr val="accent4"/>
                </a:solidFill>
              </a:rPr>
              <a:t>Identified sample of 483 campuses across the 12 HRIs</a:t>
            </a:r>
          </a:p>
          <a:p>
            <a:pPr lvl="1" indent="-287338">
              <a:spcBef>
                <a:spcPts val="200"/>
              </a:spcBef>
              <a:buClr>
                <a:schemeClr val="accent4"/>
              </a:buClr>
              <a:buSzPct val="100000"/>
            </a:pPr>
            <a:r>
              <a:rPr lang="en-US" sz="1400" dirty="0" smtClean="0">
                <a:solidFill>
                  <a:schemeClr val="accent4"/>
                </a:solidFill>
              </a:rPr>
              <a:t>Surveying primary TCHATT contacts (1 per campus) </a:t>
            </a:r>
          </a:p>
          <a:p>
            <a:pPr lvl="1" indent="-287338">
              <a:spcBef>
                <a:spcPts val="200"/>
              </a:spcBef>
              <a:buClr>
                <a:schemeClr val="accent4"/>
              </a:buClr>
              <a:buSzPct val="100000"/>
            </a:pPr>
            <a:r>
              <a:rPr lang="en-US" sz="1400" u="sng" dirty="0" smtClean="0">
                <a:solidFill>
                  <a:schemeClr val="accent4"/>
                </a:solidFill>
              </a:rPr>
              <a:t>Goal</a:t>
            </a:r>
            <a:r>
              <a:rPr lang="en-US" sz="1400" dirty="0" smtClean="0">
                <a:solidFill>
                  <a:schemeClr val="accent4"/>
                </a:solidFill>
              </a:rPr>
              <a:t>: 300 respondents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100000"/>
            </a:pPr>
            <a:r>
              <a:rPr lang="en-US" sz="1600" b="1" dirty="0" smtClean="0">
                <a:solidFill>
                  <a:schemeClr val="accent4"/>
                </a:solidFill>
              </a:rPr>
              <a:t>CPAN survey</a:t>
            </a:r>
            <a:r>
              <a:rPr lang="en-US" sz="1600" b="1" dirty="0">
                <a:solidFill>
                  <a:schemeClr val="accent4"/>
                </a:solidFill>
              </a:rPr>
              <a:t> </a:t>
            </a:r>
            <a:r>
              <a:rPr lang="en-US" sz="1600" b="1" dirty="0" smtClean="0">
                <a:solidFill>
                  <a:schemeClr val="accent4"/>
                </a:solidFill>
              </a:rPr>
              <a:t>timeline: </a:t>
            </a:r>
            <a:r>
              <a:rPr lang="en-US" sz="1600" dirty="0" smtClean="0">
                <a:solidFill>
                  <a:schemeClr val="accent4"/>
                </a:solidFill>
              </a:rPr>
              <a:t>June 2023</a:t>
            </a:r>
          </a:p>
          <a:p>
            <a:pPr lvl="1" indent="-287338">
              <a:spcBef>
                <a:spcPts val="200"/>
              </a:spcBef>
              <a:buClr>
                <a:schemeClr val="accent4"/>
              </a:buClr>
              <a:buSzPct val="100000"/>
            </a:pPr>
            <a:r>
              <a:rPr lang="en-US" sz="1400" dirty="0" smtClean="0">
                <a:solidFill>
                  <a:schemeClr val="accent4"/>
                </a:solidFill>
              </a:rPr>
              <a:t>Surveying sample of PCPs enrolled in CPAN</a:t>
            </a:r>
          </a:p>
          <a:p>
            <a:pPr lvl="1" indent="-287338">
              <a:spcBef>
                <a:spcPts val="200"/>
              </a:spcBef>
              <a:buClr>
                <a:schemeClr val="accent4"/>
              </a:buClr>
              <a:buSzPct val="100000"/>
            </a:pPr>
            <a:r>
              <a:rPr lang="en-US" sz="1400" u="sng" dirty="0" smtClean="0">
                <a:solidFill>
                  <a:schemeClr val="accent4"/>
                </a:solidFill>
              </a:rPr>
              <a:t>Goal</a:t>
            </a:r>
            <a:r>
              <a:rPr lang="en-US" sz="1400" dirty="0" smtClean="0">
                <a:solidFill>
                  <a:schemeClr val="accent4"/>
                </a:solidFill>
              </a:rPr>
              <a:t>: 300 respondents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19512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700" y="358388"/>
            <a:ext cx="6878700" cy="857400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Year 3 CPWE </a:t>
            </a:r>
            <a:r>
              <a:rPr lang="en-US" dirty="0">
                <a:solidFill>
                  <a:schemeClr val="accent1"/>
                </a:solidFill>
              </a:rPr>
              <a:t>Qualitative Interviews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3700" y="1373588"/>
            <a:ext cx="6958444" cy="3552300"/>
          </a:xfrm>
        </p:spPr>
        <p:txBody>
          <a:bodyPr/>
          <a:lstStyle/>
          <a:p>
            <a:pPr>
              <a:buClr>
                <a:schemeClr val="accent1"/>
              </a:buClr>
            </a:pPr>
            <a:r>
              <a:rPr lang="en-US" sz="1600" b="1" dirty="0" smtClean="0">
                <a:solidFill>
                  <a:schemeClr val="accent4"/>
                </a:solidFill>
              </a:rPr>
              <a:t>Goal</a:t>
            </a:r>
            <a:r>
              <a:rPr lang="en-US" sz="1600" b="1" dirty="0">
                <a:solidFill>
                  <a:schemeClr val="accent4"/>
                </a:solidFill>
              </a:rPr>
              <a:t>: </a:t>
            </a:r>
            <a:r>
              <a:rPr lang="en-US" sz="1600" dirty="0" smtClean="0">
                <a:solidFill>
                  <a:schemeClr val="accent4"/>
                </a:solidFill>
              </a:rPr>
              <a:t>To understand trainees’ (residents and fellows):</a:t>
            </a:r>
          </a:p>
          <a:p>
            <a:pPr lvl="1" indent="-287338">
              <a:spcBef>
                <a:spcPts val="300"/>
              </a:spcBef>
              <a:buClr>
                <a:schemeClr val="accent4"/>
              </a:buClr>
              <a:buSzPct val="100000"/>
            </a:pPr>
            <a:r>
              <a:rPr lang="en-US" sz="1400" dirty="0" smtClean="0">
                <a:solidFill>
                  <a:schemeClr val="accent4"/>
                </a:solidFill>
              </a:rPr>
              <a:t>Experiences with </a:t>
            </a:r>
            <a:r>
              <a:rPr lang="en-US" sz="1400" dirty="0">
                <a:solidFill>
                  <a:schemeClr val="accent4"/>
                </a:solidFill>
              </a:rPr>
              <a:t>the CPWE </a:t>
            </a:r>
            <a:r>
              <a:rPr lang="en-US" sz="1400" dirty="0" smtClean="0">
                <a:solidFill>
                  <a:schemeClr val="accent4"/>
                </a:solidFill>
              </a:rPr>
              <a:t>program</a:t>
            </a:r>
          </a:p>
          <a:p>
            <a:pPr lvl="1" indent="-287338">
              <a:spcBef>
                <a:spcPts val="300"/>
              </a:spcBef>
              <a:buClr>
                <a:schemeClr val="accent4"/>
              </a:buClr>
              <a:buSzPct val="100000"/>
            </a:pPr>
            <a:r>
              <a:rPr lang="en-US" sz="1400" dirty="0">
                <a:solidFill>
                  <a:schemeClr val="accent4"/>
                </a:solidFill>
              </a:rPr>
              <a:t>Perceived impact of the program (including how it influences their specific career plans in community mental health)</a:t>
            </a:r>
          </a:p>
          <a:p>
            <a:pPr lvl="1" indent="-287338">
              <a:spcBef>
                <a:spcPts val="300"/>
              </a:spcBef>
              <a:buClr>
                <a:schemeClr val="accent4"/>
              </a:buClr>
              <a:buSzPct val="100000"/>
            </a:pPr>
            <a:r>
              <a:rPr lang="en-US" sz="1400" dirty="0" smtClean="0">
                <a:solidFill>
                  <a:schemeClr val="accent4"/>
                </a:solidFill>
              </a:rPr>
              <a:t>Satisfaction with the program</a:t>
            </a:r>
          </a:p>
          <a:p>
            <a:pPr lvl="1" indent="-287338">
              <a:spcBef>
                <a:spcPts val="300"/>
              </a:spcBef>
              <a:buClr>
                <a:schemeClr val="accent4"/>
              </a:buClr>
              <a:buSzPct val="100000"/>
            </a:pPr>
            <a:r>
              <a:rPr lang="en-US" sz="1400" dirty="0" smtClean="0">
                <a:solidFill>
                  <a:schemeClr val="accent4"/>
                </a:solidFill>
              </a:rPr>
              <a:t>Recommendations for quality improvement</a:t>
            </a:r>
          </a:p>
          <a:p>
            <a:pPr>
              <a:spcBef>
                <a:spcPts val="1200"/>
              </a:spcBef>
              <a:buClr>
                <a:schemeClr val="accent1"/>
              </a:buClr>
            </a:pPr>
            <a:r>
              <a:rPr lang="en-US" sz="1400" dirty="0" smtClean="0">
                <a:solidFill>
                  <a:schemeClr val="accent4"/>
                </a:solidFill>
              </a:rPr>
              <a:t>In-depth </a:t>
            </a:r>
            <a:r>
              <a:rPr lang="en-US" sz="1400" dirty="0">
                <a:solidFill>
                  <a:schemeClr val="accent4"/>
                </a:solidFill>
              </a:rPr>
              <a:t>interviews will be conducted with one residents or fellow at each HRI (12 interviews total)</a:t>
            </a:r>
          </a:p>
          <a:p>
            <a:pPr>
              <a:spcBef>
                <a:spcPts val="1200"/>
              </a:spcBef>
              <a:buClr>
                <a:schemeClr val="accent1"/>
              </a:buClr>
            </a:pPr>
            <a:r>
              <a:rPr lang="en-US" sz="1400" b="1" dirty="0" smtClean="0">
                <a:solidFill>
                  <a:schemeClr val="accent4"/>
                </a:solidFill>
              </a:rPr>
              <a:t>Timeline: </a:t>
            </a:r>
            <a:r>
              <a:rPr lang="en-US" sz="1400" dirty="0" smtClean="0">
                <a:solidFill>
                  <a:schemeClr val="accent4"/>
                </a:solidFill>
              </a:rPr>
              <a:t>June 2023</a:t>
            </a:r>
            <a:endParaRPr lang="en-US" sz="1800" dirty="0">
              <a:solidFill>
                <a:schemeClr val="accent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70620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9714" y="1418925"/>
            <a:ext cx="6462600" cy="857400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chemeClr val="bg2"/>
                </a:solidFill>
              </a:rPr>
              <a:t>Questions</a:t>
            </a:r>
            <a:r>
              <a:rPr lang="en-US" sz="4000" dirty="0" smtClean="0">
                <a:solidFill>
                  <a:schemeClr val="bg2"/>
                </a:solidFill>
              </a:rPr>
              <a:t>?</a:t>
            </a:r>
            <a:endParaRPr lang="en-US" sz="4000" dirty="0">
              <a:solidFill>
                <a:schemeClr val="bg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15635766"/>
      </p:ext>
    </p:extLst>
  </p:cSld>
  <p:clrMapOvr>
    <a:masterClrMapping/>
  </p:clrMapOvr>
</p:sld>
</file>

<file path=ppt/theme/theme1.xml><?xml version="1.0" encoding="utf-8"?>
<a:theme xmlns:a="http://schemas.openxmlformats.org/drawingml/2006/main" name="Antonio template">
  <a:themeElements>
    <a:clrScheme name="UTHealth Color Palette">
      <a:dk1>
        <a:srgbClr val="31243E"/>
      </a:dk1>
      <a:lt1>
        <a:srgbClr val="FFFFFF"/>
      </a:lt1>
      <a:dk2>
        <a:srgbClr val="575759"/>
      </a:dk2>
      <a:lt2>
        <a:srgbClr val="FFFFFF"/>
      </a:lt2>
      <a:accent1>
        <a:srgbClr val="AE6042"/>
      </a:accent1>
      <a:accent2>
        <a:srgbClr val="4E738A"/>
      </a:accent2>
      <a:accent3>
        <a:srgbClr val="757578"/>
      </a:accent3>
      <a:accent4>
        <a:srgbClr val="002856"/>
      </a:accent4>
      <a:accent5>
        <a:srgbClr val="423153"/>
      </a:accent5>
      <a:accent6>
        <a:srgbClr val="F2B826"/>
      </a:accent6>
      <a:hlink>
        <a:srgbClr val="587E6A"/>
      </a:hlink>
      <a:folHlink>
        <a:srgbClr val="7D70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2496662-D65A-416B-BB38-3D9C736A3BFE}"/>
</file>

<file path=customXml/itemProps2.xml><?xml version="1.0" encoding="utf-8"?>
<ds:datastoreItem xmlns:ds="http://schemas.openxmlformats.org/officeDocument/2006/customXml" ds:itemID="{1196B64A-4B1B-4A8E-9C8E-6244A475F53A}"/>
</file>

<file path=customXml/itemProps3.xml><?xml version="1.0" encoding="utf-8"?>
<ds:datastoreItem xmlns:ds="http://schemas.openxmlformats.org/officeDocument/2006/customXml" ds:itemID="{BF0A40D4-3C60-4A0A-818E-EEE0FCCA847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7115</TotalTime>
  <Words>322</Words>
  <Application>Microsoft Office PowerPoint</Application>
  <PresentationFormat>On-screen Show (16:9)</PresentationFormat>
  <Paragraphs>40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Lato</vt:lpstr>
      <vt:lpstr>Raleway</vt:lpstr>
      <vt:lpstr>Antonio template</vt:lpstr>
      <vt:lpstr>TCMHCC External Evaluation May 2023</vt:lpstr>
      <vt:lpstr>TCHATT &amp; CPAN Dashboards</vt:lpstr>
      <vt:lpstr>Spatial Accessibility of CPAN Clinics</vt:lpstr>
      <vt:lpstr>Year 3 TCHATT &amp; CPAN Surveys</vt:lpstr>
      <vt:lpstr>Year 3 CPWE Qualitative Interviews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TCMHCC External Evaluation Year 1 Findings</dc:title>
  <dc:creator>Erica Frost</dc:creator>
  <cp:lastModifiedBy>Frost, Erica L</cp:lastModifiedBy>
  <cp:revision>283</cp:revision>
  <cp:lastPrinted>2022-03-22T04:20:49Z</cp:lastPrinted>
  <dcterms:modified xsi:type="dcterms:W3CDTF">2023-05-12T19:02:02Z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