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charts/style6.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style4.xml" ContentType="application/vnd.ms-office.chartstyle+xml"/>
  <Override PartName="/ppt/notesMasters/notesMaster1.xml" ContentType="application/vnd.openxmlformats-officedocument.presentationml.notesMaster+xml"/>
  <Override PartName="/ppt/charts/colors6.xml" ContentType="application/vnd.ms-office.chartcolorstyle+xml"/>
  <Override PartName="/ppt/charts/chart3.xml" ContentType="application/vnd.openxmlformats-officedocument.drawingml.chart+xml"/>
  <Override PartName="/ppt/charts/colors3.xml" ContentType="application/vnd.ms-office.chartcolorstyl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hart4.xml" ContentType="application/vnd.openxmlformats-officedocument.drawingml.chart+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11">
  <p:sldMasterIdLst>
    <p:sldMasterId id="2147483658" r:id="rId1"/>
  </p:sldMasterIdLst>
  <p:notesMasterIdLst>
    <p:notesMasterId r:id="rId9"/>
  </p:notesMasterIdLst>
  <p:sldIdLst>
    <p:sldId id="256" r:id="rId2"/>
    <p:sldId id="431" r:id="rId3"/>
    <p:sldId id="433" r:id="rId4"/>
    <p:sldId id="435" r:id="rId5"/>
    <p:sldId id="434" r:id="rId6"/>
    <p:sldId id="432" r:id="rId7"/>
    <p:sldId id="413" r:id="rId8"/>
  </p:sldIdLst>
  <p:sldSz cx="9144000" cy="5143500" type="screen16x9"/>
  <p:notesSz cx="7010400" cy="9236075"/>
  <p:embeddedFontLst>
    <p:embeddedFont>
      <p:font typeface="Calibri" panose="020F0502020204030204" pitchFamily="34" charset="0"/>
      <p:regular r:id="rId10"/>
      <p:bold r:id="rId11"/>
      <p:italic r:id="rId12"/>
      <p:boldItalic r:id="rId13"/>
    </p:embeddedFont>
    <p:embeddedFont>
      <p:font typeface="Microsoft Sans Serif" panose="020B0604020202020204" pitchFamily="34" charset="0"/>
      <p:regular r:id="rId14"/>
    </p:embeddedFont>
    <p:embeddedFont>
      <p:font typeface="Lato" panose="020B0604020202020204" charset="0"/>
      <p:regular r:id="rId15"/>
      <p:bold r:id="rId16"/>
      <p:italic r:id="rId17"/>
      <p:boldItalic r:id="rId18"/>
    </p:embeddedFont>
    <p:embeddedFont>
      <p:font typeface="Helvetica" pitchFamily="2" charset="0"/>
      <p:regular r:id="rId19"/>
      <p:bold r:id="rId20"/>
      <p:italic r:id="rId21"/>
      <p:boldItalic r:id="rId22"/>
    </p:embeddedFont>
    <p:embeddedFont>
      <p:font typeface="Raleway" panose="020B0604020202020204" charset="0"/>
      <p:regular r:id="rId23"/>
      <p:bold r:id="rId24"/>
      <p:italic r:id="rId25"/>
      <p:boldItalic r:id="rId26"/>
    </p:embeddedFont>
    <p:embeddedFont>
      <p:font typeface="HelveticaNeueW01-77BdCnObl" panose="020B0706030502090204" pitchFamily="34" charset="0"/>
      <p:regular r:id="rId27"/>
    </p:embeddedFont>
    <p:embeddedFont>
      <p:font typeface="Garamond" panose="02020404030301010803" pitchFamily="18" charset="0"/>
      <p:regular r:id="rId28"/>
      <p:bold r:id="rId29"/>
      <p: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120" userDrawn="1">
          <p15:clr>
            <a:srgbClr val="A4A3A4"/>
          </p15:clr>
        </p15:guide>
        <p15:guide id="3" orient="horz" pos="132" userDrawn="1">
          <p15:clr>
            <a:srgbClr val="A4A3A4"/>
          </p15:clr>
        </p15:guide>
        <p15:guide id="4" orient="horz"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st, Erica L" initials="FEL" lastIdx="4" clrIdx="0">
    <p:extLst>
      <p:ext uri="{19B8F6BF-5375-455C-9EA6-DF929625EA0E}">
        <p15:presenceInfo xmlns:p15="http://schemas.microsoft.com/office/powerpoint/2012/main" userId="Frost, Erica L" providerId="None"/>
      </p:ext>
    </p:extLst>
  </p:cmAuthor>
  <p:cmAuthor id="2" name="Savas, Lara" initials="SL" lastIdx="15" clrIdx="1">
    <p:extLst>
      <p:ext uri="{19B8F6BF-5375-455C-9EA6-DF929625EA0E}">
        <p15:presenceInfo xmlns:p15="http://schemas.microsoft.com/office/powerpoint/2012/main" userId="S-1-5-21-1292428093-879983540-839522115-99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E6042"/>
    <a:srgbClr val="F2B826"/>
    <a:srgbClr val="4E738A"/>
    <a:srgbClr val="5A6675"/>
    <a:srgbClr val="31243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0" autoAdjust="0"/>
    <p:restoredTop sz="90184" autoAdjust="0"/>
  </p:normalViewPr>
  <p:slideViewPr>
    <p:cSldViewPr snapToGrid="0">
      <p:cViewPr>
        <p:scale>
          <a:sx n="125" d="100"/>
          <a:sy n="125" d="100"/>
        </p:scale>
        <p:origin x="392" y="256"/>
      </p:cViewPr>
      <p:guideLst>
        <p:guide pos="120"/>
        <p:guide orient="horz" pos="132"/>
        <p:guide orient="horz"/>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21" Type="http://schemas.openxmlformats.org/officeDocument/2006/relationships/font" Target="fonts/font1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customXml" Target="../customXml/item1.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thouston.edu\uthsc\sph\Research\SB11%20Evaluation\Reports%20to%20UT%20System\Yr%203%20FINAL%20REPORT\CPAN%20Survey%20Data\CPAN%20Survey%20Tables%20&amp;%20Figures.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57879661697"/>
          <c:y val="5.0925925925925923E-2"/>
          <c:w val="0.74817213582700304"/>
          <c:h val="0.7623988686558304"/>
        </c:manualLayout>
      </c:layout>
      <c:barChart>
        <c:barDir val="bar"/>
        <c:grouping val="stacked"/>
        <c:varyColors val="0"/>
        <c:ser>
          <c:idx val="3"/>
          <c:order val="3"/>
          <c:tx>
            <c:strRef>
              <c:f>'Fig8'!$E$17:$E$18</c:f>
              <c:strCache>
                <c:ptCount val="2"/>
                <c:pt idx="0">
                  <c:v>Regular CPAN Callersᵇ</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'Fig8'!$A$19:$A$30</c:f>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extLst/>
            </c:strRef>
          </c:cat>
          <c:val>
            <c:numRef>
              <c:f>'Fig8'!$E$19:$E$30</c:f>
              <c:numCache>
                <c:formatCode>General</c:formatCode>
                <c:ptCount val="11"/>
                <c:pt idx="0">
                  <c:v>8.076009501187649E-2</c:v>
                </c:pt>
                <c:pt idx="1">
                  <c:v>8.076009501187649E-2</c:v>
                </c:pt>
                <c:pt idx="2">
                  <c:v>5.7007125890736345E-2</c:v>
                </c:pt>
                <c:pt idx="3">
                  <c:v>4.5130641330166268E-2</c:v>
                </c:pt>
                <c:pt idx="4">
                  <c:v>3.800475059382423E-2</c:v>
                </c:pt>
                <c:pt idx="5">
                  <c:v>2.8503562945368172E-2</c:v>
                </c:pt>
                <c:pt idx="6">
                  <c:v>2.6128266033254157E-2</c:v>
                </c:pt>
                <c:pt idx="7">
                  <c:v>2.1377672209026127E-2</c:v>
                </c:pt>
                <c:pt idx="8">
                  <c:v>1.66270783847981E-2</c:v>
                </c:pt>
                <c:pt idx="9">
                  <c:v>1.4251781472684086E-2</c:v>
                </c:pt>
                <c:pt idx="10">
                  <c:v>2.3752969121140144E-3</c:v>
                </c:pt>
              </c:numCache>
              <c:extLst/>
            </c:numRef>
          </c:val>
          <c:extLst>
            <c:ext xmlns:c16="http://schemas.microsoft.com/office/drawing/2014/chart" uri="{C3380CC4-5D6E-409C-BE32-E72D297353CC}">
              <c16:uniqueId val="{00000000-6217-450D-8B88-37747D1372D5}"/>
            </c:ext>
          </c:extLst>
        </c:ser>
        <c:ser>
          <c:idx val="5"/>
          <c:order val="5"/>
          <c:tx>
            <c:strRef>
              <c:f>'Fig8'!$G$17:$G$18</c:f>
              <c:strCache>
                <c:ptCount val="2"/>
                <c:pt idx="0">
                  <c:v>Occasional CPAN Callersᶜ</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'Fig8'!$A$19:$A$30</c:f>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extLst/>
            </c:strRef>
          </c:cat>
          <c:val>
            <c:numRef>
              <c:f>'Fig8'!$G$19:$G$30</c:f>
              <c:numCache>
                <c:formatCode>General</c:formatCode>
                <c:ptCount val="11"/>
                <c:pt idx="0">
                  <c:v>0.11876484560570071</c:v>
                </c:pt>
                <c:pt idx="1">
                  <c:v>0.10688836104513064</c:v>
                </c:pt>
                <c:pt idx="2">
                  <c:v>7.3634204275534437E-2</c:v>
                </c:pt>
                <c:pt idx="3">
                  <c:v>7.3634204275534437E-2</c:v>
                </c:pt>
                <c:pt idx="4">
                  <c:v>4.7505938242280284E-2</c:v>
                </c:pt>
                <c:pt idx="5">
                  <c:v>4.5130641330166268E-2</c:v>
                </c:pt>
                <c:pt idx="6">
                  <c:v>4.0380047505938245E-2</c:v>
                </c:pt>
                <c:pt idx="7">
                  <c:v>3.5629453681710214E-2</c:v>
                </c:pt>
                <c:pt idx="8">
                  <c:v>2.6128266033254157E-2</c:v>
                </c:pt>
                <c:pt idx="9">
                  <c:v>1.9002375296912115E-2</c:v>
                </c:pt>
                <c:pt idx="10">
                  <c:v>2.3752969121140144E-3</c:v>
                </c:pt>
              </c:numCache>
              <c:extLst/>
            </c:numRef>
          </c:val>
          <c:extLst>
            <c:ext xmlns:c16="http://schemas.microsoft.com/office/drawing/2014/chart" uri="{C3380CC4-5D6E-409C-BE32-E72D297353CC}">
              <c16:uniqueId val="{00000001-6217-450D-8B88-37747D1372D5}"/>
            </c:ext>
          </c:extLst>
        </c:ser>
        <c:dLbls>
          <c:showLegendKey val="0"/>
          <c:showVal val="0"/>
          <c:showCatName val="0"/>
          <c:showSerName val="0"/>
          <c:showPercent val="0"/>
          <c:showBubbleSize val="0"/>
        </c:dLbls>
        <c:gapWidth val="90"/>
        <c:overlap val="100"/>
        <c:axId val="506811912"/>
        <c:axId val="506808632"/>
        <c:extLst>
          <c:ext xmlns:c15="http://schemas.microsoft.com/office/drawing/2012/chart" uri="{02D57815-91ED-43cb-92C2-25804820EDAC}">
            <c15:filteredBarSeries>
              <c15:ser>
                <c:idx val="0"/>
                <c:order val="0"/>
                <c:tx>
                  <c:strRef>
                    <c:extLst>
                      <c:ext uri="{02D57815-91ED-43cb-92C2-25804820EDAC}">
                        <c15:formulaRef>
                          <c15:sqref>'Fig8'!$B$17:$B$18</c15:sqref>
                        </c15:formulaRef>
                      </c:ext>
                    </c:extLst>
                    <c:strCache>
                      <c:ptCount val="2"/>
                      <c:pt idx="0">
                        <c:v>All CPAN Callers</c:v>
                      </c:pt>
                    </c:strCache>
                  </c:strRef>
                </c:tx>
                <c:spPr>
                  <a:solidFill>
                    <a:schemeClr val="accent1"/>
                  </a:solidFill>
                  <a:ln>
                    <a:noFill/>
                  </a:ln>
                  <a:effectLst/>
                </c:spPr>
                <c:invertIfNegative val="0"/>
                <c:cat>
                  <c:strRef>
                    <c:extLst>
                      <c:ext uri="{02D57815-91ED-43cb-92C2-25804820EDAC}">
                        <c15:formulaRef>
                          <c15:sqref>'Fig8'!$A$19:$A$30</c15:sqref>
                        </c15:formulaRef>
                      </c:ext>
                    </c:extLst>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strRef>
                </c:cat>
                <c:val>
                  <c:numRef>
                    <c:extLst>
                      <c:ext uri="{02D57815-91ED-43cb-92C2-25804820EDAC}">
                        <c15:formulaRef>
                          <c15:sqref>'Fig8'!$B$19:$B$30</c15:sqref>
                        </c15:formulaRef>
                      </c:ext>
                    </c:extLst>
                    <c:numCache>
                      <c:formatCode>General</c:formatCode>
                      <c:ptCount val="11"/>
                      <c:pt idx="0">
                        <c:v>84</c:v>
                      </c:pt>
                      <c:pt idx="1">
                        <c:v>79</c:v>
                      </c:pt>
                      <c:pt idx="2">
                        <c:v>55</c:v>
                      </c:pt>
                      <c:pt idx="3">
                        <c:v>50</c:v>
                      </c:pt>
                      <c:pt idx="4">
                        <c:v>36</c:v>
                      </c:pt>
                      <c:pt idx="5">
                        <c:v>31</c:v>
                      </c:pt>
                      <c:pt idx="6">
                        <c:v>28</c:v>
                      </c:pt>
                      <c:pt idx="7">
                        <c:v>24</c:v>
                      </c:pt>
                      <c:pt idx="8">
                        <c:v>18</c:v>
                      </c:pt>
                      <c:pt idx="9">
                        <c:v>14</c:v>
                      </c:pt>
                      <c:pt idx="10">
                        <c:v>2</c:v>
                      </c:pt>
                    </c:numCache>
                  </c:numRef>
                </c:val>
                <c:extLst>
                  <c:ext xmlns:c16="http://schemas.microsoft.com/office/drawing/2014/chart" uri="{C3380CC4-5D6E-409C-BE32-E72D297353CC}">
                    <c16:uniqueId val="{00000002-6217-450D-8B88-37747D1372D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'Fig8'!$C$17:$C$18</c15:sqref>
                        </c15:formulaRef>
                      </c:ext>
                    </c:extLst>
                    <c:strCache>
                      <c:ptCount val="2"/>
                      <c:pt idx="0">
                        <c:v>All CPAN Callers</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'Fig8'!$A$19:$A$30</c15:sqref>
                        </c15:formulaRef>
                      </c:ext>
                    </c:extLst>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strRef>
                </c:cat>
                <c:val>
                  <c:numRef>
                    <c:extLst xmlns:c15="http://schemas.microsoft.com/office/drawing/2012/chart">
                      <c:ext xmlns:c15="http://schemas.microsoft.com/office/drawing/2012/chart" uri="{02D57815-91ED-43cb-92C2-25804820EDAC}">
                        <c15:formulaRef>
                          <c15:sqref>'Fig8'!$C$19:$C$30</c15:sqref>
                        </c15:formulaRef>
                      </c:ext>
                    </c:extLst>
                    <c:numCache>
                      <c:formatCode>General</c:formatCode>
                      <c:ptCount val="11"/>
                      <c:pt idx="0">
                        <c:v>19.952494061757719</c:v>
                      </c:pt>
                      <c:pt idx="1">
                        <c:v>18.76484560570071</c:v>
                      </c:pt>
                      <c:pt idx="2">
                        <c:v>13.064133016627078</c:v>
                      </c:pt>
                      <c:pt idx="3">
                        <c:v>11.87648456057007</c:v>
                      </c:pt>
                      <c:pt idx="4">
                        <c:v>8.5510688836104514</c:v>
                      </c:pt>
                      <c:pt idx="5">
                        <c:v>7.3634204275534438</c:v>
                      </c:pt>
                      <c:pt idx="6">
                        <c:v>6.6508313539192399</c:v>
                      </c:pt>
                      <c:pt idx="7">
                        <c:v>5.7007125890736345</c:v>
                      </c:pt>
                      <c:pt idx="8">
                        <c:v>4.2755344418052257</c:v>
                      </c:pt>
                      <c:pt idx="9">
                        <c:v>3.3254156769596199</c:v>
                      </c:pt>
                      <c:pt idx="10">
                        <c:v>0.47505938242280288</c:v>
                      </c:pt>
                    </c:numCache>
                  </c:numRef>
                </c:val>
                <c:extLst xmlns:c15="http://schemas.microsoft.com/office/drawing/2012/chart">
                  <c:ext xmlns:c16="http://schemas.microsoft.com/office/drawing/2014/chart" uri="{C3380CC4-5D6E-409C-BE32-E72D297353CC}">
                    <c16:uniqueId val="{00000003-6217-450D-8B88-37747D1372D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'Fig8'!$D$17:$D$18</c15:sqref>
                        </c15:formulaRef>
                      </c:ext>
                    </c:extLst>
                    <c:strCache>
                      <c:ptCount val="2"/>
                      <c:pt idx="0">
                        <c:v>Regular CPAN Callersᵇ</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'Fig8'!$A$19:$A$30</c15:sqref>
                        </c15:formulaRef>
                      </c:ext>
                    </c:extLst>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strRef>
                </c:cat>
                <c:val>
                  <c:numRef>
                    <c:extLst xmlns:c15="http://schemas.microsoft.com/office/drawing/2012/chart">
                      <c:ext xmlns:c15="http://schemas.microsoft.com/office/drawing/2012/chart" uri="{02D57815-91ED-43cb-92C2-25804820EDAC}">
                        <c15:formulaRef>
                          <c15:sqref>'Fig8'!$D$19:$D$30</c15:sqref>
                        </c15:formulaRef>
                      </c:ext>
                    </c:extLst>
                    <c:numCache>
                      <c:formatCode>General</c:formatCode>
                      <c:ptCount val="11"/>
                      <c:pt idx="0">
                        <c:v>34</c:v>
                      </c:pt>
                      <c:pt idx="1">
                        <c:v>34</c:v>
                      </c:pt>
                      <c:pt idx="2">
                        <c:v>24</c:v>
                      </c:pt>
                      <c:pt idx="3">
                        <c:v>19</c:v>
                      </c:pt>
                      <c:pt idx="4">
                        <c:v>16</c:v>
                      </c:pt>
                      <c:pt idx="5">
                        <c:v>12</c:v>
                      </c:pt>
                      <c:pt idx="6">
                        <c:v>11</c:v>
                      </c:pt>
                      <c:pt idx="7">
                        <c:v>9</c:v>
                      </c:pt>
                      <c:pt idx="8">
                        <c:v>7</c:v>
                      </c:pt>
                      <c:pt idx="9">
                        <c:v>6</c:v>
                      </c:pt>
                      <c:pt idx="10">
                        <c:v>1</c:v>
                      </c:pt>
                    </c:numCache>
                  </c:numRef>
                </c:val>
                <c:extLst xmlns:c15="http://schemas.microsoft.com/office/drawing/2012/chart">
                  <c:ext xmlns:c16="http://schemas.microsoft.com/office/drawing/2014/chart" uri="{C3380CC4-5D6E-409C-BE32-E72D297353CC}">
                    <c16:uniqueId val="{00000004-6217-450D-8B88-37747D1372D5}"/>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'Fig8'!$F$17:$F$18</c15:sqref>
                        </c15:formulaRef>
                      </c:ext>
                    </c:extLst>
                    <c:strCache>
                      <c:ptCount val="2"/>
                      <c:pt idx="0">
                        <c:v>Occasional CPAN Callersᶜ</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'Fig8'!$A$19:$A$30</c15:sqref>
                        </c15:formulaRef>
                      </c:ext>
                    </c:extLst>
                    <c:strCache>
                      <c:ptCount val="11"/>
                      <c:pt idx="0">
                        <c:v>Medication management</c:v>
                      </c:pt>
                      <c:pt idx="1">
                        <c:v>Referral assistance</c:v>
                      </c:pt>
                      <c:pt idx="2">
                        <c:v>Behavioral management</c:v>
                      </c:pt>
                      <c:pt idx="3">
                        <c:v>General resources</c:v>
                      </c:pt>
                      <c:pt idx="4">
                        <c:v>Diagnosis</c:v>
                      </c:pt>
                      <c:pt idx="5">
                        <c:v>Second opinionᵈ</c:v>
                      </c:pt>
                      <c:pt idx="6">
                        <c:v>Advice for parents</c:v>
                      </c:pt>
                      <c:pt idx="7">
                        <c:v>Assessment</c:v>
                      </c:pt>
                      <c:pt idx="8">
                        <c:v>Crisis</c:v>
                      </c:pt>
                      <c:pt idx="9">
                        <c:v>School issues</c:v>
                      </c:pt>
                      <c:pt idx="10">
                        <c:v>Other</c:v>
                      </c:pt>
                    </c:strCache>
                  </c:strRef>
                </c:cat>
                <c:val>
                  <c:numRef>
                    <c:extLst xmlns:c15="http://schemas.microsoft.com/office/drawing/2012/chart">
                      <c:ext xmlns:c15="http://schemas.microsoft.com/office/drawing/2012/chart" uri="{02D57815-91ED-43cb-92C2-25804820EDAC}">
                        <c15:formulaRef>
                          <c15:sqref>'Fig8'!$F$19:$F$30</c15:sqref>
                        </c15:formulaRef>
                      </c:ext>
                    </c:extLst>
                    <c:numCache>
                      <c:formatCode>General</c:formatCode>
                      <c:ptCount val="11"/>
                      <c:pt idx="0">
                        <c:v>50</c:v>
                      </c:pt>
                      <c:pt idx="1">
                        <c:v>45</c:v>
                      </c:pt>
                      <c:pt idx="2">
                        <c:v>31</c:v>
                      </c:pt>
                      <c:pt idx="3">
                        <c:v>31</c:v>
                      </c:pt>
                      <c:pt idx="4">
                        <c:v>20</c:v>
                      </c:pt>
                      <c:pt idx="5">
                        <c:v>19</c:v>
                      </c:pt>
                      <c:pt idx="6">
                        <c:v>17</c:v>
                      </c:pt>
                      <c:pt idx="7">
                        <c:v>15</c:v>
                      </c:pt>
                      <c:pt idx="8">
                        <c:v>11</c:v>
                      </c:pt>
                      <c:pt idx="9">
                        <c:v>8</c:v>
                      </c:pt>
                      <c:pt idx="10">
                        <c:v>1</c:v>
                      </c:pt>
                    </c:numCache>
                  </c:numRef>
                </c:val>
                <c:extLst xmlns:c15="http://schemas.microsoft.com/office/drawing/2012/chart">
                  <c:ext xmlns:c16="http://schemas.microsoft.com/office/drawing/2014/chart" uri="{C3380CC4-5D6E-409C-BE32-E72D297353CC}">
                    <c16:uniqueId val="{00000005-6217-450D-8B88-37747D1372D5}"/>
                  </c:ext>
                </c:extLst>
              </c15:ser>
            </c15:filteredBarSeries>
          </c:ext>
        </c:extLst>
      </c:barChart>
      <c:catAx>
        <c:axId val="506811912"/>
        <c:scaling>
          <c:orientation val="maxMin"/>
        </c:scaling>
        <c:delete val="0"/>
        <c:axPos val="l"/>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506808632"/>
        <c:crosses val="autoZero"/>
        <c:auto val="1"/>
        <c:lblAlgn val="ctr"/>
        <c:lblOffset val="100"/>
        <c:noMultiLvlLbl val="0"/>
      </c:catAx>
      <c:valAx>
        <c:axId val="506808632"/>
        <c:scaling>
          <c:orientation val="minMax"/>
        </c:scaling>
        <c:delete val="0"/>
        <c:axPos val="b"/>
        <c:majorGridlines>
          <c:spPr>
            <a:ln w="6350"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506811912"/>
        <c:crosses val="max"/>
        <c:crossBetween val="between"/>
      </c:valAx>
      <c:spPr>
        <a:noFill/>
        <a:ln>
          <a:noFill/>
        </a:ln>
        <a:effectLst/>
      </c:spPr>
    </c:plotArea>
    <c:legend>
      <c:legendPos val="b"/>
      <c:layout>
        <c:manualLayout>
          <c:xMode val="edge"/>
          <c:yMode val="edge"/>
          <c:x val="0.26998804424049205"/>
          <c:y val="0.91674773469280868"/>
          <c:w val="0.46002364319921157"/>
          <c:h val="6.927967337416156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legend>
    <c:plotVisOnly val="1"/>
    <c:dispBlanksAs val="gap"/>
    <c:showDLblsOverMax val="0"/>
  </c:chart>
  <c:spPr>
    <a:solidFill>
      <a:schemeClr val="bg1"/>
    </a:solidFill>
    <a:ln w="6350" cap="flat" cmpd="sng" algn="ctr">
      <a:solidFill>
        <a:schemeClr val="accent3"/>
      </a:solidFill>
      <a:round/>
    </a:ln>
    <a:effectLst/>
  </c:spPr>
  <c:txPr>
    <a:bodyPr/>
    <a:lstStyle/>
    <a:p>
      <a:pPr>
        <a:defRPr sz="90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r>
              <a:rPr lang="en-US" b="1" dirty="0"/>
              <a:t>My knowledge in mental health care </a:t>
            </a:r>
            <a:r>
              <a:rPr lang="en-US" b="1" dirty="0" smtClean="0"/>
              <a:t>increased</a:t>
            </a:r>
            <a:endParaRPr lang="en-US" b="1" baseline="30000" dirty="0"/>
          </a:p>
        </c:rich>
      </c:tx>
      <c:layout/>
      <c:overlay val="0"/>
      <c:spPr>
        <a:noFill/>
        <a:ln>
          <a:noFill/>
        </a:ln>
        <a:effectLst/>
      </c:spPr>
      <c:txPr>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title>
    <c:autoTitleDeleted val="0"/>
    <c:plotArea>
      <c:layout>
        <c:manualLayout>
          <c:layoutTarget val="inner"/>
          <c:xMode val="edge"/>
          <c:yMode val="edge"/>
          <c:x val="0.24226850675923575"/>
          <c:y val="0.24953703703703703"/>
          <c:w val="0.69072898145796291"/>
          <c:h val="0.53502583010457028"/>
        </c:manualLayout>
      </c:layout>
      <c:barChart>
        <c:barDir val="bar"/>
        <c:grouping val="clustered"/>
        <c:varyColors val="0"/>
        <c:ser>
          <c:idx val="0"/>
          <c:order val="0"/>
          <c:tx>
            <c:strRef>
              <c:f>'Fig9'!$B$22</c:f>
              <c:strCache>
                <c:ptCount val="1"/>
                <c:pt idx="0">
                  <c:v>Regular Callers (n=42)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'Fig9'!$A$23:$A$25</c:f>
              <c:strCache>
                <c:ptCount val="3"/>
                <c:pt idx="0">
                  <c:v>Moderately
or Very Much</c:v>
                </c:pt>
                <c:pt idx="1">
                  <c:v>Slightly</c:v>
                </c:pt>
                <c:pt idx="2">
                  <c:v>Not at All</c:v>
                </c:pt>
              </c:strCache>
            </c:strRef>
          </c:cat>
          <c:val>
            <c:numRef>
              <c:f>'Fig9'!$B$23:$B$25</c:f>
              <c:numCache>
                <c:formatCode>0.0%</c:formatCode>
                <c:ptCount val="3"/>
                <c:pt idx="0">
                  <c:v>0.85365853658536583</c:v>
                </c:pt>
                <c:pt idx="1">
                  <c:v>9.7560975609756101E-2</c:v>
                </c:pt>
                <c:pt idx="2">
                  <c:v>4.878048780487805E-2</c:v>
                </c:pt>
              </c:numCache>
            </c:numRef>
          </c:val>
          <c:extLst>
            <c:ext xmlns:c16="http://schemas.microsoft.com/office/drawing/2014/chart" uri="{C3380CC4-5D6E-409C-BE32-E72D297353CC}">
              <c16:uniqueId val="{00000000-7CF2-4172-B4B7-29FEBD46E8D7}"/>
            </c:ext>
          </c:extLst>
        </c:ser>
        <c:ser>
          <c:idx val="1"/>
          <c:order val="1"/>
          <c:tx>
            <c:strRef>
              <c:f>'Fig9'!$C$22</c:f>
              <c:strCache>
                <c:ptCount val="1"/>
                <c:pt idx="0">
                  <c:v>Occasional Callers (n=74)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2"/>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'Fig9'!$A$23:$A$25</c:f>
              <c:strCache>
                <c:ptCount val="3"/>
                <c:pt idx="0">
                  <c:v>Moderately
or Very Much</c:v>
                </c:pt>
                <c:pt idx="1">
                  <c:v>Slightly</c:v>
                </c:pt>
                <c:pt idx="2">
                  <c:v>Not at All</c:v>
                </c:pt>
              </c:strCache>
            </c:strRef>
          </c:cat>
          <c:val>
            <c:numRef>
              <c:f>'Fig9'!$C$23:$C$25</c:f>
              <c:numCache>
                <c:formatCode>0.0%</c:formatCode>
                <c:ptCount val="3"/>
                <c:pt idx="0">
                  <c:v>0.75714285714285712</c:v>
                </c:pt>
                <c:pt idx="1">
                  <c:v>0.21428571428571427</c:v>
                </c:pt>
                <c:pt idx="2">
                  <c:v>2.8571428571428571E-2</c:v>
                </c:pt>
              </c:numCache>
            </c:numRef>
          </c:val>
          <c:extLst>
            <c:ext xmlns:c16="http://schemas.microsoft.com/office/drawing/2014/chart" uri="{C3380CC4-5D6E-409C-BE32-E72D297353CC}">
              <c16:uniqueId val="{00000001-7CF2-4172-B4B7-29FEBD46E8D7}"/>
            </c:ext>
          </c:extLst>
        </c:ser>
        <c:dLbls>
          <c:showLegendKey val="0"/>
          <c:showVal val="0"/>
          <c:showCatName val="0"/>
          <c:showSerName val="0"/>
          <c:showPercent val="0"/>
          <c:showBubbleSize val="0"/>
        </c:dLbls>
        <c:gapWidth val="120"/>
        <c:axId val="712938160"/>
        <c:axId val="712933240"/>
      </c:barChart>
      <c:catAx>
        <c:axId val="712938160"/>
        <c:scaling>
          <c:orientation val="maxMin"/>
        </c:scaling>
        <c:delete val="0"/>
        <c:axPos val="l"/>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712933240"/>
        <c:crosses val="autoZero"/>
        <c:auto val="1"/>
        <c:lblAlgn val="ctr"/>
        <c:lblOffset val="100"/>
        <c:noMultiLvlLbl val="0"/>
      </c:catAx>
      <c:valAx>
        <c:axId val="712933240"/>
        <c:scaling>
          <c:orientation val="minMax"/>
        </c:scaling>
        <c:delete val="0"/>
        <c:axPos val="b"/>
        <c:majorGridlines>
          <c:spPr>
            <a:ln w="6350"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712938160"/>
        <c:crosses val="max"/>
        <c:crossBetween val="between"/>
      </c:valAx>
      <c:spPr>
        <a:noFill/>
        <a:ln>
          <a:noFill/>
        </a:ln>
        <a:effectLst/>
      </c:spPr>
    </c:plotArea>
    <c:legend>
      <c:legendPos val="b"/>
      <c:layout>
        <c:manualLayout>
          <c:xMode val="edge"/>
          <c:yMode val="edge"/>
          <c:x val="5.4889157000536225E-2"/>
          <c:y val="0.88197256592925888"/>
          <c:w val="0.89022133322044417"/>
          <c:h val="9.1572407615714696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legend>
    <c:plotVisOnly val="1"/>
    <c:dispBlanksAs val="gap"/>
    <c:showDLblsOverMax val="0"/>
  </c:chart>
  <c:spPr>
    <a:noFill/>
    <a:ln w="6350">
      <a:solidFill>
        <a:schemeClr val="accent3"/>
      </a:solidFill>
    </a:ln>
    <a:effectLst/>
  </c:spPr>
  <c:txPr>
    <a:bodyPr/>
    <a:lstStyle/>
    <a:p>
      <a:pPr>
        <a:defRPr sz="80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r>
              <a:rPr lang="en-US" b="1" dirty="0"/>
              <a:t>My skill to provide mental health care </a:t>
            </a:r>
            <a:r>
              <a:rPr lang="en-US" b="1" dirty="0" smtClean="0"/>
              <a:t>increased</a:t>
            </a:r>
            <a:endParaRPr lang="en-US" b="1" dirty="0"/>
          </a:p>
        </c:rich>
      </c:tx>
      <c:layout/>
      <c:overlay val="0"/>
      <c:spPr>
        <a:noFill/>
        <a:ln>
          <a:noFill/>
        </a:ln>
        <a:effectLst/>
      </c:spPr>
      <c:txPr>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title>
    <c:autoTitleDeleted val="0"/>
    <c:plotArea>
      <c:layout>
        <c:manualLayout>
          <c:layoutTarget val="inner"/>
          <c:xMode val="edge"/>
          <c:yMode val="edge"/>
          <c:x val="0.24226850675923575"/>
          <c:y val="0.24953703703703703"/>
          <c:w val="0.69072898145796302"/>
          <c:h val="0.52841207349081365"/>
        </c:manualLayout>
      </c:layout>
      <c:barChart>
        <c:barDir val="bar"/>
        <c:grouping val="clustered"/>
        <c:varyColors val="0"/>
        <c:ser>
          <c:idx val="0"/>
          <c:order val="0"/>
          <c:tx>
            <c:strRef>
              <c:f>'Fig9'!$B$28</c:f>
              <c:strCache>
                <c:ptCount val="1"/>
                <c:pt idx="0">
                  <c:v>Regular Callers (n=42)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'Fig9'!$A$29:$A$31</c:f>
              <c:strCache>
                <c:ptCount val="3"/>
                <c:pt idx="0">
                  <c:v>Moderately
or Very Much</c:v>
                </c:pt>
                <c:pt idx="1">
                  <c:v>Slightly</c:v>
                </c:pt>
                <c:pt idx="2">
                  <c:v>Not at All</c:v>
                </c:pt>
              </c:strCache>
            </c:strRef>
          </c:cat>
          <c:val>
            <c:numRef>
              <c:f>'Fig9'!$B$29:$B$31</c:f>
              <c:numCache>
                <c:formatCode>0.0%</c:formatCode>
                <c:ptCount val="3"/>
                <c:pt idx="0">
                  <c:v>0.85365853658536583</c:v>
                </c:pt>
                <c:pt idx="1">
                  <c:v>9.7560975609756101E-2</c:v>
                </c:pt>
                <c:pt idx="2">
                  <c:v>4.878048780487805E-2</c:v>
                </c:pt>
              </c:numCache>
            </c:numRef>
          </c:val>
          <c:extLst>
            <c:ext xmlns:c16="http://schemas.microsoft.com/office/drawing/2014/chart" uri="{C3380CC4-5D6E-409C-BE32-E72D297353CC}">
              <c16:uniqueId val="{00000000-C5A8-49A6-8454-4E318738E770}"/>
            </c:ext>
          </c:extLst>
        </c:ser>
        <c:ser>
          <c:idx val="1"/>
          <c:order val="1"/>
          <c:tx>
            <c:strRef>
              <c:f>'Fig9'!$C$28</c:f>
              <c:strCache>
                <c:ptCount val="1"/>
                <c:pt idx="0">
                  <c:v>Occasional Callers (n=74)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2"/>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'Fig9'!$A$29:$A$31</c:f>
              <c:strCache>
                <c:ptCount val="3"/>
                <c:pt idx="0">
                  <c:v>Moderately
or Very Much</c:v>
                </c:pt>
                <c:pt idx="1">
                  <c:v>Slightly</c:v>
                </c:pt>
                <c:pt idx="2">
                  <c:v>Not at All</c:v>
                </c:pt>
              </c:strCache>
            </c:strRef>
          </c:cat>
          <c:val>
            <c:numRef>
              <c:f>'Fig9'!$C$29:$C$31</c:f>
              <c:numCache>
                <c:formatCode>0.0%</c:formatCode>
                <c:ptCount val="3"/>
                <c:pt idx="0">
                  <c:v>0.75714285714285712</c:v>
                </c:pt>
                <c:pt idx="1">
                  <c:v>0.18571428571428572</c:v>
                </c:pt>
                <c:pt idx="2">
                  <c:v>5.7142857142857141E-2</c:v>
                </c:pt>
              </c:numCache>
            </c:numRef>
          </c:val>
          <c:extLst>
            <c:ext xmlns:c16="http://schemas.microsoft.com/office/drawing/2014/chart" uri="{C3380CC4-5D6E-409C-BE32-E72D297353CC}">
              <c16:uniqueId val="{00000001-C5A8-49A6-8454-4E318738E770}"/>
            </c:ext>
          </c:extLst>
        </c:ser>
        <c:dLbls>
          <c:showLegendKey val="0"/>
          <c:showVal val="0"/>
          <c:showCatName val="0"/>
          <c:showSerName val="0"/>
          <c:showPercent val="0"/>
          <c:showBubbleSize val="0"/>
        </c:dLbls>
        <c:gapWidth val="120"/>
        <c:axId val="274383288"/>
        <c:axId val="274380664"/>
      </c:barChart>
      <c:catAx>
        <c:axId val="274383288"/>
        <c:scaling>
          <c:orientation val="maxMin"/>
        </c:scaling>
        <c:delete val="0"/>
        <c:axPos val="l"/>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274380664"/>
        <c:crosses val="autoZero"/>
        <c:auto val="1"/>
        <c:lblAlgn val="ctr"/>
        <c:lblOffset val="100"/>
        <c:noMultiLvlLbl val="0"/>
      </c:catAx>
      <c:valAx>
        <c:axId val="274380664"/>
        <c:scaling>
          <c:orientation val="minMax"/>
        </c:scaling>
        <c:delete val="0"/>
        <c:axPos val="b"/>
        <c:majorGridlines>
          <c:spPr>
            <a:ln w="6350"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274383288"/>
        <c:crosses val="max"/>
        <c:crossBetween val="between"/>
      </c:valAx>
      <c:spPr>
        <a:noFill/>
        <a:ln>
          <a:noFill/>
        </a:ln>
        <a:effectLst/>
      </c:spPr>
    </c:plotArea>
    <c:legend>
      <c:legendPos val="b"/>
      <c:layout>
        <c:manualLayout>
          <c:xMode val="edge"/>
          <c:yMode val="edge"/>
          <c:x val="5.4889157000536225E-2"/>
          <c:y val="0.88858632254301551"/>
          <c:w val="0.89022133322044417"/>
          <c:h val="9.1572407615714696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legend>
    <c:plotVisOnly val="1"/>
    <c:dispBlanksAs val="gap"/>
    <c:showDLblsOverMax val="0"/>
  </c:chart>
  <c:spPr>
    <a:noFill/>
    <a:ln w="6350">
      <a:solidFill>
        <a:schemeClr val="accent3"/>
      </a:solidFill>
    </a:ln>
    <a:effectLst/>
  </c:spPr>
  <c:txPr>
    <a:bodyPr/>
    <a:lstStyle/>
    <a:p>
      <a:pPr>
        <a:defRPr sz="80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r>
              <a:rPr lang="en-US" b="1" dirty="0"/>
              <a:t>My confidence to provide mental health care </a:t>
            </a:r>
            <a:r>
              <a:rPr lang="en-US" b="1" dirty="0" smtClean="0"/>
              <a:t>increased</a:t>
            </a:r>
            <a:endParaRPr lang="en-US" b="1" dirty="0"/>
          </a:p>
        </c:rich>
      </c:tx>
      <c:layout/>
      <c:overlay val="0"/>
      <c:spPr>
        <a:noFill/>
        <a:ln>
          <a:noFill/>
        </a:ln>
        <a:effectLst/>
      </c:spPr>
      <c:txPr>
        <a:bodyPr rot="0" spcFirstLastPara="1" vertOverflow="ellipsis" vert="horz" wrap="square" anchor="ctr" anchorCtr="1"/>
        <a:lstStyle/>
        <a:p>
          <a:pPr>
            <a:defRPr sz="960" b="1" i="0" u="none" strike="noStrike" kern="1200" spc="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title>
    <c:autoTitleDeleted val="0"/>
    <c:plotArea>
      <c:layout>
        <c:manualLayout>
          <c:layoutTarget val="inner"/>
          <c:xMode val="edge"/>
          <c:yMode val="edge"/>
          <c:x val="0.24226850675923575"/>
          <c:y val="0.24953703703703703"/>
          <c:w val="0.69072898145796291"/>
          <c:h val="0.52841207349081365"/>
        </c:manualLayout>
      </c:layout>
      <c:barChart>
        <c:barDir val="bar"/>
        <c:grouping val="clustered"/>
        <c:varyColors val="0"/>
        <c:ser>
          <c:idx val="0"/>
          <c:order val="0"/>
          <c:tx>
            <c:strRef>
              <c:f>'Fig9'!$B$34</c:f>
              <c:strCache>
                <c:ptCount val="1"/>
                <c:pt idx="0">
                  <c:v>Regular Callers (n=42)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'Fig9'!$A$35:$A$37</c:f>
              <c:strCache>
                <c:ptCount val="3"/>
                <c:pt idx="0">
                  <c:v>Moderately
or Very Much</c:v>
                </c:pt>
                <c:pt idx="1">
                  <c:v>Slightly</c:v>
                </c:pt>
                <c:pt idx="2">
                  <c:v>Not at All</c:v>
                </c:pt>
              </c:strCache>
            </c:strRef>
          </c:cat>
          <c:val>
            <c:numRef>
              <c:f>'Fig9'!$B$35:$B$37</c:f>
              <c:numCache>
                <c:formatCode>0.0%</c:formatCode>
                <c:ptCount val="3"/>
                <c:pt idx="0">
                  <c:v>0.82926829268292679</c:v>
                </c:pt>
                <c:pt idx="1">
                  <c:v>0.12195121951219512</c:v>
                </c:pt>
                <c:pt idx="2">
                  <c:v>4.878048780487805E-2</c:v>
                </c:pt>
              </c:numCache>
            </c:numRef>
          </c:val>
          <c:extLst>
            <c:ext xmlns:c16="http://schemas.microsoft.com/office/drawing/2014/chart" uri="{C3380CC4-5D6E-409C-BE32-E72D297353CC}">
              <c16:uniqueId val="{00000000-61C9-4F5B-AF08-4085314E9236}"/>
            </c:ext>
          </c:extLst>
        </c:ser>
        <c:ser>
          <c:idx val="1"/>
          <c:order val="1"/>
          <c:tx>
            <c:strRef>
              <c:f>'Fig9'!$C$34</c:f>
              <c:strCache>
                <c:ptCount val="1"/>
                <c:pt idx="0">
                  <c:v>Occasional Callers (n=74)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accent2"/>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'Fig9'!$A$35:$A$37</c:f>
              <c:strCache>
                <c:ptCount val="3"/>
                <c:pt idx="0">
                  <c:v>Moderately
or Very Much</c:v>
                </c:pt>
                <c:pt idx="1">
                  <c:v>Slightly</c:v>
                </c:pt>
                <c:pt idx="2">
                  <c:v>Not at All</c:v>
                </c:pt>
              </c:strCache>
            </c:strRef>
          </c:cat>
          <c:val>
            <c:numRef>
              <c:f>'Fig9'!$C$35:$C$37</c:f>
              <c:numCache>
                <c:formatCode>0.0%</c:formatCode>
                <c:ptCount val="3"/>
                <c:pt idx="0">
                  <c:v>0.73913043478260865</c:v>
                </c:pt>
                <c:pt idx="1">
                  <c:v>0.24637681159420291</c:v>
                </c:pt>
                <c:pt idx="2">
                  <c:v>1.4492753623188406E-2</c:v>
                </c:pt>
              </c:numCache>
            </c:numRef>
          </c:val>
          <c:extLst>
            <c:ext xmlns:c16="http://schemas.microsoft.com/office/drawing/2014/chart" uri="{C3380CC4-5D6E-409C-BE32-E72D297353CC}">
              <c16:uniqueId val="{00000001-61C9-4F5B-AF08-4085314E9236}"/>
            </c:ext>
          </c:extLst>
        </c:ser>
        <c:dLbls>
          <c:showLegendKey val="0"/>
          <c:showVal val="0"/>
          <c:showCatName val="0"/>
          <c:showSerName val="0"/>
          <c:showPercent val="0"/>
          <c:showBubbleSize val="0"/>
        </c:dLbls>
        <c:gapWidth val="120"/>
        <c:axId val="706963432"/>
        <c:axId val="706962120"/>
      </c:barChart>
      <c:catAx>
        <c:axId val="706963432"/>
        <c:scaling>
          <c:orientation val="maxMin"/>
        </c:scaling>
        <c:delete val="0"/>
        <c:axPos val="l"/>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706962120"/>
        <c:crosses val="autoZero"/>
        <c:auto val="1"/>
        <c:lblAlgn val="ctr"/>
        <c:lblOffset val="100"/>
        <c:noMultiLvlLbl val="0"/>
      </c:catAx>
      <c:valAx>
        <c:axId val="706962120"/>
        <c:scaling>
          <c:orientation val="minMax"/>
        </c:scaling>
        <c:delete val="0"/>
        <c:axPos val="b"/>
        <c:majorGridlines>
          <c:spPr>
            <a:ln w="6350"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crossAx val="706963432"/>
        <c:crosses val="max"/>
        <c:crossBetween val="between"/>
      </c:valAx>
      <c:spPr>
        <a:noFill/>
        <a:ln>
          <a:noFill/>
        </a:ln>
        <a:effectLst/>
      </c:spPr>
    </c:plotArea>
    <c:legend>
      <c:legendPos val="b"/>
      <c:layout>
        <c:manualLayout>
          <c:xMode val="edge"/>
          <c:yMode val="edge"/>
          <c:x val="5.040887026218497E-2"/>
          <c:y val="0.88858632254301551"/>
          <c:w val="0.89022133322044417"/>
          <c:h val="9.1572407615714696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legend>
    <c:plotVisOnly val="1"/>
    <c:dispBlanksAs val="gap"/>
    <c:showDLblsOverMax val="0"/>
  </c:chart>
  <c:spPr>
    <a:solidFill>
      <a:schemeClr val="lt1"/>
    </a:solidFill>
    <a:ln w="6350">
      <a:solidFill>
        <a:schemeClr val="accent3"/>
      </a:solidFill>
    </a:ln>
    <a:effectLst/>
  </c:spPr>
  <c:txPr>
    <a:bodyPr/>
    <a:lstStyle/>
    <a:p>
      <a:pPr>
        <a:defRPr sz="80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26293502573213"/>
          <c:y val="0.10427797458920121"/>
          <c:w val="0.7038629964424683"/>
          <c:h val="0.84153938745247303"/>
        </c:manualLayout>
      </c:layout>
      <c:pieChart>
        <c:varyColors val="1"/>
        <c:ser>
          <c:idx val="1"/>
          <c:order val="1"/>
          <c:tx>
            <c:strRef>
              <c:f>'Fig10'!$C$1:$C$2</c:f>
              <c:strCache>
                <c:ptCount val="2"/>
                <c:pt idx="0">
                  <c:v>I intend to continue using the CPAN program in the next 6 months</c:v>
                </c:pt>
                <c:pt idx="1">
                  <c:v>%</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269-46EE-B734-5D33FED6882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269-46EE-B734-5D33FED6882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269-46EE-B734-5D33FED68828}"/>
              </c:ext>
            </c:extLst>
          </c:dPt>
          <c:dLbls>
            <c:dLbl>
              <c:idx val="0"/>
              <c:layout>
                <c:manualLayout>
                  <c:x val="-2.5058317130672754E-2"/>
                  <c:y val="-0.18054340986655254"/>
                </c:manualLayout>
              </c:layout>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2422756253065226"/>
                      <c:h val="0.19384499805635899"/>
                    </c:manualLayout>
                  </c15:layout>
                </c:ext>
                <c:ext xmlns:c16="http://schemas.microsoft.com/office/drawing/2014/chart" uri="{C3380CC4-5D6E-409C-BE32-E72D297353CC}">
                  <c16:uniqueId val="{00000001-6269-46EE-B734-5D33FED68828}"/>
                </c:ext>
              </c:extLst>
            </c:dLbl>
            <c:dLbl>
              <c:idx val="1"/>
              <c:layout>
                <c:manualLayout>
                  <c:x val="-5.1632513559144763E-2"/>
                  <c:y val="4.7657171431962882E-3"/>
                </c:manualLayout>
              </c:layout>
              <c:spPr>
                <a:noFill/>
                <a:ln>
                  <a:noFill/>
                </a:ln>
                <a:effectLst/>
              </c:spPr>
              <c:txPr>
                <a:bodyPr rot="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269-46EE-B734-5D33FED68828}"/>
                </c:ext>
              </c:extLst>
            </c:dLbl>
            <c:dLbl>
              <c:idx val="2"/>
              <c:layout>
                <c:manualLayout>
                  <c:x val="5.3009906019811953E-2"/>
                  <c:y val="8.6126383686952745E-3"/>
                </c:manualLayout>
              </c:layout>
              <c:spPr>
                <a:noFill/>
                <a:ln>
                  <a:noFill/>
                </a:ln>
                <a:effectLst/>
              </c:spPr>
              <c:txPr>
                <a:bodyPr rot="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269-46EE-B734-5D33FED68828}"/>
                </c:ext>
              </c:extLst>
            </c:dLbl>
            <c:spPr>
              <a:noFill/>
              <a:ln>
                <a:noFill/>
              </a:ln>
              <a:effectLst/>
            </c:spPr>
            <c:txPr>
              <a:bodyPr rot="0" spcFirstLastPara="1" vertOverflow="ellipsis" vert="horz" wrap="square" anchor="ctr" anchorCtr="1"/>
              <a:lstStyle/>
              <a:p>
                <a:pPr>
                  <a:defRPr sz="10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bg2">
                      <a:lumMod val="75000"/>
                    </a:schemeClr>
                  </a:solidFill>
                  <a:round/>
                </a:ln>
                <a:effectLst/>
              </c:spPr>
            </c:leaderLines>
            <c:extLst>
              <c:ext xmlns:c15="http://schemas.microsoft.com/office/drawing/2012/chart" uri="{CE6537A1-D6FC-4f65-9D91-7224C49458BB}"/>
            </c:extLst>
          </c:dLbls>
          <c:cat>
            <c:strRef>
              <c:f>'Fig10'!$A$3:$A$5</c:f>
              <c:strCache>
                <c:ptCount val="3"/>
                <c:pt idx="0">
                  <c:v>Agree or Strongly Agree</c:v>
                </c:pt>
                <c:pt idx="1">
                  <c:v>Neither Agree Nor Disagree</c:v>
                </c:pt>
                <c:pt idx="2">
                  <c:v>Disagree or Strongly Disagree</c:v>
                </c:pt>
              </c:strCache>
            </c:strRef>
          </c:cat>
          <c:val>
            <c:numRef>
              <c:f>'Fig10'!$C$3:$C$5</c:f>
              <c:numCache>
                <c:formatCode>0.0%</c:formatCode>
                <c:ptCount val="3"/>
                <c:pt idx="0">
                  <c:v>0.96330275229357798</c:v>
                </c:pt>
                <c:pt idx="1">
                  <c:v>1.834862385321101E-2</c:v>
                </c:pt>
                <c:pt idx="2">
                  <c:v>1.834862385321101E-2</c:v>
                </c:pt>
              </c:numCache>
            </c:numRef>
          </c:val>
          <c:extLst>
            <c:ext xmlns:c16="http://schemas.microsoft.com/office/drawing/2014/chart" uri="{C3380CC4-5D6E-409C-BE32-E72D297353CC}">
              <c16:uniqueId val="{00000006-6269-46EE-B734-5D33FED68828}"/>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0"/>
                <c:order val="0"/>
                <c:tx>
                  <c:strRef>
                    <c:extLst>
                      <c:ext uri="{02D57815-91ED-43cb-92C2-25804820EDAC}">
                        <c15:formulaRef>
                          <c15:sqref>'Fig10'!$B$1:$B$2</c15:sqref>
                        </c15:formulaRef>
                      </c:ext>
                    </c:extLst>
                    <c:strCache>
                      <c:ptCount val="2"/>
                      <c:pt idx="0">
                        <c:v>I intend to continue using the CPAN program in the next 6 months</c:v>
                      </c:pt>
                      <c:pt idx="1">
                        <c:v>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6269-46EE-B734-5D33FED6882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6269-46EE-B734-5D33FED6882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6269-46EE-B734-5D33FED68828}"/>
                    </c:ext>
                  </c:extLst>
                </c:dPt>
                <c:cat>
                  <c:strRef>
                    <c:extLst>
                      <c:ext uri="{02D57815-91ED-43cb-92C2-25804820EDAC}">
                        <c15:formulaRef>
                          <c15:sqref>'Fig10'!$A$3:$A$5</c15:sqref>
                        </c15:formulaRef>
                      </c:ext>
                    </c:extLst>
                    <c:strCache>
                      <c:ptCount val="3"/>
                      <c:pt idx="0">
                        <c:v>Agree or Strongly Agree</c:v>
                      </c:pt>
                      <c:pt idx="1">
                        <c:v>Neither Agree Nor Disagree</c:v>
                      </c:pt>
                      <c:pt idx="2">
                        <c:v>Disagree or Strongly Disagree</c:v>
                      </c:pt>
                    </c:strCache>
                  </c:strRef>
                </c:cat>
                <c:val>
                  <c:numRef>
                    <c:extLst>
                      <c:ext uri="{02D57815-91ED-43cb-92C2-25804820EDAC}">
                        <c15:formulaRef>
                          <c15:sqref>'Fig10'!$B$3:$B$5</c15:sqref>
                        </c15:formulaRef>
                      </c:ext>
                    </c:extLst>
                    <c:numCache>
                      <c:formatCode>General</c:formatCode>
                      <c:ptCount val="3"/>
                      <c:pt idx="0">
                        <c:v>105</c:v>
                      </c:pt>
                      <c:pt idx="1">
                        <c:v>2</c:v>
                      </c:pt>
                      <c:pt idx="2">
                        <c:v>2</c:v>
                      </c:pt>
                    </c:numCache>
                  </c:numRef>
                </c:val>
                <c:extLst>
                  <c:ext xmlns:c16="http://schemas.microsoft.com/office/drawing/2014/chart" uri="{C3380CC4-5D6E-409C-BE32-E72D297353CC}">
                    <c16:uniqueId val="{0000000D-6269-46EE-B734-5D33FED68828}"/>
                  </c:ext>
                </c:extLst>
              </c15:ser>
            </c15:filteredPieSeries>
          </c:ext>
        </c:extLst>
      </c:pieChart>
      <c:spPr>
        <a:noFill/>
        <a:ln>
          <a:noFill/>
        </a:ln>
        <a:effectLst/>
      </c:spPr>
    </c:plotArea>
    <c:plotVisOnly val="1"/>
    <c:dispBlanksAs val="gap"/>
    <c:showDLblsOverMax val="0"/>
  </c:chart>
  <c:spPr>
    <a:noFill/>
    <a:ln>
      <a:noFill/>
    </a:ln>
    <a:effectLst/>
  </c:spPr>
  <c:txPr>
    <a:bodyPr/>
    <a:lstStyle/>
    <a:p>
      <a:pPr>
        <a:defRPr sz="100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75279313610105"/>
          <c:y val="0.10880367176395395"/>
          <c:w val="0.62446831895245847"/>
          <c:h val="0.84181317790263976"/>
        </c:manualLayout>
      </c:layout>
      <c:pieChart>
        <c:varyColors val="1"/>
        <c:ser>
          <c:idx val="1"/>
          <c:order val="1"/>
          <c:tx>
            <c:strRef>
              <c:f>'Fig10'!$C$7:$C$8</c:f>
              <c:strCache>
                <c:ptCount val="2"/>
                <c:pt idx="0">
                  <c:v>I would recommend the CPAN program to other providers</c:v>
                </c:pt>
                <c:pt idx="1">
                  <c:v>%</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E98-49C0-B146-8A7C276E8A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E98-49C0-B146-8A7C276E8A4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E98-49C0-B146-8A7C276E8A48}"/>
              </c:ext>
            </c:extLst>
          </c:dPt>
          <c:dLbls>
            <c:dLbl>
              <c:idx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E98-49C0-B146-8A7C276E8A48}"/>
                </c:ext>
              </c:extLst>
            </c:dLbl>
            <c:dLbl>
              <c:idx val="1"/>
              <c:delete val="1"/>
              <c:extLst>
                <c:ext xmlns:c15="http://schemas.microsoft.com/office/drawing/2012/chart" uri="{CE6537A1-D6FC-4f65-9D91-7224C49458BB}"/>
                <c:ext xmlns:c16="http://schemas.microsoft.com/office/drawing/2014/chart" uri="{C3380CC4-5D6E-409C-BE32-E72D297353CC}">
                  <c16:uniqueId val="{00000003-0E98-49C0-B146-8A7C276E8A48}"/>
                </c:ext>
              </c:extLst>
            </c:dLbl>
            <c:dLbl>
              <c:idx val="2"/>
              <c:layout>
                <c:manualLayout>
                  <c:x val="2.9081111848970598E-2"/>
                  <c:y val="1.032698325306286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E98-49C0-B146-8A7C276E8A48}"/>
                </c:ext>
              </c:extLst>
            </c:dLbl>
            <c:spPr>
              <a:noFill/>
              <a:ln>
                <a:noFill/>
              </a:ln>
              <a:effectLst/>
            </c:spPr>
            <c:txPr>
              <a:bodyPr rot="0" spcFirstLastPara="1" vertOverflow="ellipsis" vert="horz" wrap="square" anchor="ctr" anchorCtr="1"/>
              <a:lstStyle/>
              <a:p>
                <a:pPr>
                  <a:defRPr sz="900" b="0" i="0" u="none" strike="noStrike" kern="1200" baseline="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'Fig10'!$A$9:$A$11</c:f>
              <c:strCache>
                <c:ptCount val="3"/>
                <c:pt idx="0">
                  <c:v>Agree or Strongly Agree</c:v>
                </c:pt>
                <c:pt idx="1">
                  <c:v>Neither Agree Nor Disagree</c:v>
                </c:pt>
                <c:pt idx="2">
                  <c:v>Disagree or Strongly Disagree</c:v>
                </c:pt>
              </c:strCache>
            </c:strRef>
          </c:cat>
          <c:val>
            <c:numRef>
              <c:f>'Fig10'!$C$9:$C$11</c:f>
              <c:numCache>
                <c:formatCode>0.0%</c:formatCode>
                <c:ptCount val="3"/>
                <c:pt idx="0">
                  <c:v>0.98181818181818181</c:v>
                </c:pt>
                <c:pt idx="1">
                  <c:v>0</c:v>
                </c:pt>
                <c:pt idx="2">
                  <c:v>1.8181818181818181E-2</c:v>
                </c:pt>
              </c:numCache>
            </c:numRef>
          </c:val>
          <c:extLst>
            <c:ext xmlns:c16="http://schemas.microsoft.com/office/drawing/2014/chart" uri="{C3380CC4-5D6E-409C-BE32-E72D297353CC}">
              <c16:uniqueId val="{00000006-0E98-49C0-B146-8A7C276E8A48}"/>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0"/>
                <c:order val="0"/>
                <c:tx>
                  <c:strRef>
                    <c:extLst>
                      <c:ext uri="{02D57815-91ED-43cb-92C2-25804820EDAC}">
                        <c15:formulaRef>
                          <c15:sqref>'Fig10'!$B$7:$B$8</c15:sqref>
                        </c15:formulaRef>
                      </c:ext>
                    </c:extLst>
                    <c:strCache>
                      <c:ptCount val="2"/>
                      <c:pt idx="0">
                        <c:v>I would recommend the CPAN program to other providers</c:v>
                      </c:pt>
                      <c:pt idx="1">
                        <c:v>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0E98-49C0-B146-8A7C276E8A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0E98-49C0-B146-8A7C276E8A4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0E98-49C0-B146-8A7C276E8A48}"/>
                    </c:ext>
                  </c:extLst>
                </c:dPt>
                <c:cat>
                  <c:strRef>
                    <c:extLst>
                      <c:ext uri="{02D57815-91ED-43cb-92C2-25804820EDAC}">
                        <c15:formulaRef>
                          <c15:sqref>'Fig10'!$A$9:$A$11</c15:sqref>
                        </c15:formulaRef>
                      </c:ext>
                    </c:extLst>
                    <c:strCache>
                      <c:ptCount val="3"/>
                      <c:pt idx="0">
                        <c:v>Agree or Strongly Agree</c:v>
                      </c:pt>
                      <c:pt idx="1">
                        <c:v>Neither Agree Nor Disagree</c:v>
                      </c:pt>
                      <c:pt idx="2">
                        <c:v>Disagree or Strongly Disagree</c:v>
                      </c:pt>
                    </c:strCache>
                  </c:strRef>
                </c:cat>
                <c:val>
                  <c:numRef>
                    <c:extLst>
                      <c:ext uri="{02D57815-91ED-43cb-92C2-25804820EDAC}">
                        <c15:formulaRef>
                          <c15:sqref>'Fig10'!$B$9:$B$11</c15:sqref>
                        </c15:formulaRef>
                      </c:ext>
                    </c:extLst>
                    <c:numCache>
                      <c:formatCode>General</c:formatCode>
                      <c:ptCount val="3"/>
                      <c:pt idx="0">
                        <c:v>108</c:v>
                      </c:pt>
                      <c:pt idx="1">
                        <c:v>0</c:v>
                      </c:pt>
                      <c:pt idx="2">
                        <c:v>2</c:v>
                      </c:pt>
                    </c:numCache>
                  </c:numRef>
                </c:val>
                <c:extLst>
                  <c:ext xmlns:c16="http://schemas.microsoft.com/office/drawing/2014/chart" uri="{C3380CC4-5D6E-409C-BE32-E72D297353CC}">
                    <c16:uniqueId val="{0000000D-0E98-49C0-B146-8A7C276E8A48}"/>
                  </c:ext>
                </c:extLst>
              </c15:ser>
            </c15:filteredPieSeries>
          </c:ext>
        </c:extLst>
      </c:pieChart>
      <c:spPr>
        <a:noFill/>
        <a:ln>
          <a:noFill/>
        </a:ln>
        <a:effectLst/>
      </c:spPr>
    </c:plotArea>
    <c:plotVisOnly val="1"/>
    <c:dispBlanksAs val="gap"/>
    <c:showDLblsOverMax val="0"/>
  </c:chart>
  <c:spPr>
    <a:noFill/>
    <a:ln>
      <a:noFill/>
    </a:ln>
    <a:effectLst/>
  </c:spPr>
  <c:txPr>
    <a:bodyPr/>
    <a:lstStyle/>
    <a:p>
      <a:pPr>
        <a:defRPr>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387136"/>
            <a:ext cx="5608320" cy="4156234"/>
          </a:xfrm>
          <a:prstGeom prst="rect">
            <a:avLst/>
          </a:prstGeom>
          <a:noFill/>
          <a:ln>
            <a:noFill/>
          </a:ln>
        </p:spPr>
        <p:txBody>
          <a:bodyPr spcFirstLastPara="1" wrap="square" lIns="92815" tIns="92815" rIns="92815" bIns="9281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cap="none" dirty="0" smtClean="0">
                <a:solidFill>
                  <a:srgbClr val="000000"/>
                </a:solidFill>
                <a:effectLst/>
                <a:latin typeface="Arial"/>
                <a:ea typeface="Arial"/>
                <a:cs typeface="Arial"/>
                <a:sym typeface="Arial"/>
              </a:rPr>
              <a:t>Survey</a:t>
            </a:r>
            <a:r>
              <a:rPr lang="en-US" sz="1100" b="0" i="0" u="none" strike="noStrike" cap="none" baseline="0" dirty="0" smtClean="0">
                <a:solidFill>
                  <a:srgbClr val="000000"/>
                </a:solidFill>
                <a:effectLst/>
                <a:latin typeface="Arial"/>
                <a:ea typeface="Arial"/>
                <a:cs typeface="Arial"/>
                <a:sym typeface="Arial"/>
              </a:rPr>
              <a:t> r</a:t>
            </a:r>
            <a:r>
              <a:rPr lang="en-US" sz="1100" b="0" i="0" u="none" strike="noStrike" cap="none" dirty="0" smtClean="0">
                <a:solidFill>
                  <a:srgbClr val="000000"/>
                </a:solidFill>
                <a:effectLst/>
                <a:latin typeface="Arial"/>
                <a:ea typeface="Arial"/>
                <a:cs typeface="Arial"/>
                <a:sym typeface="Arial"/>
              </a:rPr>
              <a:t>esponse rates varied by HRI, ranging from 13.9% to 44.4%, with an overall survey response rate of 29%</a:t>
            </a:r>
            <a:endParaRPr lang="en-US" dirty="0"/>
          </a:p>
        </p:txBody>
      </p:sp>
    </p:spTree>
    <p:extLst>
      <p:ext uri="{BB962C8B-B14F-4D97-AF65-F5344CB8AC3E}">
        <p14:creationId xmlns:p14="http://schemas.microsoft.com/office/powerpoint/2010/main" val="2013233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76% female, 57% white, 71.7% physicians, and 59% practicing</a:t>
            </a:r>
            <a:r>
              <a:rPr lang="en-US" sz="1100" b="0" i="0" u="none" strike="noStrike" cap="none" baseline="0" dirty="0" smtClean="0">
                <a:solidFill>
                  <a:srgbClr val="000000"/>
                </a:solidFill>
                <a:effectLst/>
                <a:latin typeface="Arial"/>
                <a:ea typeface="Arial"/>
                <a:cs typeface="Arial"/>
                <a:sym typeface="Arial"/>
              </a:rPr>
              <a:t> 10 years or longer. </a:t>
            </a:r>
          </a:p>
          <a:p>
            <a:pPr marL="457200" marR="0" lvl="0" indent="-317500" algn="l" defTabSz="914400" rtl="0" eaLnBrk="1" fontAlgn="auto" latinLnBrk="0" hangingPunct="1">
              <a:lnSpc>
                <a:spcPct val="100000"/>
              </a:lnSpc>
              <a:spcBef>
                <a:spcPts val="0"/>
              </a:spcBef>
              <a:spcAft>
                <a:spcPts val="0"/>
              </a:spcAft>
              <a:buClr>
                <a:srgbClr val="000000"/>
              </a:buClr>
              <a:buSzPts val="1400"/>
              <a:tabLst/>
              <a:defRPr/>
            </a:pPr>
            <a:r>
              <a:rPr lang="en-US" sz="1100" b="0" i="0" u="none" strike="noStrike" cap="none" dirty="0" smtClean="0">
                <a:solidFill>
                  <a:srgbClr val="000000"/>
                </a:solidFill>
                <a:effectLst/>
                <a:latin typeface="Arial"/>
                <a:ea typeface="Arial"/>
                <a:cs typeface="Arial"/>
                <a:sym typeface="Arial"/>
              </a:rPr>
              <a:t>36% reported calling CPAN regularly and 63% reported</a:t>
            </a:r>
            <a:r>
              <a:rPr lang="en-US" sz="1100" b="0" i="0" u="none" strike="noStrike" cap="none" baseline="0" dirty="0" smtClean="0">
                <a:solidFill>
                  <a:srgbClr val="000000"/>
                </a:solidFill>
                <a:effectLst/>
                <a:latin typeface="Arial"/>
                <a:ea typeface="Arial"/>
                <a:cs typeface="Arial"/>
                <a:sym typeface="Arial"/>
              </a:rPr>
              <a:t> calling CPAN on occasion </a:t>
            </a:r>
            <a:r>
              <a:rPr lang="en-US" sz="1100" b="0" i="0" u="none" strike="noStrike" cap="none" dirty="0" smtClean="0">
                <a:solidFill>
                  <a:srgbClr val="000000"/>
                </a:solidFill>
                <a:effectLst/>
                <a:latin typeface="Arial"/>
                <a:ea typeface="Arial"/>
                <a:cs typeface="Arial"/>
                <a:sym typeface="Arial"/>
              </a:rPr>
              <a:t>in the past 12 months.</a:t>
            </a:r>
          </a:p>
        </p:txBody>
      </p:sp>
    </p:spTree>
    <p:extLst>
      <p:ext uri="{BB962C8B-B14F-4D97-AF65-F5344CB8AC3E}">
        <p14:creationId xmlns:p14="http://schemas.microsoft.com/office/powerpoint/2010/main" val="387268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19862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smtClean="0">
                <a:solidFill>
                  <a:schemeClr val="bg2">
                    <a:lumMod val="75000"/>
                  </a:schemeClr>
                </a:solidFill>
                <a:latin typeface="Lato" panose="020B0604020202020204" charset="0"/>
                <a:ea typeface="Calibri" panose="020F0502020204030204" pitchFamily="34" charset="0"/>
                <a:cs typeface="Times New Roman" panose="02020603050405020304" pitchFamily="18" charset="0"/>
              </a:rPr>
              <a:t>More than 70% of providers reported their knowledge, skills, and confidence to provide mental health care increased moderately or very much due to CPAN.</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smtClean="0">
                <a:solidFill>
                  <a:schemeClr val="bg2">
                    <a:lumMod val="75000"/>
                  </a:schemeClr>
                </a:solidFill>
                <a:latin typeface="Lato" panose="020B0604020202020204" charset="0"/>
                <a:cs typeface="Times New Roman" panose="02020603050405020304" pitchFamily="18" charset="0"/>
              </a:rPr>
              <a:t>Regular</a:t>
            </a:r>
            <a:r>
              <a:rPr lang="en-US" baseline="0" dirty="0" smtClean="0">
                <a:solidFill>
                  <a:schemeClr val="bg2">
                    <a:lumMod val="75000"/>
                  </a:schemeClr>
                </a:solidFill>
                <a:latin typeface="Lato" panose="020B0604020202020204" charset="0"/>
                <a:cs typeface="Times New Roman" panose="02020603050405020304" pitchFamily="18" charset="0"/>
              </a:rPr>
              <a:t> CPAN callers were more likely to report higher knowledge, skills, and confidence than occasional callers. </a:t>
            </a:r>
            <a:endParaRPr lang="en-US" dirty="0" smtClean="0">
              <a:solidFill>
                <a:schemeClr val="bg2">
                  <a:lumMod val="75000"/>
                </a:schemeClr>
              </a:solidFill>
              <a:latin typeface="Lato" panose="020B0604020202020204" charset="0"/>
            </a:endParaRPr>
          </a:p>
          <a:p>
            <a:pPr marL="139700" indent="0">
              <a:buNone/>
            </a:pPr>
            <a:endParaRPr lang="en-US" dirty="0"/>
          </a:p>
        </p:txBody>
      </p:sp>
    </p:spTree>
    <p:extLst>
      <p:ext uri="{BB962C8B-B14F-4D97-AF65-F5344CB8AC3E}">
        <p14:creationId xmlns:p14="http://schemas.microsoft.com/office/powerpoint/2010/main" val="51949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cap="none" dirty="0" smtClean="0">
                <a:solidFill>
                  <a:srgbClr val="000000"/>
                </a:solidFill>
                <a:effectLst/>
                <a:latin typeface="Arial"/>
                <a:ea typeface="Arial"/>
                <a:cs typeface="Arial"/>
                <a:sym typeface="Arial"/>
              </a:rPr>
              <a:t>Almost all providers reported that they will continue to use</a:t>
            </a:r>
            <a:r>
              <a:rPr lang="en-US" sz="1100" b="0" i="0" u="none" strike="noStrike" cap="none" baseline="0" dirty="0" smtClean="0">
                <a:solidFill>
                  <a:srgbClr val="000000"/>
                </a:solidFill>
                <a:effectLst/>
                <a:latin typeface="Arial"/>
                <a:ea typeface="Arial"/>
                <a:cs typeface="Arial"/>
                <a:sym typeface="Arial"/>
              </a:rPr>
              <a:t> CPAN in the next 6 months and that they </a:t>
            </a:r>
            <a:r>
              <a:rPr lang="en-US" sz="1100" b="0" i="0" u="none" strike="noStrike" cap="none" dirty="0" smtClean="0">
                <a:solidFill>
                  <a:srgbClr val="000000"/>
                </a:solidFill>
                <a:effectLst/>
                <a:latin typeface="Arial"/>
                <a:ea typeface="Arial"/>
                <a:cs typeface="Arial"/>
                <a:sym typeface="Arial"/>
              </a:rPr>
              <a:t>agree or strongly agree with recommending CPAN to other providers.</a:t>
            </a:r>
            <a:endParaRPr lang="en-US" dirty="0"/>
          </a:p>
        </p:txBody>
      </p:sp>
    </p:spTree>
    <p:extLst>
      <p:ext uri="{BB962C8B-B14F-4D97-AF65-F5344CB8AC3E}">
        <p14:creationId xmlns:p14="http://schemas.microsoft.com/office/powerpoint/2010/main" val="1623068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507724" y="2762725"/>
            <a:ext cx="7020607" cy="1159800"/>
          </a:xfrm>
          <a:prstGeom prst="rect">
            <a:avLst/>
          </a:prstGeom>
        </p:spPr>
        <p:txBody>
          <a:bodyPr spcFirstLastPara="1" wrap="square" lIns="91425" tIns="91425" rIns="91425" bIns="91425" anchor="t" anchorCtr="0">
            <a:noAutofit/>
          </a:bodyPr>
          <a:lstStyle/>
          <a:p>
            <a:pPr lvl="0"/>
            <a:r>
              <a:rPr lang="en" sz="4000" dirty="0"/>
              <a:t>TCMHCC External Evaluation </a:t>
            </a:r>
            <a:r>
              <a:rPr lang="en" sz="4000" dirty="0" smtClean="0"/>
              <a:t>October </a:t>
            </a:r>
            <a:r>
              <a:rPr lang="en" sz="4000" dirty="0"/>
              <a:t>2023</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85800" y="1089377"/>
            <a:ext cx="3965918" cy="3659604"/>
          </a:xfrm>
        </p:spPr>
        <p:txBody>
          <a:bodyPr/>
          <a:lstStyle/>
          <a:p>
            <a:pPr indent="-440256">
              <a:spcBef>
                <a:spcPts val="0"/>
              </a:spcBef>
              <a:buClr>
                <a:schemeClr val="accent1"/>
              </a:buClr>
              <a:buSzPct val="100000"/>
            </a:pPr>
            <a:r>
              <a:rPr lang="en-US" sz="1400" b="1" u="sng" dirty="0">
                <a:solidFill>
                  <a:schemeClr val="accent4"/>
                </a:solidFill>
              </a:rPr>
              <a:t>Objective</a:t>
            </a:r>
            <a:r>
              <a:rPr lang="en-US" sz="1400" b="1" dirty="0">
                <a:solidFill>
                  <a:schemeClr val="accent4"/>
                </a:solidFill>
              </a:rPr>
              <a:t>:  </a:t>
            </a:r>
            <a:r>
              <a:rPr lang="en-US" sz="1400" dirty="0">
                <a:solidFill>
                  <a:schemeClr val="accent4"/>
                </a:solidFill>
              </a:rPr>
              <a:t>Adapt and deliver </a:t>
            </a:r>
            <a:r>
              <a:rPr lang="en-US" sz="1400" dirty="0" smtClean="0">
                <a:solidFill>
                  <a:schemeClr val="accent4"/>
                </a:solidFill>
              </a:rPr>
              <a:t>CPAN </a:t>
            </a:r>
            <a:endParaRPr lang="en-US" sz="1400" dirty="0">
              <a:solidFill>
                <a:schemeClr val="accent4"/>
              </a:solidFill>
            </a:endParaRPr>
          </a:p>
          <a:p>
            <a:pPr indent="0">
              <a:spcBef>
                <a:spcPts val="0"/>
              </a:spcBef>
              <a:buClr>
                <a:schemeClr val="accent1"/>
              </a:buClr>
              <a:buSzPct val="100000"/>
              <a:buNone/>
            </a:pPr>
            <a:r>
              <a:rPr lang="en-US" sz="1400" dirty="0">
                <a:solidFill>
                  <a:schemeClr val="accent4"/>
                </a:solidFill>
              </a:rPr>
              <a:t>survey to </a:t>
            </a:r>
            <a:r>
              <a:rPr lang="en-US" sz="1400" dirty="0" smtClean="0">
                <a:solidFill>
                  <a:schemeClr val="accent4"/>
                </a:solidFill>
              </a:rPr>
              <a:t>enrolled providers </a:t>
            </a:r>
            <a:r>
              <a:rPr lang="en-US" sz="1400" i="1" u="sng" dirty="0" smtClean="0">
                <a:solidFill>
                  <a:schemeClr val="accent4"/>
                </a:solidFill>
              </a:rPr>
              <a:t>who have used CPAN in the past 12 months</a:t>
            </a:r>
            <a:r>
              <a:rPr lang="en-US" sz="1400" i="1" dirty="0" smtClean="0">
                <a:solidFill>
                  <a:schemeClr val="accent4"/>
                </a:solidFill>
              </a:rPr>
              <a:t> </a:t>
            </a:r>
            <a:r>
              <a:rPr lang="en-US" sz="1400" dirty="0" smtClean="0">
                <a:solidFill>
                  <a:schemeClr val="accent4"/>
                </a:solidFill>
              </a:rPr>
              <a:t>to </a:t>
            </a:r>
            <a:r>
              <a:rPr lang="en-US" sz="1400" dirty="0">
                <a:solidFill>
                  <a:schemeClr val="accent4"/>
                </a:solidFill>
              </a:rPr>
              <a:t>understand contextual factors influencing </a:t>
            </a:r>
            <a:r>
              <a:rPr lang="en-US" sz="1400" dirty="0" smtClean="0">
                <a:solidFill>
                  <a:schemeClr val="accent4"/>
                </a:solidFill>
              </a:rPr>
              <a:t>program utilization, satisfaction, and perceived outcomes.</a:t>
            </a:r>
            <a:endParaRPr lang="en-US" sz="1400" dirty="0">
              <a:solidFill>
                <a:schemeClr val="accent4"/>
              </a:solidFill>
            </a:endParaRPr>
          </a:p>
          <a:p>
            <a:pPr indent="-440256">
              <a:spcBef>
                <a:spcPts val="0"/>
              </a:spcBef>
              <a:buClr>
                <a:schemeClr val="accent1"/>
              </a:buClr>
              <a:buSzPct val="100000"/>
            </a:pPr>
            <a:endParaRPr lang="en-US" sz="1400" dirty="0" smtClean="0">
              <a:solidFill>
                <a:schemeClr val="accent4"/>
              </a:solidFill>
            </a:endParaRPr>
          </a:p>
          <a:p>
            <a:pPr indent="-440256">
              <a:spcBef>
                <a:spcPts val="0"/>
              </a:spcBef>
              <a:buClr>
                <a:schemeClr val="accent1"/>
              </a:buClr>
              <a:buSzPct val="100000"/>
            </a:pPr>
            <a:r>
              <a:rPr lang="en-US" sz="1400" b="1" u="sng" dirty="0" smtClean="0">
                <a:solidFill>
                  <a:schemeClr val="accent4"/>
                </a:solidFill>
              </a:rPr>
              <a:t>Sample</a:t>
            </a:r>
            <a:r>
              <a:rPr lang="en-US" sz="1400" b="1" dirty="0">
                <a:solidFill>
                  <a:schemeClr val="accent4"/>
                </a:solidFill>
              </a:rPr>
              <a:t>: </a:t>
            </a:r>
            <a:r>
              <a:rPr lang="en-US" sz="1400" dirty="0">
                <a:solidFill>
                  <a:schemeClr val="accent4"/>
                </a:solidFill>
              </a:rPr>
              <a:t>Identified a diverse sample of providers across HRIs </a:t>
            </a:r>
            <a:r>
              <a:rPr lang="en-US" sz="1400" dirty="0" smtClean="0">
                <a:solidFill>
                  <a:schemeClr val="accent4"/>
                </a:solidFill>
              </a:rPr>
              <a:t>based </a:t>
            </a:r>
            <a:r>
              <a:rPr lang="en-US" sz="1400" dirty="0">
                <a:solidFill>
                  <a:schemeClr val="accent4"/>
                </a:solidFill>
              </a:rPr>
              <a:t>on the following factors: </a:t>
            </a:r>
          </a:p>
          <a:p>
            <a:pPr lvl="1" indent="-284163">
              <a:spcBef>
                <a:spcPts val="600"/>
              </a:spcBef>
              <a:buClr>
                <a:schemeClr val="accent1"/>
              </a:buClr>
              <a:buSzPct val="100000"/>
              <a:buFont typeface="+mj-lt"/>
              <a:buAutoNum type="arabicParenR"/>
            </a:pPr>
            <a:r>
              <a:rPr lang="en-US" sz="1300" dirty="0" smtClean="0">
                <a:solidFill>
                  <a:schemeClr val="accent4"/>
                </a:solidFill>
              </a:rPr>
              <a:t>Childhood </a:t>
            </a:r>
            <a:r>
              <a:rPr lang="en-US" sz="1300" dirty="0">
                <a:solidFill>
                  <a:schemeClr val="accent4"/>
                </a:solidFill>
              </a:rPr>
              <a:t>opportunity index (COI) (a social vulnerability composite measure for children</a:t>
            </a:r>
            <a:r>
              <a:rPr lang="en-US" sz="1300" dirty="0" smtClean="0">
                <a:solidFill>
                  <a:schemeClr val="accent4"/>
                </a:solidFill>
              </a:rPr>
              <a:t>)</a:t>
            </a:r>
          </a:p>
          <a:p>
            <a:pPr lvl="1" indent="-284163">
              <a:spcBef>
                <a:spcPts val="600"/>
              </a:spcBef>
              <a:buClr>
                <a:schemeClr val="accent1"/>
              </a:buClr>
              <a:buSzPct val="100000"/>
              <a:buFont typeface="+mj-lt"/>
              <a:buAutoNum type="arabicParenR"/>
            </a:pPr>
            <a:r>
              <a:rPr lang="en-US" sz="1300" dirty="0" smtClean="0">
                <a:solidFill>
                  <a:schemeClr val="accent4"/>
                </a:solidFill>
              </a:rPr>
              <a:t>Population density</a:t>
            </a:r>
            <a:endParaRPr lang="en-US" sz="1300" dirty="0">
              <a:solidFill>
                <a:schemeClr val="accent4"/>
              </a:solidFill>
            </a:endParaRPr>
          </a:p>
          <a:p>
            <a:pPr indent="-440256">
              <a:spcBef>
                <a:spcPts val="1200"/>
              </a:spcBef>
              <a:buClr>
                <a:schemeClr val="accent1"/>
              </a:buClr>
              <a:buSzPct val="100000"/>
            </a:pPr>
            <a:r>
              <a:rPr lang="en-US" sz="1400" b="1" u="sng" dirty="0" smtClean="0">
                <a:solidFill>
                  <a:schemeClr val="accent4"/>
                </a:solidFill>
              </a:rPr>
              <a:t>Goal</a:t>
            </a:r>
            <a:r>
              <a:rPr lang="en-US" sz="1400" b="1" dirty="0">
                <a:solidFill>
                  <a:schemeClr val="accent4"/>
                </a:solidFill>
              </a:rPr>
              <a:t>: </a:t>
            </a:r>
            <a:r>
              <a:rPr lang="en-US" sz="1400" dirty="0" smtClean="0">
                <a:solidFill>
                  <a:schemeClr val="accent4"/>
                </a:solidFill>
              </a:rPr>
              <a:t>100 </a:t>
            </a:r>
            <a:r>
              <a:rPr lang="en-US" sz="1400" dirty="0">
                <a:solidFill>
                  <a:schemeClr val="accent4"/>
                </a:solidFill>
              </a:rPr>
              <a:t>responses</a:t>
            </a:r>
          </a:p>
          <a:p>
            <a:pPr indent="-440256">
              <a:spcBef>
                <a:spcPts val="1200"/>
              </a:spcBef>
              <a:buClr>
                <a:schemeClr val="accent1"/>
              </a:buClr>
              <a:buSzPct val="100000"/>
            </a:pPr>
            <a:endParaRPr lang="en-US" sz="1400" dirty="0">
              <a:solidFill>
                <a:schemeClr val="accent4"/>
              </a:solidFill>
            </a:endParaRPr>
          </a:p>
          <a:p>
            <a:pPr lvl="1" indent="-284163">
              <a:spcBef>
                <a:spcPts val="600"/>
              </a:spcBef>
              <a:buClr>
                <a:schemeClr val="accent1"/>
              </a:buClr>
              <a:buSzPct val="100000"/>
              <a:buFont typeface="+mj-lt"/>
              <a:buAutoNum type="arabicParenR"/>
            </a:pPr>
            <a:endParaRPr lang="en" sz="1200" dirty="0">
              <a:solidFill>
                <a:schemeClr val="accent4"/>
              </a:solidFill>
            </a:endParaRPr>
          </a:p>
          <a:p>
            <a:pPr marL="114300" indent="0">
              <a:buNone/>
            </a:pP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a:t>
            </a:fld>
            <a:endParaRPr lang="en"/>
          </a:p>
        </p:txBody>
      </p:sp>
      <p:sp>
        <p:nvSpPr>
          <p:cNvPr id="178" name="TextBox 177"/>
          <p:cNvSpPr txBox="1"/>
          <p:nvPr/>
        </p:nvSpPr>
        <p:spPr>
          <a:xfrm>
            <a:off x="5097194" y="1339060"/>
            <a:ext cx="3563947" cy="261610"/>
          </a:xfrm>
          <a:prstGeom prst="rect">
            <a:avLst/>
          </a:prstGeom>
          <a:noFill/>
        </p:spPr>
        <p:txBody>
          <a:bodyPr wrap="square" rtlCol="0">
            <a:spAutoFit/>
          </a:bodyPr>
          <a:lstStyle/>
          <a:p>
            <a:pPr algn="ctr"/>
            <a:r>
              <a:rPr lang="en-US" sz="1100" b="1" dirty="0" smtClean="0">
                <a:latin typeface="Calibri" panose="020F0502020204030204" pitchFamily="34" charset="0"/>
                <a:cs typeface="Calibri" panose="020F0502020204030204" pitchFamily="34" charset="0"/>
              </a:rPr>
              <a:t>CPAN Provider Survey Sample </a:t>
            </a:r>
            <a:r>
              <a:rPr lang="en-US" sz="1100" b="1" dirty="0">
                <a:latin typeface="Calibri" panose="020F0502020204030204" pitchFamily="34" charset="0"/>
                <a:cs typeface="Calibri" panose="020F0502020204030204" pitchFamily="34" charset="0"/>
              </a:rPr>
              <a:t>&amp; Responses</a:t>
            </a:r>
          </a:p>
        </p:txBody>
      </p:sp>
      <p:sp>
        <p:nvSpPr>
          <p:cNvPr id="23" name="Title 2"/>
          <p:cNvSpPr txBox="1">
            <a:spLocks/>
          </p:cNvSpPr>
          <p:nvPr/>
        </p:nvSpPr>
        <p:spPr>
          <a:xfrm>
            <a:off x="685800" y="93537"/>
            <a:ext cx="7445168"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smtClean="0">
                <a:solidFill>
                  <a:schemeClr val="accent1"/>
                </a:solidFill>
              </a:rPr>
              <a:t>CPAN Provider Survey (Active Users)</a:t>
            </a:r>
            <a:endParaRPr lang="en-US" dirty="0">
              <a:solidFill>
                <a:schemeClr val="accent1"/>
              </a:solidFill>
            </a:endParaRPr>
          </a:p>
        </p:txBody>
      </p:sp>
      <p:pic>
        <p:nvPicPr>
          <p:cNvPr id="3" name="Picture 2"/>
          <p:cNvPicPr>
            <a:picLocks noChangeAspect="1"/>
          </p:cNvPicPr>
          <p:nvPr/>
        </p:nvPicPr>
        <p:blipFill rotWithShape="1">
          <a:blip r:embed="rId3"/>
          <a:srcRect l="1012" t="1661" r="455" b="1510"/>
          <a:stretch/>
        </p:blipFill>
        <p:spPr>
          <a:xfrm>
            <a:off x="5162311" y="1686560"/>
            <a:ext cx="3433712" cy="2148840"/>
          </a:xfrm>
          <a:prstGeom prst="rect">
            <a:avLst/>
          </a:prstGeom>
        </p:spPr>
      </p:pic>
    </p:spTree>
    <p:extLst>
      <p:ext uri="{BB962C8B-B14F-4D97-AF65-F5344CB8AC3E}">
        <p14:creationId xmlns:p14="http://schemas.microsoft.com/office/powerpoint/2010/main" val="2086851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
        <p:nvSpPr>
          <p:cNvPr id="9" name="Title 1"/>
          <p:cNvSpPr txBox="1">
            <a:spLocks/>
          </p:cNvSpPr>
          <p:nvPr/>
        </p:nvSpPr>
        <p:spPr>
          <a:xfrm>
            <a:off x="685800" y="89846"/>
            <a:ext cx="64626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smtClean="0">
                <a:solidFill>
                  <a:schemeClr val="accent1"/>
                </a:solidFill>
              </a:rPr>
              <a:t>CPAN Provider Survey Findings</a:t>
            </a:r>
            <a:endParaRPr lang="en-US" dirty="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54534037"/>
              </p:ext>
            </p:extLst>
          </p:nvPr>
        </p:nvGraphicFramePr>
        <p:xfrm>
          <a:off x="2029926" y="1220675"/>
          <a:ext cx="3259997" cy="3491355"/>
        </p:xfrm>
        <a:graphic>
          <a:graphicData uri="http://schemas.openxmlformats.org/drawingml/2006/table">
            <a:tbl>
              <a:tblPr firstRow="1" bandRow="1">
                <a:tableStyleId>{2D5ABB26-0587-4C30-8999-92F81FD0307C}</a:tableStyleId>
              </a:tblPr>
              <a:tblGrid>
                <a:gridCol w="2359208">
                  <a:extLst>
                    <a:ext uri="{9D8B030D-6E8A-4147-A177-3AD203B41FA5}">
                      <a16:colId xmlns:a16="http://schemas.microsoft.com/office/drawing/2014/main" val="419740902"/>
                    </a:ext>
                  </a:extLst>
                </a:gridCol>
                <a:gridCol w="900789">
                  <a:extLst>
                    <a:ext uri="{9D8B030D-6E8A-4147-A177-3AD203B41FA5}">
                      <a16:colId xmlns:a16="http://schemas.microsoft.com/office/drawing/2014/main" val="993033329"/>
                    </a:ext>
                  </a:extLst>
                </a:gridCol>
              </a:tblGrid>
              <a:tr h="84250">
                <a:tc>
                  <a:txBody>
                    <a:bodyPr/>
                    <a:lstStyle/>
                    <a:p>
                      <a:pPr marL="0" marR="0">
                        <a:lnSpc>
                          <a:spcPct val="107000"/>
                        </a:lnSpc>
                        <a:spcBef>
                          <a:spcPts val="0"/>
                        </a:spcBef>
                        <a:spcAft>
                          <a:spcPts val="0"/>
                        </a:spcAft>
                      </a:pPr>
                      <a:r>
                        <a:rPr lang="en-US" sz="600" dirty="0">
                          <a:solidFill>
                            <a:schemeClr val="bg2">
                              <a:lumMod val="75000"/>
                            </a:schemeClr>
                          </a:solidFill>
                          <a:effectLst/>
                        </a:rPr>
                        <a:t> </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endParaRPr lang="en-US" sz="100" dirty="0" smtClean="0">
                        <a:solidFill>
                          <a:schemeClr val="bg2">
                            <a:lumMod val="75000"/>
                          </a:schemeClr>
                        </a:solidFill>
                        <a:effectLst/>
                      </a:endParaRPr>
                    </a:p>
                    <a:p>
                      <a:pPr marL="0" marR="0" algn="ctr">
                        <a:lnSpc>
                          <a:spcPct val="107000"/>
                        </a:lnSpc>
                        <a:spcBef>
                          <a:spcPts val="0"/>
                        </a:spcBef>
                        <a:spcAft>
                          <a:spcPts val="0"/>
                        </a:spcAft>
                      </a:pPr>
                      <a:r>
                        <a:rPr lang="en-US" sz="600" b="1" dirty="0" smtClean="0">
                          <a:solidFill>
                            <a:schemeClr val="bg2">
                              <a:lumMod val="75000"/>
                            </a:schemeClr>
                          </a:solidFill>
                          <a:effectLst/>
                        </a:rPr>
                        <a:t>Total </a:t>
                      </a:r>
                      <a:r>
                        <a:rPr lang="en-US" sz="600" b="1" dirty="0">
                          <a:solidFill>
                            <a:schemeClr val="bg2">
                              <a:lumMod val="75000"/>
                            </a:schemeClr>
                          </a:solidFill>
                          <a:effectLst/>
                        </a:rPr>
                        <a:t>Providers</a:t>
                      </a:r>
                      <a:r>
                        <a:rPr lang="en-US" sz="600" b="1" baseline="30000" dirty="0">
                          <a:solidFill>
                            <a:schemeClr val="bg2">
                              <a:lumMod val="75000"/>
                            </a:schemeClr>
                          </a:solidFill>
                          <a:effectLst/>
                        </a:rPr>
                        <a:t>a</a:t>
                      </a:r>
                      <a:endParaRPr lang="en-US" sz="700" b="1" dirty="0">
                        <a:solidFill>
                          <a:schemeClr val="bg2">
                            <a:lumMod val="75000"/>
                          </a:schemeClr>
                        </a:solidFill>
                        <a:effectLst/>
                      </a:endParaRPr>
                    </a:p>
                    <a:p>
                      <a:pPr marL="0" marR="0" algn="ctr">
                        <a:lnSpc>
                          <a:spcPct val="107000"/>
                        </a:lnSpc>
                        <a:spcBef>
                          <a:spcPts val="0"/>
                        </a:spcBef>
                        <a:spcAft>
                          <a:spcPts val="0"/>
                        </a:spcAft>
                      </a:pPr>
                      <a:r>
                        <a:rPr lang="en-US" sz="600" b="1" dirty="0" smtClean="0">
                          <a:solidFill>
                            <a:schemeClr val="bg2">
                              <a:lumMod val="75000"/>
                            </a:schemeClr>
                          </a:solidFill>
                          <a:effectLst/>
                        </a:rPr>
                        <a:t>n (%)</a:t>
                      </a:r>
                    </a:p>
                    <a:p>
                      <a:pPr marL="0" marR="0" algn="ctr">
                        <a:lnSpc>
                          <a:spcPct val="107000"/>
                        </a:lnSpc>
                        <a:spcBef>
                          <a:spcPts val="0"/>
                        </a:spcBef>
                        <a:spcAft>
                          <a:spcPts val="0"/>
                        </a:spcAft>
                      </a:pPr>
                      <a:endParaRPr lang="en-US" sz="1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5445850"/>
                  </a:ext>
                </a:extLst>
              </a:tr>
              <a:tr h="97895">
                <a:tc>
                  <a:txBody>
                    <a:bodyPr/>
                    <a:lstStyle/>
                    <a:p>
                      <a:pPr marL="58738" marR="0" indent="0">
                        <a:lnSpc>
                          <a:spcPct val="107000"/>
                        </a:lnSpc>
                        <a:spcBef>
                          <a:spcPts val="0"/>
                        </a:spcBef>
                        <a:spcAft>
                          <a:spcPts val="0"/>
                        </a:spcAft>
                      </a:pPr>
                      <a:endParaRPr lang="en-US" sz="100" b="1" dirty="0" smtClean="0">
                        <a:solidFill>
                          <a:schemeClr val="bg2">
                            <a:lumMod val="75000"/>
                          </a:schemeClr>
                        </a:solidFill>
                        <a:effectLst/>
                      </a:endParaRPr>
                    </a:p>
                    <a:p>
                      <a:pPr marL="58738" marR="0" indent="0">
                        <a:lnSpc>
                          <a:spcPct val="107000"/>
                        </a:lnSpc>
                        <a:spcBef>
                          <a:spcPts val="0"/>
                        </a:spcBef>
                        <a:spcAft>
                          <a:spcPts val="0"/>
                        </a:spcAft>
                      </a:pPr>
                      <a:r>
                        <a:rPr lang="en-US" sz="600" b="1" dirty="0" smtClean="0">
                          <a:solidFill>
                            <a:schemeClr val="bg2">
                              <a:lumMod val="75000"/>
                            </a:schemeClr>
                          </a:solidFill>
                          <a:effectLst/>
                        </a:rPr>
                        <a:t>Provider </a:t>
                      </a:r>
                      <a:r>
                        <a:rPr lang="en-US" sz="600" b="1" dirty="0">
                          <a:solidFill>
                            <a:schemeClr val="bg2">
                              <a:lumMod val="75000"/>
                            </a:schemeClr>
                          </a:solidFill>
                          <a:effectLst/>
                        </a:rPr>
                        <a:t>Gender</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w="6350" cap="flat" cmpd="sng" algn="ctr">
                      <a:solidFill>
                        <a:schemeClr val="accent4"/>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b="1" dirty="0">
                          <a:solidFill>
                            <a:schemeClr val="bg2">
                              <a:lumMod val="75000"/>
                            </a:schemeClr>
                          </a:solidFill>
                          <a:effectLst/>
                        </a:rPr>
                        <a:t> </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w="6350" cap="flat" cmpd="sng" algn="ctr">
                      <a:solidFill>
                        <a:schemeClr val="accent4"/>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68841418"/>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Male</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25 (22.9%)</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0782295"/>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Female</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83 (76.1%)</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6130031"/>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Other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 (0.9%)</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77399647"/>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Provider Race/Ethnicity</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dirty="0">
                          <a:solidFill>
                            <a:schemeClr val="bg2">
                              <a:lumMod val="75000"/>
                            </a:schemeClr>
                          </a:solidFill>
                          <a:effectLst/>
                        </a:rPr>
                        <a:t> </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21909987"/>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White, Non-Hispanic</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62 (57.4%)</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2930801"/>
                  </a:ext>
                </a:extLst>
              </a:tr>
              <a:tr h="0">
                <a:tc>
                  <a:txBody>
                    <a:bodyPr/>
                    <a:lstStyle/>
                    <a:p>
                      <a:pPr marL="114300" marR="0" indent="0">
                        <a:lnSpc>
                          <a:spcPct val="107000"/>
                        </a:lnSpc>
                        <a:spcBef>
                          <a:spcPts val="0"/>
                        </a:spcBef>
                        <a:spcAft>
                          <a:spcPts val="0"/>
                        </a:spcAft>
                      </a:pPr>
                      <a:r>
                        <a:rPr lang="en-US" sz="600" dirty="0">
                          <a:solidFill>
                            <a:schemeClr val="bg2">
                              <a:lumMod val="75000"/>
                            </a:schemeClr>
                          </a:solidFill>
                          <a:effectLst/>
                        </a:rPr>
                        <a:t>Black, Non-Hispanic</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6 (5.6%)</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982447"/>
                  </a:ext>
                </a:extLst>
              </a:tr>
              <a:tr h="0">
                <a:tc>
                  <a:txBody>
                    <a:bodyPr/>
                    <a:lstStyle/>
                    <a:p>
                      <a:pPr marL="114300" marR="0" indent="0">
                        <a:lnSpc>
                          <a:spcPct val="107000"/>
                        </a:lnSpc>
                        <a:spcBef>
                          <a:spcPts val="0"/>
                        </a:spcBef>
                        <a:spcAft>
                          <a:spcPts val="0"/>
                        </a:spcAft>
                      </a:pPr>
                      <a:r>
                        <a:rPr lang="en-US" sz="600" dirty="0">
                          <a:solidFill>
                            <a:schemeClr val="bg2">
                              <a:lumMod val="75000"/>
                            </a:schemeClr>
                          </a:solidFill>
                          <a:effectLst/>
                        </a:rPr>
                        <a:t>Hispanic</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18 (16.7%)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2087192"/>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Asian or Pacific Islander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19 (17.6%)</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44681770"/>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Other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3 (2.8%)</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4988361"/>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Years Working as a Provider</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dirty="0">
                          <a:solidFill>
                            <a:schemeClr val="bg2">
                              <a:lumMod val="75000"/>
                            </a:schemeClr>
                          </a:solidFill>
                          <a:effectLst/>
                        </a:rPr>
                        <a:t> </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699019"/>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Less than 5 years</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11 (11.2%)</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60740281"/>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5-9 years</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29 (29.6%)</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25295285"/>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10-14 years</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17 (17.4%)</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8225370"/>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15-19 years</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8 (8.2%)</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37751287"/>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20 years or more</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33 (33.7%)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8384778"/>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Provider Role</a:t>
                      </a:r>
                      <a:r>
                        <a:rPr lang="en-US" sz="600" b="1" baseline="30000" dirty="0">
                          <a:solidFill>
                            <a:schemeClr val="bg2">
                              <a:lumMod val="75000"/>
                            </a:schemeClr>
                          </a:solidFill>
                          <a:effectLst/>
                        </a:rPr>
                        <a:t>b</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b="1" dirty="0">
                          <a:solidFill>
                            <a:schemeClr val="bg2">
                              <a:lumMod val="75000"/>
                            </a:schemeClr>
                          </a:solidFill>
                          <a:effectLst/>
                        </a:rPr>
                        <a:t> </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487869"/>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Physician </a:t>
                      </a:r>
                      <a:r>
                        <a:rPr lang="en-US" sz="600" dirty="0">
                          <a:solidFill>
                            <a:schemeClr val="bg2">
                              <a:lumMod val="75000"/>
                            </a:schemeClr>
                          </a:solidFill>
                          <a:effectLst/>
                        </a:rPr>
                        <a:t>Assistant</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 (0.9%)</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80895207"/>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Nurse </a:t>
                      </a:r>
                      <a:r>
                        <a:rPr lang="en-US" sz="600" dirty="0">
                          <a:solidFill>
                            <a:schemeClr val="bg2">
                              <a:lumMod val="75000"/>
                            </a:schemeClr>
                          </a:solidFill>
                          <a:effectLst/>
                        </a:rPr>
                        <a:t>Practitioner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23 (19.7%)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52134206"/>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Pediatrician</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59 (50.4%)</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5825047"/>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Family </a:t>
                      </a:r>
                      <a:r>
                        <a:rPr lang="en-US" sz="600" dirty="0">
                          <a:solidFill>
                            <a:schemeClr val="bg2">
                              <a:lumMod val="75000"/>
                            </a:schemeClr>
                          </a:solidFill>
                          <a:effectLst/>
                        </a:rPr>
                        <a:t>Physician</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15 (12.8%)</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9225818"/>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Other Physician besides Pediatrician or Family Physician</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1 (0.9%)</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54805646"/>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Medical </a:t>
                      </a:r>
                      <a:r>
                        <a:rPr lang="en-US" sz="600" dirty="0">
                          <a:solidFill>
                            <a:schemeClr val="bg2">
                              <a:lumMod val="75000"/>
                            </a:schemeClr>
                          </a:solidFill>
                          <a:effectLst/>
                        </a:rPr>
                        <a:t>Director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7 (6.0%)</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16174809"/>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Resident</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2 (1.7%)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67425172"/>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Other</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9 (7.7%)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45300440"/>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Years Worked at Clinic</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b="1" dirty="0">
                          <a:solidFill>
                            <a:schemeClr val="bg2">
                              <a:lumMod val="75000"/>
                            </a:schemeClr>
                          </a:solidFill>
                          <a:effectLst/>
                        </a:rPr>
                        <a:t> </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35051482"/>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Mean </a:t>
                      </a:r>
                      <a:r>
                        <a:rPr lang="en-US" sz="600" dirty="0">
                          <a:solidFill>
                            <a:schemeClr val="bg2">
                              <a:lumMod val="75000"/>
                            </a:schemeClr>
                          </a:solidFill>
                          <a:effectLst/>
                        </a:rPr>
                        <a:t>[Min, Max]</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8.5 [0,32]</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27040642"/>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Hours per Week Worked at Clinic</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200"/>
                        </a:spcBef>
                        <a:spcAft>
                          <a:spcPts val="0"/>
                        </a:spcAft>
                      </a:pPr>
                      <a:r>
                        <a:rPr lang="en-US" sz="600">
                          <a:solidFill>
                            <a:schemeClr val="bg2">
                              <a:lumMod val="75000"/>
                            </a:schemeClr>
                          </a:solidFill>
                          <a:effectLst/>
                        </a:rPr>
                        <a:t> </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8322251"/>
                  </a:ext>
                </a:extLst>
              </a:tr>
              <a:tr h="97895">
                <a:tc>
                  <a:txBody>
                    <a:bodyPr/>
                    <a:lstStyle/>
                    <a:p>
                      <a:pPr marL="114300" marR="0" indent="0">
                        <a:lnSpc>
                          <a:spcPct val="107000"/>
                        </a:lnSpc>
                        <a:spcBef>
                          <a:spcPts val="0"/>
                        </a:spcBef>
                        <a:spcAft>
                          <a:spcPts val="0"/>
                        </a:spcAft>
                      </a:pPr>
                      <a:r>
                        <a:rPr lang="en-US" sz="600" dirty="0" smtClean="0">
                          <a:solidFill>
                            <a:schemeClr val="bg2">
                              <a:lumMod val="75000"/>
                            </a:schemeClr>
                          </a:solidFill>
                          <a:effectLst/>
                        </a:rPr>
                        <a:t>Mean </a:t>
                      </a:r>
                      <a:r>
                        <a:rPr lang="en-US" sz="600" dirty="0">
                          <a:solidFill>
                            <a:schemeClr val="bg2">
                              <a:lumMod val="75000"/>
                            </a:schemeClr>
                          </a:solidFill>
                          <a:effectLst/>
                        </a:rPr>
                        <a:t>[Min, Max]</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35.7 [6,65]</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6124421"/>
                  </a:ext>
                </a:extLst>
              </a:tr>
              <a:tr h="97895">
                <a:tc>
                  <a:txBody>
                    <a:bodyPr/>
                    <a:lstStyle/>
                    <a:p>
                      <a:pPr marL="57150" marR="0" indent="0">
                        <a:lnSpc>
                          <a:spcPct val="107000"/>
                        </a:lnSpc>
                        <a:spcBef>
                          <a:spcPts val="200"/>
                        </a:spcBef>
                        <a:spcAft>
                          <a:spcPts val="0"/>
                        </a:spcAft>
                      </a:pPr>
                      <a:r>
                        <a:rPr lang="en-US" sz="600" b="1" dirty="0">
                          <a:solidFill>
                            <a:schemeClr val="bg2">
                              <a:lumMod val="75000"/>
                            </a:schemeClr>
                          </a:solidFill>
                          <a:effectLst/>
                        </a:rPr>
                        <a:t>CPAN Utilization</a:t>
                      </a:r>
                      <a:endParaRPr lang="en-US" sz="700" b="1"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dirty="0">
                          <a:solidFill>
                            <a:schemeClr val="bg2">
                              <a:lumMod val="75000"/>
                            </a:schemeClr>
                          </a:solidFill>
                          <a:effectLst/>
                        </a:rPr>
                        <a:t> </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25959273"/>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Call CPAN regularly</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42 (35.6%)</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0936185"/>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Call CPAN on occasion</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a:solidFill>
                            <a:schemeClr val="bg2">
                              <a:lumMod val="75000"/>
                            </a:schemeClr>
                          </a:solidFill>
                          <a:effectLst/>
                        </a:rPr>
                        <a:t>74 (62.7%)</a:t>
                      </a:r>
                      <a:endParaRPr lang="en-US" sz="70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56989974"/>
                  </a:ext>
                </a:extLst>
              </a:tr>
              <a:tr h="97895">
                <a:tc>
                  <a:txBody>
                    <a:bodyPr/>
                    <a:lstStyle/>
                    <a:p>
                      <a:pPr marL="114300" marR="0" indent="0">
                        <a:lnSpc>
                          <a:spcPct val="107000"/>
                        </a:lnSpc>
                        <a:spcBef>
                          <a:spcPts val="0"/>
                        </a:spcBef>
                        <a:spcAft>
                          <a:spcPts val="0"/>
                        </a:spcAft>
                      </a:pPr>
                      <a:r>
                        <a:rPr lang="en-US" sz="600" dirty="0">
                          <a:solidFill>
                            <a:schemeClr val="bg2">
                              <a:lumMod val="75000"/>
                            </a:schemeClr>
                          </a:solidFill>
                          <a:effectLst/>
                        </a:rPr>
                        <a:t>Have called CPAN but do not intend to in the </a:t>
                      </a:r>
                      <a:r>
                        <a:rPr lang="en-US" sz="600" dirty="0" smtClean="0">
                          <a:solidFill>
                            <a:schemeClr val="bg2">
                              <a:lumMod val="75000"/>
                            </a:schemeClr>
                          </a:solidFill>
                          <a:effectLst/>
                        </a:rPr>
                        <a:t>future</a:t>
                      </a:r>
                    </a:p>
                    <a:p>
                      <a:pPr marL="114300" marR="0" indent="0">
                        <a:lnSpc>
                          <a:spcPct val="107000"/>
                        </a:lnSpc>
                        <a:spcBef>
                          <a:spcPts val="0"/>
                        </a:spcBef>
                        <a:spcAft>
                          <a:spcPts val="200"/>
                        </a:spcAft>
                      </a:pPr>
                      <a:endParaRPr lang="en-US" sz="1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nchor="ctr">
                    <a:lnL>
                      <a:noFill/>
                    </a:lnL>
                    <a:lnR>
                      <a:noFill/>
                    </a:lnR>
                    <a:lnT>
                      <a:noFill/>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600" dirty="0">
                          <a:solidFill>
                            <a:schemeClr val="bg2">
                              <a:lumMod val="75000"/>
                            </a:schemeClr>
                          </a:solidFill>
                          <a:effectLst/>
                        </a:rPr>
                        <a:t>2 (1.7%)</a:t>
                      </a:r>
                      <a:endParaRPr lang="en-US" sz="700" dirty="0">
                        <a:solidFill>
                          <a:schemeClr val="bg2">
                            <a:lumMod val="75000"/>
                          </a:schemeClr>
                        </a:solidFill>
                        <a:effectLst/>
                        <a:latin typeface="Helvetica" pitchFamily="2" charset="0"/>
                        <a:ea typeface="Calibri" panose="020F0502020204030204" pitchFamily="34" charset="0"/>
                        <a:cs typeface="Helvetica" pitchFamily="2" charset="0"/>
                      </a:endParaRPr>
                    </a:p>
                  </a:txBody>
                  <a:tcPr marL="0" marR="0" marT="0" marB="0">
                    <a:lnL>
                      <a:noFill/>
                    </a:lnL>
                    <a:lnR>
                      <a:noFill/>
                    </a:lnR>
                    <a:lnT>
                      <a:noFill/>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5082612"/>
                  </a:ext>
                </a:extLst>
              </a:tr>
            </a:tbl>
          </a:graphicData>
        </a:graphic>
      </p:graphicFrame>
      <p:sp>
        <p:nvSpPr>
          <p:cNvPr id="3" name="Rectangle 1"/>
          <p:cNvSpPr>
            <a:spLocks noChangeArrowheads="1"/>
          </p:cNvSpPr>
          <p:nvPr/>
        </p:nvSpPr>
        <p:spPr bwMode="auto">
          <a:xfrm>
            <a:off x="2029926" y="4724219"/>
            <a:ext cx="325999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tabLst>
                <a:tab pos="49149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914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914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914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914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914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914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914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9149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914900" algn="l"/>
              </a:tabLst>
            </a:pPr>
            <a:r>
              <a:rPr kumimoji="0" lang="en-US" altLang="en-US" sz="500" b="0" i="0" u="none" strike="noStrike" cap="none" normalizeH="0" baseline="0" dirty="0" smtClean="0">
                <a:ln>
                  <a:noFill/>
                </a:ln>
                <a:solidFill>
                  <a:schemeClr val="bg2">
                    <a:lumMod val="75000"/>
                  </a:schemeClr>
                </a:solidFill>
                <a:effectLst/>
                <a:latin typeface="Microsoft Sans Serif" panose="020B0604020202020204" pitchFamily="34" charset="0"/>
                <a:ea typeface="Calibri" panose="020F0502020204030204" pitchFamily="34" charset="0"/>
                <a:cs typeface="Microsoft Sans Serif" panose="020B0604020202020204" pitchFamily="34" charset="0"/>
              </a:rPr>
              <a:t>(a) Data source: 2023 External Evaluation CPAN Survey. Includes individuals who reported calling CPAN in the past 12 months (n=118; however, sample sizes vary due to missing data). (b) Respondents could choose more than one role; therefore, responses are not mutually exclusive.</a:t>
            </a:r>
            <a:endParaRPr kumimoji="0" lang="en-US" altLang="en-US" b="0" i="0" u="none" strike="noStrike" cap="none" normalizeH="0" baseline="0" dirty="0" smtClean="0">
              <a:ln>
                <a:noFill/>
              </a:ln>
              <a:solidFill>
                <a:schemeClr val="bg2">
                  <a:lumMod val="75000"/>
                </a:schemeClr>
              </a:solidFill>
              <a:effectLst/>
            </a:endParaRPr>
          </a:p>
        </p:txBody>
      </p:sp>
      <p:sp>
        <p:nvSpPr>
          <p:cNvPr id="5" name="Rectangle 4"/>
          <p:cNvSpPr/>
          <p:nvPr/>
        </p:nvSpPr>
        <p:spPr>
          <a:xfrm>
            <a:off x="1979126" y="957693"/>
            <a:ext cx="2287806" cy="261610"/>
          </a:xfrm>
          <a:prstGeom prst="rect">
            <a:avLst/>
          </a:prstGeom>
        </p:spPr>
        <p:txBody>
          <a:bodyPr wrap="none">
            <a:spAutoFit/>
          </a:bodyPr>
          <a:lstStyle/>
          <a:p>
            <a:pPr lvl="0" algn="just" eaLnBrk="0" fontAlgn="base" hangingPunct="0">
              <a:spcBef>
                <a:spcPct val="0"/>
              </a:spcBef>
              <a:spcAft>
                <a:spcPct val="0"/>
              </a:spcAft>
              <a:buClrTx/>
              <a:tabLst>
                <a:tab pos="4914900" algn="l"/>
              </a:tabLst>
            </a:pPr>
            <a:r>
              <a:rPr lang="en-US" altLang="en-US" sz="1100" dirty="0">
                <a:solidFill>
                  <a:schemeClr val="accent4"/>
                </a:solidFill>
                <a:latin typeface="HelveticaNeueW01-77BdCnObl" panose="020B0706030502090204" pitchFamily="34" charset="0"/>
                <a:ea typeface="Calibri" panose="020F0502020204030204" pitchFamily="34" charset="0"/>
                <a:cs typeface="Helvetica" pitchFamily="2" charset="0"/>
              </a:rPr>
              <a:t>Characteristics of Surveyed </a:t>
            </a:r>
            <a:r>
              <a:rPr lang="en-US" altLang="en-US" sz="1100" dirty="0" smtClean="0">
                <a:solidFill>
                  <a:schemeClr val="accent4"/>
                </a:solidFill>
                <a:latin typeface="HelveticaNeueW01-77BdCnObl" panose="020B0706030502090204" pitchFamily="34" charset="0"/>
                <a:ea typeface="Calibri" panose="020F0502020204030204" pitchFamily="34" charset="0"/>
                <a:cs typeface="Helvetica" pitchFamily="2" charset="0"/>
              </a:rPr>
              <a:t>Providers</a:t>
            </a:r>
            <a:endParaRPr lang="en-US" altLang="en-US" sz="600" dirty="0">
              <a:solidFill>
                <a:schemeClr val="accent4"/>
              </a:solidFill>
              <a:latin typeface="HelveticaNeueW01-77BdCnObl" panose="020B0706030502090204" pitchFamily="34" charset="0"/>
            </a:endParaRPr>
          </a:p>
        </p:txBody>
      </p:sp>
    </p:spTree>
    <p:extLst>
      <p:ext uri="{BB962C8B-B14F-4D97-AF65-F5344CB8AC3E}">
        <p14:creationId xmlns:p14="http://schemas.microsoft.com/office/powerpoint/2010/main" val="2315559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
        <p:nvSpPr>
          <p:cNvPr id="2" name="Title 1"/>
          <p:cNvSpPr>
            <a:spLocks noGrp="1"/>
          </p:cNvSpPr>
          <p:nvPr>
            <p:ph type="title"/>
          </p:nvPr>
        </p:nvSpPr>
        <p:spPr>
          <a:xfrm>
            <a:off x="685800" y="89846"/>
            <a:ext cx="6462600" cy="857400"/>
          </a:xfrm>
        </p:spPr>
        <p:txBody>
          <a:bodyPr/>
          <a:lstStyle/>
          <a:p>
            <a:r>
              <a:rPr lang="en-US" dirty="0" smtClean="0">
                <a:solidFill>
                  <a:schemeClr val="accent1"/>
                </a:solidFill>
              </a:rPr>
              <a:t>CPAN Provider Survey Findings</a:t>
            </a:r>
            <a:endParaRPr lang="en-US" dirty="0">
              <a:solidFill>
                <a:schemeClr val="accent1"/>
              </a:solidFill>
            </a:endParaRPr>
          </a:p>
        </p:txBody>
      </p:sp>
      <p:graphicFrame>
        <p:nvGraphicFramePr>
          <p:cNvPr id="7" name="Chart 6"/>
          <p:cNvGraphicFramePr/>
          <p:nvPr>
            <p:extLst>
              <p:ext uri="{D42A27DB-BD31-4B8C-83A1-F6EECF244321}">
                <p14:modId xmlns:p14="http://schemas.microsoft.com/office/powerpoint/2010/main" val="543302114"/>
              </p:ext>
            </p:extLst>
          </p:nvPr>
        </p:nvGraphicFramePr>
        <p:xfrm>
          <a:off x="725907" y="1430868"/>
          <a:ext cx="6934733" cy="286385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685800" y="1123091"/>
            <a:ext cx="3408305" cy="307777"/>
          </a:xfrm>
          <a:prstGeom prst="rect">
            <a:avLst/>
          </a:prstGeom>
        </p:spPr>
        <p:txBody>
          <a:bodyPr wrap="none">
            <a:spAutoFit/>
          </a:bodyPr>
          <a:lstStyle/>
          <a:p>
            <a:pPr lvl="0" algn="just" eaLnBrk="0" fontAlgn="base" hangingPunct="0">
              <a:spcBef>
                <a:spcPct val="0"/>
              </a:spcBef>
              <a:spcAft>
                <a:spcPct val="0"/>
              </a:spcAft>
              <a:buClrTx/>
              <a:tabLst>
                <a:tab pos="4914900" algn="l"/>
              </a:tabLst>
            </a:pPr>
            <a:r>
              <a:rPr lang="en-US" altLang="en-US" dirty="0" smtClean="0">
                <a:solidFill>
                  <a:schemeClr val="accent4"/>
                </a:solidFill>
                <a:latin typeface="HelveticaNeueW01-77BdCnObl" panose="020B0706030502090204" pitchFamily="34" charset="0"/>
                <a:ea typeface="Calibri" panose="020F0502020204030204" pitchFamily="34" charset="0"/>
                <a:cs typeface="Helvetica" pitchFamily="2" charset="0"/>
              </a:rPr>
              <a:t>Provider-Reported Reasons for Calling CPAN</a:t>
            </a:r>
            <a:r>
              <a:rPr lang="en-US" altLang="en-US" baseline="30000" dirty="0" smtClean="0">
                <a:solidFill>
                  <a:schemeClr val="accent4"/>
                </a:solidFill>
                <a:latin typeface="HelveticaNeueW01-77BdCnObl" panose="020B0706030502090204" pitchFamily="34" charset="0"/>
                <a:ea typeface="Calibri" panose="020F0502020204030204" pitchFamily="34" charset="0"/>
                <a:cs typeface="Helvetica" pitchFamily="2" charset="0"/>
              </a:rPr>
              <a:t>a</a:t>
            </a:r>
            <a:endParaRPr lang="en-US" altLang="en-US" sz="800" baseline="30000" dirty="0">
              <a:solidFill>
                <a:schemeClr val="accent4"/>
              </a:solidFill>
              <a:latin typeface="HelveticaNeueW01-77BdCnObl" panose="020B0706030502090204" pitchFamily="34" charset="0"/>
            </a:endParaRPr>
          </a:p>
        </p:txBody>
      </p:sp>
      <p:sp>
        <p:nvSpPr>
          <p:cNvPr id="3" name="Rectangle 2"/>
          <p:cNvSpPr/>
          <p:nvPr/>
        </p:nvSpPr>
        <p:spPr>
          <a:xfrm>
            <a:off x="725906" y="4328160"/>
            <a:ext cx="6934733" cy="430887"/>
          </a:xfrm>
          <a:prstGeom prst="rect">
            <a:avLst/>
          </a:prstGeom>
        </p:spPr>
        <p:txBody>
          <a:bodyPr wrap="square" lIns="0" tIns="0" rIns="0" bIns="0">
            <a:spAutoFit/>
          </a:bodyPr>
          <a:lstStyle/>
          <a:p>
            <a:r>
              <a:rPr lang="en-US" sz="700" dirty="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Data source: 2023 External Evaluation CPAN Survey. Respondents can choose more than one option; therefore, results are not mutually exclusive. Includes individuals who reported calling into CPAN regularly or occasionally in the past 12 months. (b) Includes individuals who reported calling CPAN regularly in the past 12 months only. (c) Includes individuals who reported calling CPAN occasionally in the past 12 months only. (d) Second opinion refers to questions or concerns about care provided by a community mental health provider.</a:t>
            </a:r>
          </a:p>
        </p:txBody>
      </p:sp>
    </p:spTree>
    <p:extLst>
      <p:ext uri="{BB962C8B-B14F-4D97-AF65-F5344CB8AC3E}">
        <p14:creationId xmlns:p14="http://schemas.microsoft.com/office/powerpoint/2010/main" val="3950969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sp>
        <p:nvSpPr>
          <p:cNvPr id="24" name="Rectangle 23"/>
          <p:cNvSpPr/>
          <p:nvPr/>
        </p:nvSpPr>
        <p:spPr>
          <a:xfrm>
            <a:off x="340681" y="3968954"/>
            <a:ext cx="8449217" cy="307777"/>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lIns="91440" tIns="45720" rIns="91440" bIns="45720">
            <a:spAutoFit/>
          </a:bodyPr>
          <a:lstStyle/>
          <a:p>
            <a:r>
              <a:rPr lang="en-US" i="1" dirty="0" smtClean="0">
                <a:solidFill>
                  <a:schemeClr val="accent4"/>
                </a:solidFill>
                <a:latin typeface="Garamond" panose="02020404030301010803" pitchFamily="18" charset="0"/>
              </a:rPr>
              <a:t>“I </a:t>
            </a:r>
            <a:r>
              <a:rPr lang="en-US" i="1" dirty="0">
                <a:solidFill>
                  <a:schemeClr val="accent4"/>
                </a:solidFill>
                <a:latin typeface="Garamond" panose="02020404030301010803" pitchFamily="18" charset="0"/>
              </a:rPr>
              <a:t>feel more confident treating my patient's because I know that CPAN providers are available </a:t>
            </a:r>
            <a:r>
              <a:rPr lang="en-US" i="1" dirty="0" smtClean="0">
                <a:solidFill>
                  <a:schemeClr val="accent4"/>
                </a:solidFill>
                <a:latin typeface="Garamond" panose="02020404030301010803" pitchFamily="18" charset="0"/>
              </a:rPr>
              <a:t>whenever </a:t>
            </a:r>
            <a:r>
              <a:rPr lang="en-US" i="1" dirty="0">
                <a:solidFill>
                  <a:schemeClr val="accent4"/>
                </a:solidFill>
                <a:latin typeface="Garamond" panose="02020404030301010803" pitchFamily="18" charset="0"/>
              </a:rPr>
              <a:t>I need them</a:t>
            </a:r>
            <a:r>
              <a:rPr lang="en-US" i="1" dirty="0" smtClean="0">
                <a:solidFill>
                  <a:schemeClr val="accent4"/>
                </a:solidFill>
                <a:latin typeface="Garamond" panose="02020404030301010803" pitchFamily="18" charset="0"/>
              </a:rPr>
              <a:t>.” – CPAN provider</a:t>
            </a:r>
            <a:endParaRPr lang="en-US" i="1" dirty="0">
              <a:solidFill>
                <a:schemeClr val="accent4"/>
              </a:solidFill>
              <a:latin typeface="Garamond" panose="02020404030301010803" pitchFamily="18" charset="0"/>
            </a:endParaRPr>
          </a:p>
        </p:txBody>
      </p:sp>
      <p:sp>
        <p:nvSpPr>
          <p:cNvPr id="19" name="Rectangle 18"/>
          <p:cNvSpPr/>
          <p:nvPr/>
        </p:nvSpPr>
        <p:spPr>
          <a:xfrm>
            <a:off x="2859297" y="1270478"/>
            <a:ext cx="3421129" cy="338554"/>
          </a:xfrm>
          <a:prstGeom prst="rect">
            <a:avLst/>
          </a:prstGeom>
        </p:spPr>
        <p:txBody>
          <a:bodyPr wrap="none">
            <a:spAutoFit/>
          </a:bodyPr>
          <a:lstStyle/>
          <a:p>
            <a:pPr lvl="0" algn="just" eaLnBrk="0" fontAlgn="base" hangingPunct="0">
              <a:spcBef>
                <a:spcPct val="0"/>
              </a:spcBef>
              <a:spcAft>
                <a:spcPct val="0"/>
              </a:spcAft>
              <a:buClrTx/>
              <a:tabLst>
                <a:tab pos="4914900" algn="l"/>
              </a:tabLst>
            </a:pPr>
            <a:r>
              <a:rPr lang="en-US" altLang="en-US" sz="1600" dirty="0" smtClean="0">
                <a:solidFill>
                  <a:schemeClr val="accent4"/>
                </a:solidFill>
                <a:latin typeface="HelveticaNeueW01-77BdCnObl" panose="020B0706030502090204" pitchFamily="34" charset="0"/>
                <a:ea typeface="Calibri" panose="020F0502020204030204" pitchFamily="34" charset="0"/>
                <a:cs typeface="Helvetica" pitchFamily="2" charset="0"/>
              </a:rPr>
              <a:t>Providers’ Perceived Outcomes of CPAN</a:t>
            </a:r>
            <a:endParaRPr lang="en-US" altLang="en-US" sz="900" dirty="0">
              <a:solidFill>
                <a:schemeClr val="accent4"/>
              </a:solidFill>
              <a:latin typeface="HelveticaNeueW01-77BdCnObl" panose="020B0706030502090204" pitchFamily="34" charset="0"/>
            </a:endParaRPr>
          </a:p>
        </p:txBody>
      </p:sp>
      <p:sp>
        <p:nvSpPr>
          <p:cNvPr id="20" name="Title 1"/>
          <p:cNvSpPr txBox="1">
            <a:spLocks/>
          </p:cNvSpPr>
          <p:nvPr/>
        </p:nvSpPr>
        <p:spPr>
          <a:xfrm>
            <a:off x="685800" y="89846"/>
            <a:ext cx="64626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smtClean="0">
                <a:solidFill>
                  <a:schemeClr val="accent1"/>
                </a:solidFill>
              </a:rPr>
              <a:t>CPAN Provider Survey Findings</a:t>
            </a:r>
            <a:endParaRPr lang="en-US" dirty="0">
              <a:solidFill>
                <a:schemeClr val="accent1"/>
              </a:solidFill>
            </a:endParaRPr>
          </a:p>
        </p:txBody>
      </p:sp>
      <p:graphicFrame>
        <p:nvGraphicFramePr>
          <p:cNvPr id="21" name="Chart 20"/>
          <p:cNvGraphicFramePr>
            <a:graphicFrameLocks/>
          </p:cNvGraphicFramePr>
          <p:nvPr>
            <p:extLst>
              <p:ext uri="{D42A27DB-BD31-4B8C-83A1-F6EECF244321}">
                <p14:modId xmlns:p14="http://schemas.microsoft.com/office/powerpoint/2010/main" val="3444299748"/>
              </p:ext>
            </p:extLst>
          </p:nvPr>
        </p:nvGraphicFramePr>
        <p:xfrm>
          <a:off x="192745" y="1630242"/>
          <a:ext cx="283464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ext uri="{D42A27DB-BD31-4B8C-83A1-F6EECF244321}">
                <p14:modId xmlns:p14="http://schemas.microsoft.com/office/powerpoint/2010/main" val="3628737910"/>
              </p:ext>
            </p:extLst>
          </p:nvPr>
        </p:nvGraphicFramePr>
        <p:xfrm>
          <a:off x="3147970" y="1638709"/>
          <a:ext cx="283464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p:cNvGraphicFramePr>
          <p:nvPr>
            <p:extLst>
              <p:ext uri="{D42A27DB-BD31-4B8C-83A1-F6EECF244321}">
                <p14:modId xmlns:p14="http://schemas.microsoft.com/office/powerpoint/2010/main" val="1660519103"/>
              </p:ext>
            </p:extLst>
          </p:nvPr>
        </p:nvGraphicFramePr>
        <p:xfrm>
          <a:off x="6103195" y="1638709"/>
          <a:ext cx="283464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192745" y="3588626"/>
            <a:ext cx="8745090" cy="107722"/>
          </a:xfrm>
          <a:prstGeom prst="rect">
            <a:avLst/>
          </a:prstGeom>
        </p:spPr>
        <p:txBody>
          <a:bodyPr wrap="square" lIns="0" tIns="0" rIns="0" bIns="0">
            <a:spAutoFit/>
          </a:bodyPr>
          <a:lstStyle/>
          <a:p>
            <a:pPr algn="just"/>
            <a:r>
              <a:rPr lang="en-US" sz="700" dirty="0" smtClean="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Data </a:t>
            </a:r>
            <a:r>
              <a:rPr lang="en-US" sz="700" dirty="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source: 2023 External Evaluation CPAN Survey. Includes individuals who reported calling CPAN in the past 12 months.</a:t>
            </a:r>
          </a:p>
        </p:txBody>
      </p:sp>
    </p:spTree>
    <p:extLst>
      <p:ext uri="{BB962C8B-B14F-4D97-AF65-F5344CB8AC3E}">
        <p14:creationId xmlns:p14="http://schemas.microsoft.com/office/powerpoint/2010/main" val="1676388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
        <p:nvSpPr>
          <p:cNvPr id="10" name="Rectangle 9"/>
          <p:cNvSpPr/>
          <p:nvPr/>
        </p:nvSpPr>
        <p:spPr>
          <a:xfrm>
            <a:off x="685800" y="4211704"/>
            <a:ext cx="7418031" cy="523220"/>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lIns="91440" tIns="45720" rIns="91440" bIns="45720">
            <a:spAutoFit/>
          </a:bodyPr>
          <a:lstStyle/>
          <a:p>
            <a:r>
              <a:rPr lang="en-US" i="1" dirty="0" smtClean="0">
                <a:solidFill>
                  <a:schemeClr val="accent4"/>
                </a:solidFill>
                <a:latin typeface="Garamond" panose="02020404030301010803" pitchFamily="18" charset="0"/>
              </a:rPr>
              <a:t>“I </a:t>
            </a:r>
            <a:r>
              <a:rPr lang="en-US" i="1" dirty="0">
                <a:solidFill>
                  <a:schemeClr val="accent4"/>
                </a:solidFill>
                <a:latin typeface="Garamond" panose="02020404030301010803" pitchFamily="18" charset="0"/>
              </a:rPr>
              <a:t>was pleasantly surprised at how easy it was to find such great mental health resources that could actually be used for our patients. No more jumping through hoops or guessing if the providers take the patient's insurance</a:t>
            </a:r>
            <a:r>
              <a:rPr lang="en-US" i="1" dirty="0" smtClean="0">
                <a:solidFill>
                  <a:schemeClr val="accent4"/>
                </a:solidFill>
                <a:latin typeface="Garamond" panose="02020404030301010803" pitchFamily="18" charset="0"/>
              </a:rPr>
              <a:t>.” – CPAN provider</a:t>
            </a:r>
            <a:endParaRPr lang="en-US" i="1" dirty="0">
              <a:solidFill>
                <a:schemeClr val="accent4"/>
              </a:solidFill>
              <a:latin typeface="Garamond" panose="02020404030301010803" pitchFamily="18" charset="0"/>
            </a:endParaRPr>
          </a:p>
        </p:txBody>
      </p:sp>
      <p:pic>
        <p:nvPicPr>
          <p:cNvPr id="8" name="Picture 7"/>
          <p:cNvPicPr>
            <a:picLocks noChangeAspect="1"/>
          </p:cNvPicPr>
          <p:nvPr/>
        </p:nvPicPr>
        <p:blipFill rotWithShape="1">
          <a:blip r:embed="rId3"/>
          <a:srcRect l="1027" t="13307" r="801" b="-1"/>
          <a:stretch/>
        </p:blipFill>
        <p:spPr>
          <a:xfrm>
            <a:off x="1550489" y="3605042"/>
            <a:ext cx="4400832" cy="219932"/>
          </a:xfrm>
          <a:prstGeom prst="rect">
            <a:avLst/>
          </a:prstGeom>
        </p:spPr>
      </p:pic>
      <p:graphicFrame>
        <p:nvGraphicFramePr>
          <p:cNvPr id="6" name="Chart 5"/>
          <p:cNvGraphicFramePr>
            <a:graphicFrameLocks/>
          </p:cNvGraphicFramePr>
          <p:nvPr>
            <p:extLst>
              <p:ext uri="{D42A27DB-BD31-4B8C-83A1-F6EECF244321}">
                <p14:modId xmlns:p14="http://schemas.microsoft.com/office/powerpoint/2010/main" val="185216984"/>
              </p:ext>
            </p:extLst>
          </p:nvPr>
        </p:nvGraphicFramePr>
        <p:xfrm>
          <a:off x="1498434" y="1922766"/>
          <a:ext cx="2008415" cy="16798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p:cNvGraphicFramePr>
          <p:nvPr>
            <p:extLst>
              <p:ext uri="{D42A27DB-BD31-4B8C-83A1-F6EECF244321}">
                <p14:modId xmlns:p14="http://schemas.microsoft.com/office/powerpoint/2010/main" val="3563599581"/>
              </p:ext>
            </p:extLst>
          </p:nvPr>
        </p:nvGraphicFramePr>
        <p:xfrm>
          <a:off x="3994960" y="1920326"/>
          <a:ext cx="2260989" cy="1677232"/>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1290610" y="1436025"/>
            <a:ext cx="2424061" cy="430887"/>
          </a:xfrm>
          <a:prstGeom prst="rect">
            <a:avLst/>
          </a:prstGeom>
          <a:noFill/>
        </p:spPr>
        <p:txBody>
          <a:bodyPr wrap="square" rtlCol="0">
            <a:spAutoFit/>
          </a:bodyPr>
          <a:lstStyle/>
          <a:p>
            <a:pPr algn="ctr"/>
            <a:r>
              <a:rPr lang="en-US" sz="1050" b="1" dirty="0" smtClean="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 intend to continue using the CPAN program in the next 6 months</a:t>
            </a:r>
            <a:endParaRPr lang="en-US" sz="1050" b="1" dirty="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2" name="TextBox 11"/>
          <p:cNvSpPr txBox="1"/>
          <p:nvPr/>
        </p:nvSpPr>
        <p:spPr>
          <a:xfrm>
            <a:off x="4100334" y="1443719"/>
            <a:ext cx="2050240" cy="415498"/>
          </a:xfrm>
          <a:prstGeom prst="rect">
            <a:avLst/>
          </a:prstGeom>
          <a:noFill/>
        </p:spPr>
        <p:txBody>
          <a:bodyPr wrap="square" rtlCol="0">
            <a:spAutoFit/>
          </a:bodyPr>
          <a:lstStyle/>
          <a:p>
            <a:pPr algn="ctr"/>
            <a:r>
              <a:rPr lang="en-US" sz="1050" b="1" dirty="0" smtClean="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 would recommend the CPAN program to other providers</a:t>
            </a:r>
            <a:endParaRPr lang="en-US" sz="1050" b="1" dirty="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3" name="Rectangle 12"/>
          <p:cNvSpPr/>
          <p:nvPr/>
        </p:nvSpPr>
        <p:spPr>
          <a:xfrm>
            <a:off x="1153160" y="1380171"/>
            <a:ext cx="5151120" cy="2500948"/>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547551" y="1034133"/>
            <a:ext cx="4403770" cy="338554"/>
          </a:xfrm>
          <a:prstGeom prst="rect">
            <a:avLst/>
          </a:prstGeom>
        </p:spPr>
        <p:txBody>
          <a:bodyPr wrap="none">
            <a:spAutoFit/>
          </a:bodyPr>
          <a:lstStyle/>
          <a:p>
            <a:pPr lvl="0" algn="just" eaLnBrk="0" fontAlgn="base" hangingPunct="0">
              <a:spcBef>
                <a:spcPct val="0"/>
              </a:spcBef>
              <a:spcAft>
                <a:spcPct val="0"/>
              </a:spcAft>
              <a:buClrTx/>
              <a:tabLst>
                <a:tab pos="4914900" algn="l"/>
              </a:tabLst>
            </a:pPr>
            <a:r>
              <a:rPr lang="en-US" altLang="en-US" sz="1600" dirty="0" smtClean="0">
                <a:solidFill>
                  <a:schemeClr val="accent4"/>
                </a:solidFill>
                <a:latin typeface="HelveticaNeueW01-77BdCnObl" panose="020B0706030502090204" pitchFamily="34" charset="0"/>
                <a:ea typeface="Calibri" panose="020F0502020204030204" pitchFamily="34" charset="0"/>
                <a:cs typeface="Helvetica" pitchFamily="2" charset="0"/>
              </a:rPr>
              <a:t>Providers’ Recommendations &amp; Future Use (n=118) </a:t>
            </a:r>
            <a:endParaRPr lang="en-US" altLang="en-US" sz="900" dirty="0">
              <a:solidFill>
                <a:schemeClr val="accent4"/>
              </a:solidFill>
              <a:latin typeface="HelveticaNeueW01-77BdCnObl" panose="020B0706030502090204" pitchFamily="34" charset="0"/>
            </a:endParaRPr>
          </a:p>
        </p:txBody>
      </p:sp>
      <p:sp>
        <p:nvSpPr>
          <p:cNvPr id="17" name="Title 1"/>
          <p:cNvSpPr txBox="1">
            <a:spLocks/>
          </p:cNvSpPr>
          <p:nvPr/>
        </p:nvSpPr>
        <p:spPr>
          <a:xfrm>
            <a:off x="685800" y="89846"/>
            <a:ext cx="64626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smtClean="0">
                <a:solidFill>
                  <a:schemeClr val="accent1"/>
                </a:solidFill>
              </a:rPr>
              <a:t>CPAN Provider Survey Findings</a:t>
            </a:r>
            <a:endParaRPr lang="en-US" dirty="0">
              <a:solidFill>
                <a:schemeClr val="accent1"/>
              </a:solidFill>
            </a:endParaRPr>
          </a:p>
        </p:txBody>
      </p:sp>
      <p:sp>
        <p:nvSpPr>
          <p:cNvPr id="14" name="Rectangle 13"/>
          <p:cNvSpPr/>
          <p:nvPr/>
        </p:nvSpPr>
        <p:spPr>
          <a:xfrm>
            <a:off x="1153159" y="3916267"/>
            <a:ext cx="5151121" cy="107722"/>
          </a:xfrm>
          <a:prstGeom prst="rect">
            <a:avLst/>
          </a:prstGeom>
        </p:spPr>
        <p:txBody>
          <a:bodyPr wrap="square" lIns="0" tIns="0" rIns="0" bIns="0">
            <a:spAutoFit/>
          </a:bodyPr>
          <a:lstStyle/>
          <a:p>
            <a:pPr algn="just"/>
            <a:r>
              <a:rPr lang="en-US" sz="700" dirty="0" smtClean="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Data </a:t>
            </a:r>
            <a:r>
              <a:rPr lang="en-US" sz="700" dirty="0">
                <a:solidFill>
                  <a:schemeClr val="bg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source: 2023 External Evaluation CPAN Survey. Includes individuals who reported calling CPAN in the past 12 months.</a:t>
            </a:r>
          </a:p>
        </p:txBody>
      </p:sp>
    </p:spTree>
    <p:extLst>
      <p:ext uri="{BB962C8B-B14F-4D97-AF65-F5344CB8AC3E}">
        <p14:creationId xmlns:p14="http://schemas.microsoft.com/office/powerpoint/2010/main" val="3260001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714" y="1418925"/>
            <a:ext cx="6462600" cy="857400"/>
          </a:xfrm>
        </p:spPr>
        <p:txBody>
          <a:bodyPr/>
          <a:lstStyle/>
          <a:p>
            <a:pPr algn="ctr"/>
            <a:r>
              <a:rPr lang="en-US" sz="4800" dirty="0">
                <a:solidFill>
                  <a:schemeClr val="bg2"/>
                </a:solidFill>
              </a:rPr>
              <a:t>Questions</a:t>
            </a:r>
            <a:r>
              <a:rPr lang="en-US" sz="4000" dirty="0">
                <a:solidFill>
                  <a:schemeClr val="bg2"/>
                </a:solidFill>
              </a:rPr>
              <a:t>?</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815635766"/>
      </p:ext>
    </p:extLst>
  </p:cSld>
  <p:clrMapOvr>
    <a:masterClrMapping/>
  </p:clrMapOvr>
  <p:timing>
    <p:tnLst>
      <p:par>
        <p:cTn id="1" dur="indefinite" restart="never" nodeType="tmRoot"/>
      </p:par>
    </p:tnLst>
  </p:timing>
</p:sld>
</file>

<file path=ppt/theme/theme1.xml><?xml version="1.0" encoding="utf-8"?>
<a:theme xmlns:a="http://schemas.openxmlformats.org/drawingml/2006/main" name="Antonio template">
  <a:themeElements>
    <a:clrScheme name="UTHealth Color Palette">
      <a:dk1>
        <a:srgbClr val="31243E"/>
      </a:dk1>
      <a:lt1>
        <a:srgbClr val="FFFFFF"/>
      </a:lt1>
      <a:dk2>
        <a:srgbClr val="575759"/>
      </a:dk2>
      <a:lt2>
        <a:srgbClr val="FFFFFF"/>
      </a:lt2>
      <a:accent1>
        <a:srgbClr val="AE6042"/>
      </a:accent1>
      <a:accent2>
        <a:srgbClr val="4E738A"/>
      </a:accent2>
      <a:accent3>
        <a:srgbClr val="757578"/>
      </a:accent3>
      <a:accent4>
        <a:srgbClr val="002856"/>
      </a:accent4>
      <a:accent5>
        <a:srgbClr val="423153"/>
      </a:accent5>
      <a:accent6>
        <a:srgbClr val="F2B826"/>
      </a:accent6>
      <a:hlink>
        <a:srgbClr val="587E6A"/>
      </a:hlink>
      <a:folHlink>
        <a:srgbClr val="7D70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90F66A-DEA6-4E7E-8727-CA59A5432BF5}"/>
</file>

<file path=customXml/itemProps2.xml><?xml version="1.0" encoding="utf-8"?>
<ds:datastoreItem xmlns:ds="http://schemas.openxmlformats.org/officeDocument/2006/customXml" ds:itemID="{CF8714DC-FC52-440E-9238-35F1C7CEC3FF}"/>
</file>

<file path=customXml/itemProps3.xml><?xml version="1.0" encoding="utf-8"?>
<ds:datastoreItem xmlns:ds="http://schemas.openxmlformats.org/officeDocument/2006/customXml" ds:itemID="{D76F205D-07AF-4868-AE9B-CC4A20810B36}"/>
</file>

<file path=docProps/app.xml><?xml version="1.0" encoding="utf-8"?>
<Properties xmlns="http://schemas.openxmlformats.org/officeDocument/2006/extended-properties" xmlns:vt="http://schemas.openxmlformats.org/officeDocument/2006/docPropsVTypes">
  <Template/>
  <TotalTime>8450</TotalTime>
  <Words>806</Words>
  <Application>Microsoft Office PowerPoint</Application>
  <PresentationFormat>On-screen Show (16:9)</PresentationFormat>
  <Paragraphs>119</Paragraphs>
  <Slides>7</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Arial</vt:lpstr>
      <vt:lpstr>Calibri</vt:lpstr>
      <vt:lpstr>Microsoft Sans Serif</vt:lpstr>
      <vt:lpstr>Lato</vt:lpstr>
      <vt:lpstr>Times New Roman</vt:lpstr>
      <vt:lpstr>Helvetica</vt:lpstr>
      <vt:lpstr>Raleway</vt:lpstr>
      <vt:lpstr>HelveticaNeueW01-77BdCnObl</vt:lpstr>
      <vt:lpstr>Garamond</vt:lpstr>
      <vt:lpstr>Antonio template</vt:lpstr>
      <vt:lpstr>TCMHCC External Evaluation October 2023</vt:lpstr>
      <vt:lpstr>PowerPoint Presentation</vt:lpstr>
      <vt:lpstr>PowerPoint Presentation</vt:lpstr>
      <vt:lpstr>CPAN Provider Survey Findings</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External Evaluation Year 1 Findings</dc:title>
  <dc:creator>Erica Frost</dc:creator>
  <cp:lastModifiedBy>Frost, Erica L</cp:lastModifiedBy>
  <cp:revision>346</cp:revision>
  <cp:lastPrinted>2022-03-22T04:20:49Z</cp:lastPrinted>
  <dcterms:modified xsi:type="dcterms:W3CDTF">2023-10-13T20:41:29Z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