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6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428A-B729-47EC-994B-A1C1DAAB7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2AA08-2BF6-4B14-BB72-3B4DEA0A9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DA509-6BA1-4191-8F3C-4F6A5A08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7ECF7-0639-4A6A-87CB-3F62FFD1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D397F-AA4D-4D79-978F-CF5154C5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04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C861-1201-4644-962E-7E54D80E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9DABB-0A09-423F-B598-00031FAE4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6B1D1-8B37-4D16-84DB-5790460E0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2B06-C3C7-4CC5-BFB1-339924FA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8DDEE-130C-4971-9DA7-3A0DA27F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FDB4-90A8-4BE6-8186-A3BE7887B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57F27-E983-465E-B8AA-A14F5C99D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98F0-C54D-4ED4-ADC0-D115FC831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09DE-B376-4349-88DB-496E7AD4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2BBAD-A914-49B7-B35B-79D9D973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614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DBC1-7F01-48E7-A167-A879A6C0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A4CB1-E9B4-4C9E-8EF4-EA80C7EE1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16114-F55B-4945-8C9D-2637BA14C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8B698-E320-465A-BABD-3290D0A66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C3DD8-68B4-406E-BE13-036DA9F1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C51DF-189A-4FEF-9EC1-CAFD22BF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6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8EAC-4747-4DE8-8C77-5D811546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BE51-351A-4EC1-9447-84CBBCDE9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255FF-3CD5-4E3E-BF95-D50614656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59FB0-0F77-43F4-B3CE-52D935269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3E70E-F191-4E4E-A4A7-88EC802FB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0A6239-95A8-4E3B-B1AE-C9D6E5136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73BAA-30A2-45A7-A375-736C8051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82EC5-EFA4-4A5C-AAE7-F37038FD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73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F7C3-EA4B-441E-A469-72A1ED76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957F5-AB42-4579-9C39-15F88262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DAB18-2F53-412C-A0D4-79CB7551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2E2FA-9326-4FAE-B725-402074C8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50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468B22-A45C-4182-A2CF-54D1A63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46823-E6CF-42ED-BCC1-FDAEA7630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E2797-B207-446C-9BA3-0CCA27E2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1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7C2-5397-4AF8-9F78-BF8936A60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5372B-A2EC-4442-AF87-8C3B8D5FF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3BE21-733C-4C6A-AC77-D9BA2E02F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B47CE7-65BF-45E0-A3C0-040DDB999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27C54-45E1-47E9-996E-E70DE1AC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62C95-E613-4CF5-B44D-099416DD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8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9289-E9C0-4316-9057-49C46FCB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933E8-FA5F-4D17-BD31-7F5F9486E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50E12-A6B2-408A-A65A-C1254F64B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DD754-E883-41F4-A177-F72A2B6B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81549-989F-4E7B-85F4-3D549C3C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90C8F-B8BB-4D9F-8A06-B8529A92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8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672C-5C78-422F-9B57-855A9349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144CB-E39F-4E9C-BB78-E459DBE84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E58D8-B249-4581-9553-8729A313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FE589-45B9-4F6D-849A-4E4E8C11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975DD-3D7F-448C-BB49-876421B0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0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24E83-F9DF-4BCC-A686-454B38D5D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DA04D-95EB-4551-B326-AE462CBDC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AF5B4-1613-4F91-AB3C-3DE0B4ACB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42B7A-D577-4CBE-80A6-FD307CBB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E655-F321-49DF-9601-4A6363E9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7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C9755D-71C8-4F42-BD14-02591A1E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D10FA-ED40-4417-BAC0-4F1B045E5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2A836-13EC-4DBF-A755-71B110D2F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094FA-E9A5-4E71-A329-779C3CE76DB4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7EC55-A6F4-4A57-8A40-C7339DEDA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8D988-52C3-4682-9DFC-349DB5B21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B80BB-F86A-4B53-B343-50144911AF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ARPA Proposals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C495F-4BB2-493A-963A-340CEE379F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TCMHCC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0FF9DB-03CB-49C6-B549-8F54716038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0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3F96D-1A5D-433F-9D54-49F04533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</a:rPr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AB51D-1FE8-4146-B8EB-83FD47720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1969"/>
            <a:ext cx="9724031" cy="4109585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/>
              <a:t>Each Health-Related Institution was asked to provide ideas for potential ARPA funded projects based on their expertise </a:t>
            </a:r>
          </a:p>
          <a:p>
            <a:pPr lvl="1"/>
            <a:r>
              <a:rPr lang="en-US" sz="2000" dirty="0"/>
              <a:t>Knowledge of their community</a:t>
            </a:r>
          </a:p>
          <a:p>
            <a:pPr lvl="1"/>
            <a:r>
              <a:rPr lang="en-US" sz="2000" dirty="0"/>
              <a:t>Knowledge of institutional needs and capacities</a:t>
            </a:r>
          </a:p>
          <a:p>
            <a:pPr lvl="1"/>
            <a:r>
              <a:rPr lang="en-US" sz="2000" dirty="0"/>
              <a:t>Knowledge of evidence based best practices</a:t>
            </a:r>
          </a:p>
          <a:p>
            <a:r>
              <a:rPr lang="en-US" sz="2000" dirty="0"/>
              <a:t>Over the weekend our team has tried to organize the submitted items into general themes</a:t>
            </a:r>
          </a:p>
          <a:p>
            <a:r>
              <a:rPr lang="en-US" sz="2000" dirty="0"/>
              <a:t>Today we will review the submitted items, but not formally approve the list</a:t>
            </a:r>
          </a:p>
          <a:p>
            <a:r>
              <a:rPr lang="en-US" sz="2000" dirty="0"/>
              <a:t>Each institution will be allowed to review the submitted ideas and determine if they want to be included to do similar work</a:t>
            </a:r>
          </a:p>
          <a:p>
            <a:r>
              <a:rPr lang="en-US" sz="2000" dirty="0"/>
              <a:t>We will need your decision to be included and preliminary budget numbers by the end of this week</a:t>
            </a:r>
          </a:p>
          <a:p>
            <a:r>
              <a:rPr lang="en-US" sz="2000" dirty="0"/>
              <a:t>We will present this plan to key legislative staff in the following weeks</a:t>
            </a:r>
          </a:p>
          <a:p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83726-0A60-4913-A7BB-60A406223B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3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F2FC4-0E50-4A32-8671-F8862A79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</a:rPr>
              <a:t>Current Categories of Requests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C5976-74D7-4428-B0F3-820ADD7F5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1970"/>
            <a:ext cx="9724031" cy="4109585"/>
          </a:xfrm>
        </p:spPr>
        <p:txBody>
          <a:bodyPr anchor="ctr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Enhancements and expansion of CPAN initiatives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Expansion of the Texas Mental Health Workforce 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Enhancement and expansion of TCHATT services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Strategic Adult Mental Health Services Enhancements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Strategic Mental Health Research Proposals designed to address the impact of COVID on Mental Health Services in Texas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  <a:p>
            <a:pPr marL="0" indent="0">
              <a:buNone/>
            </a:pPr>
            <a:r>
              <a:rPr lang="en-US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Total current request from FY 2022 to 2027: 		$225,089,090 </a:t>
            </a:r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F8FD3A-B70B-4456-9C10-78D65F6DDF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7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B42D50-60C9-4B3A-9045-8A551A7A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Enhancements and expansion of CPAN initiatives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9C20A-C125-4AB7-8340-08070DB6F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Proposals in this category will: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evidence-based suicide prevention programs for youth,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 through technology the hours in which CPAN services will be available to primary care providers,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pediatric collaborative care models throughout Texas, and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children identified through CPAN needing an in-person visit to obtain one. 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funding request: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$19,119,985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93E7A-A805-4893-9CA1-22CDBC43CB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3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AE5F7-C6D6-4AD4-96DE-46B9EB3B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Expansion of the Texas Mental Health Workforce 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0626E-D96C-46BC-A5E4-88A75B651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990725"/>
            <a:ext cx="9724031" cy="4010830"/>
          </a:xfrm>
        </p:spPr>
        <p:txBody>
          <a:bodyPr anchor="ctr">
            <a:normAutofit/>
          </a:bodyPr>
          <a:lstStyle/>
          <a:p>
            <a:pPr marL="2286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Proposals in this category will expand the training opportunities for mental health professionals throughout Texas, while enhancing the care in community mental health providers.  </a:t>
            </a:r>
            <a:b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Training opportunities included in this proposal include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psychiatric resident rotations in community mental health providers,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providing supervised training hours for students seeking a Licensed Professional Counselor license, and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providing additional child and adolescent </a:t>
            </a:r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sychiatry </a:t>
            </a:r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ellowship positions.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	 $40,653,966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4016D-CD4E-4C08-B86F-BF06A97037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3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463CC-8C4F-4F45-AAC9-F38A1EB5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Enhancement and expansion of TCHATT services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197C0-B550-404D-AB38-FC54DFA80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981200"/>
            <a:ext cx="9724031" cy="4020355"/>
          </a:xfrm>
        </p:spPr>
        <p:txBody>
          <a:bodyPr anchor="ctr">
            <a:normAutofit/>
          </a:bodyPr>
          <a:lstStyle/>
          <a:p>
            <a:pPr marL="2286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Proposals in this category will improve TCHATT by: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expanding the number of schools participating in the program,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increasing the number of sessions a child may receive,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allowing providers to see select children identified through TCHATT in-person when needed,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allowing the provision of substance use services through TCHATT when indicated,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providing bilingual bereavement support to students, and </a:t>
            </a:r>
          </a:p>
          <a:p>
            <a:pPr lvl="1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implementing evidence-based prevention programs in schools.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 $69,580,950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7D5653-25C7-4180-80DB-0E77D721DC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C8F7C-DD92-4AD7-9389-15756F589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Strategic Adult Mental Health Services Enhancements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9F3D6-0BD3-47B6-AD60-8CFD18764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724025"/>
            <a:ext cx="9724031" cy="4277530"/>
          </a:xfrm>
        </p:spPr>
        <p:txBody>
          <a:bodyPr anchor="ctr">
            <a:noAutofit/>
          </a:bodyPr>
          <a:lstStyle/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Proposals in this category are designed to meet the significant increased demand for mental health services for adults by leveraging the TCMHCC infrastructure. </a:t>
            </a:r>
          </a:p>
          <a:p>
            <a:pPr marL="2286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Proposals will do the following: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expand access to tele-phonic consultative support to physicians and other providers that care for women during the perinatal care period,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expand the access of tele-phonic support to rural primary care physicians caring for adults suffering from mental illness,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 a suicide prevention initiative, and </a:t>
            </a:r>
          </a:p>
          <a:p>
            <a:pPr lvl="1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implement an adult collaborative care initiative.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22860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 $27,598,844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BE7985-B5F4-4F6A-B077-7000CBB0A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2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5F270-99FC-453B-AEF8-E4C658164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Strategic Mental Health Research Proposals designed to address the impact of COVID on Mental Health Services in Texas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99D9D-4BDC-4529-9C24-DA1AA951D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981200"/>
            <a:ext cx="9724031" cy="4020355"/>
          </a:xfrm>
        </p:spPr>
        <p:txBody>
          <a:bodyPr anchor="ctr">
            <a:noAutofit/>
          </a:bodyPr>
          <a:lstStyle/>
          <a:p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series of research and evaluation projects are proposed to be implemented throughout Texas. </a:t>
            </a:r>
          </a:p>
          <a:p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These initiatives are designed to qualify the impact of COVID on the mental health of specific Texas populations, while simultaneously improving the delivery of evidence-based services throughout Texas. </a:t>
            </a: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Development and evaluation of Family Resilience Tool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CTRN Psychotherapy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 Psychosis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Risk and Resilience Research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Data Net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Depression Network for Young Adult Providers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3C8A2-1AA5-449B-B2A7-6064F62BE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19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C91451-C72C-41B4-9AFF-916C4B6E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Development and evaluation of Family Resilience Tool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C14D4-9CB6-457C-B56C-DE689E336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initiative will develop and implement a measurement based clinical decision-making model for screening, identifying, and treating families experiencing mental health concerns, and stressful events during and after the pandemic.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 by UT Health Houston, Dr. Leslie Taylor, PhD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 $2,995,555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010665-57F3-41CA-A48A-E6AEA7C6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2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4BD8D-BC6E-4881-9F31-5A87E1D2C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CTRN Psychotherapy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F76E7-4210-4514-A1E8-59A688ACD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proposed study leverages the infrastructure of the Texas Childhood Trauma Research Network (CTRN) to train therapists and deliver trauma-focused cognitive behavioral therapy (TF-CBT) and cognitive processing therapy (CPT) to Texas children with PTSD via telehealth in Spanish and English.  The analyses will identify predictors of preferable response and tolerability of the two psychotherapies.</a:t>
            </a:r>
          </a:p>
          <a:p>
            <a:pPr marL="45720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 by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Jeff Newport, Charles Nemeroff, Karen Wagner</a:t>
            </a:r>
          </a:p>
          <a:p>
            <a:pPr marL="45720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$13,750,000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1F264-9BBF-405B-AA68-12ABEACF7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6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10D0D-7EAF-42E4-8E94-AD31D3CB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 Psychosis 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5E951-AB62-41E4-B15B-25F83F3F3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initiative will implement evidence-based, coordinated specialty care services in the community for transitional-age youth with signs and symptoms of early-onset psychosis.  The proposed program has a tripartite mission designed to provide identification, diversion and treatment of early-onset psychosis for justice-involved adolescents and young adults, opportunities for trainees of various disciplines to participate in cutting edge clinical care, while also ensuring a robust research component measuring program outcomes with the ultimate goal to develop strategies for this population that can be replicated in communities across Texas.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Submitted by Dr. </a:t>
            </a:r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Trivedi (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UTSW)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$9,332,600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2ABDD6-FD38-472A-83D4-1A5261A72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20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7B23A-5EE3-4753-97D6-03E3A736B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Risk and Resilience Research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89AD0-8B0F-4E4C-AF4E-89158DA9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impact of COVID-19 on youth and their families will be evaluated to identify the role of psychological/physiological factors associated with risk and resilience. This will be accomplished by using the already established TCMHCC Depression and Trauma Research Networks.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 by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Charles Nemeroff, M.D. PhD; Israel Liberzon, M.D.;  Sarah Martin, M.D.; Jair Soares, M.D. PhD; Madhukar H. Trivedi, MD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	$14,635,862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2B016-D167-4435-A617-DEB3CC378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8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34718C-1956-44EC-AAA5-30966657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Data Net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94A24-AF6B-4790-8C2C-AD197321C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initiative will establish a Data-driven Adaptive Treatment Approach Network (DATA-Net) that is best suited to identify the neuropsychiatric sequelae of COVID-19, devise data-based treatment guidelines, and implement those treatments in real time as the pandemic and our understanding of the direct and indirect impact of SARS-CoV-2 evolves over the next 5 years.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 by Wayne Goodman (BCM)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$21,000,000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768D8-DE4D-4134-97C7-31470339C3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30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E2CF0D-D09D-47F7-B392-69954515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Depression Network for Young Adult Providers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F9AED-1AD0-4B13-BA85-6EF298B30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initiative will work to identify ways to identify college students in need of mental health services and opportunities to optimize these services based on individual characteristics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spcBef>
                <a:spcPts val="0"/>
              </a:spcBef>
            </a:pP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 by </a:t>
            </a:r>
            <a: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Israel Liberzon, MD ( TAMU) 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Current funding request:	$6,421,328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7FB41E-88E3-459D-94D9-7310D3E8C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96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395DC4542400438D8A34549A213D07" ma:contentTypeVersion="14" ma:contentTypeDescription="Create a new document." ma:contentTypeScope="" ma:versionID="9f24b46eff26df47cfd05b30c3061baf">
  <xsd:schema xmlns:xsd="http://www.w3.org/2001/XMLSchema" xmlns:xs="http://www.w3.org/2001/XMLSchema" xmlns:p="http://schemas.microsoft.com/office/2006/metadata/properties" xmlns:ns3="873fd594-1d6e-4d5f-b520-905ee8202e51" xmlns:ns4="14741fff-eb70-4e87-9861-b1ade05fea14" targetNamespace="http://schemas.microsoft.com/office/2006/metadata/properties" ma:root="true" ma:fieldsID="f8d140801bb70466f008ac5faa036836" ns3:_="" ns4:_="">
    <xsd:import namespace="873fd594-1d6e-4d5f-b520-905ee8202e51"/>
    <xsd:import namespace="14741fff-eb70-4e87-9861-b1ade05fea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fd594-1d6e-4d5f-b520-905ee8202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41fff-eb70-4e87-9861-b1ade05fea1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1234AA-DA95-4C80-AADD-327AD9969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4FA23E-A106-445F-8E40-11D3FF1F5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3fd594-1d6e-4d5f-b520-905ee8202e51"/>
    <ds:schemaRef ds:uri="14741fff-eb70-4e87-9861-b1ade05fea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185D2F-5D6D-442A-A017-ABA92259951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1054</Words>
  <Application>Microsoft Office PowerPoint</Application>
  <PresentationFormat>Widescreen</PresentationFormat>
  <Paragraphs>95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ARPA Proposals Summary</vt:lpstr>
      <vt:lpstr>Process</vt:lpstr>
      <vt:lpstr>Current Categories of Requests </vt:lpstr>
      <vt:lpstr>Enhancements and expansion of CPAN initiatives</vt:lpstr>
      <vt:lpstr>Expansion of the Texas Mental Health Workforce </vt:lpstr>
      <vt:lpstr>Enhancement and expansion of TCHATT services</vt:lpstr>
      <vt:lpstr>Strategic Adult Mental Health Services Enhancements</vt:lpstr>
      <vt:lpstr>Strategic Mental Health Research Proposals designed to address the impact of COVID on Mental Health Services in Texas</vt:lpstr>
      <vt:lpstr>Development and evaluation of Family Resilience Tool</vt:lpstr>
      <vt:lpstr>CTRN Psychotherapy</vt:lpstr>
      <vt:lpstr>Early Psychosis </vt:lpstr>
      <vt:lpstr>Risk and Resilience Research</vt:lpstr>
      <vt:lpstr>Data Net</vt:lpstr>
      <vt:lpstr>Depression Network for Young Adult Providers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ARPA Proposals Summary</dc:title>
  <dc:creator>Inman, Lashelle</dc:creator>
  <cp:lastModifiedBy>Inman, Lashelle</cp:lastModifiedBy>
  <cp:revision>1</cp:revision>
  <dcterms:created xsi:type="dcterms:W3CDTF">2021-08-24T13:33:03Z</dcterms:created>
  <dcterms:modified xsi:type="dcterms:W3CDTF">2021-08-24T13:38:31Z</dcterms:modified>
</cp:coreProperties>
</file>