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1.xml" ContentType="application/vnd.openxmlformats-officedocument.drawingml.chartshape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2"/>
  </p:notesMasterIdLst>
  <p:sldIdLst>
    <p:sldId id="257" r:id="rId5"/>
    <p:sldId id="308" r:id="rId6"/>
    <p:sldId id="258" r:id="rId7"/>
    <p:sldId id="1100" r:id="rId8"/>
    <p:sldId id="274" r:id="rId9"/>
    <p:sldId id="1097" r:id="rId10"/>
    <p:sldId id="1098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6" d="100"/>
          <a:sy n="86" d="100"/>
        </p:scale>
        <p:origin x="5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Physician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OB/GYN</c:v>
                </c:pt>
                <c:pt idx="1">
                  <c:v>Pediatrician</c:v>
                </c:pt>
                <c:pt idx="2">
                  <c:v>Resident</c:v>
                </c:pt>
                <c:pt idx="3">
                  <c:v>Psychiatrist</c:v>
                </c:pt>
                <c:pt idx="4">
                  <c:v>Family Medicine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94</c:v>
                </c:pt>
                <c:pt idx="1">
                  <c:v>38</c:v>
                </c:pt>
                <c:pt idx="2">
                  <c:v>38</c:v>
                </c:pt>
                <c:pt idx="3">
                  <c:v>17</c:v>
                </c:pt>
                <c:pt idx="4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13-4877-817F-7A01DD4797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68208864"/>
        <c:axId val="568205120"/>
      </c:barChart>
      <c:catAx>
        <c:axId val="568208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8205120"/>
        <c:crosses val="autoZero"/>
        <c:auto val="1"/>
        <c:lblAlgn val="ctr"/>
        <c:lblOffset val="100"/>
        <c:noMultiLvlLbl val="0"/>
      </c:catAx>
      <c:valAx>
        <c:axId val="568205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82088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Volume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C00000"/>
              </a:solidFill>
              <a:ln w="9525">
                <a:solidFill>
                  <a:srgbClr val="C00000"/>
                </a:solidFill>
              </a:ln>
              <a:effectLst/>
            </c:spPr>
          </c:marker>
          <c:cat>
            <c:strRef>
              <c:f>Sheet1!$A$2:$A$16</c:f>
              <c:strCache>
                <c:ptCount val="15"/>
                <c:pt idx="0">
                  <c:v>AUG</c:v>
                </c:pt>
                <c:pt idx="1">
                  <c:v>SEP</c:v>
                </c:pt>
                <c:pt idx="2">
                  <c:v>OCT</c:v>
                </c:pt>
                <c:pt idx="3">
                  <c:v>NOV</c:v>
                </c:pt>
                <c:pt idx="4">
                  <c:v>DEC</c:v>
                </c:pt>
                <c:pt idx="5">
                  <c:v>JAN</c:v>
                </c:pt>
                <c:pt idx="6">
                  <c:v>FEB</c:v>
                </c:pt>
                <c:pt idx="7">
                  <c:v>MAR</c:v>
                </c:pt>
                <c:pt idx="8">
                  <c:v>APR</c:v>
                </c:pt>
                <c:pt idx="9">
                  <c:v>MAY</c:v>
                </c:pt>
                <c:pt idx="10">
                  <c:v>JUN</c:v>
                </c:pt>
                <c:pt idx="11">
                  <c:v>JUL</c:v>
                </c:pt>
                <c:pt idx="12">
                  <c:v>AUG</c:v>
                </c:pt>
                <c:pt idx="13">
                  <c:v>SEP</c:v>
                </c:pt>
                <c:pt idx="14">
                  <c:v>OCT</c:v>
                </c:pt>
              </c:strCache>
            </c:strRef>
          </c:cat>
          <c:val>
            <c:numRef>
              <c:f>Sheet1!$B$2:$B$16</c:f>
              <c:numCache>
                <c:formatCode>General</c:formatCode>
                <c:ptCount val="15"/>
                <c:pt idx="0" formatCode="0">
                  <c:v>20</c:v>
                </c:pt>
                <c:pt idx="1">
                  <c:v>241</c:v>
                </c:pt>
                <c:pt idx="2">
                  <c:v>365</c:v>
                </c:pt>
                <c:pt idx="3">
                  <c:v>410</c:v>
                </c:pt>
                <c:pt idx="4">
                  <c:v>415</c:v>
                </c:pt>
                <c:pt idx="5">
                  <c:v>492</c:v>
                </c:pt>
                <c:pt idx="6">
                  <c:v>513</c:v>
                </c:pt>
                <c:pt idx="7">
                  <c:v>543</c:v>
                </c:pt>
                <c:pt idx="8">
                  <c:v>540</c:v>
                </c:pt>
                <c:pt idx="9">
                  <c:v>558</c:v>
                </c:pt>
                <c:pt idx="10">
                  <c:v>566</c:v>
                </c:pt>
                <c:pt idx="11">
                  <c:v>566</c:v>
                </c:pt>
                <c:pt idx="12">
                  <c:v>522</c:v>
                </c:pt>
                <c:pt idx="13">
                  <c:v>526</c:v>
                </c:pt>
                <c:pt idx="14">
                  <c:v>695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8FF-4EC2-98E4-8536318E07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87537872"/>
        <c:axId val="67009456"/>
      </c:lineChart>
      <c:catAx>
        <c:axId val="1787537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009456"/>
        <c:crosses val="autoZero"/>
        <c:auto val="1"/>
        <c:lblAlgn val="ctr"/>
        <c:lblOffset val="100"/>
        <c:noMultiLvlLbl val="0"/>
      </c:catAx>
      <c:valAx>
        <c:axId val="67009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875378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0.86556</cdr:x>
      <cdr:y>0.02814</cdr:y>
    </cdr:from>
    <cdr:to>
      <cdr:x>0.86556</cdr:x>
      <cdr:y>0.92949</cdr:y>
    </cdr:to>
    <cdr:cxnSp macro="">
      <cdr:nvCxnSpPr>
        <cdr:cNvPr id="3" name="Straight Connector 2">
          <a:extLst xmlns:a="http://schemas.openxmlformats.org/drawingml/2006/main">
            <a:ext uri="{FF2B5EF4-FFF2-40B4-BE49-F238E27FC236}">
              <a16:creationId xmlns:a16="http://schemas.microsoft.com/office/drawing/2014/main" id="{B1149B98-612F-4D66-9B04-899E2B1A6CB9}"/>
            </a:ext>
          </a:extLst>
        </cdr:cNvPr>
        <cdr:cNvCxnSpPr/>
      </cdr:nvCxnSpPr>
      <cdr:spPr>
        <a:xfrm xmlns:a="http://schemas.openxmlformats.org/drawingml/2006/main">
          <a:off x="8799559" y="138866"/>
          <a:ext cx="0" cy="4447712"/>
        </a:xfrm>
        <a:prstGeom xmlns:a="http://schemas.openxmlformats.org/drawingml/2006/main" prst="line">
          <a:avLst/>
        </a:prstGeom>
        <a:ln xmlns:a="http://schemas.openxmlformats.org/drawingml/2006/main" w="28575">
          <a:solidFill>
            <a:srgbClr val="C00000"/>
          </a:solidFill>
          <a:prstDash val="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34C07B-3205-4211-AFC2-C5AECA87EE8D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6D0679-E014-4AD6-A1A3-9F4041CC48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7145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BDF1F8-2AA6-5148-ACAA-D0FE1D9BFB29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6972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BDF1F8-2AA6-5148-ACAA-D0FE1D9BFB2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26465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BDF1F8-2AA6-5148-ACAA-D0FE1D9BFB2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97494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esenta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FE47EC5-B8FC-7A48-9309-3B8A9EE9CA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6CFF9ED-FBFA-3B48-B135-18D91F5BB0D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2" b="52"/>
          <a:stretch/>
        </p:blipFill>
        <p:spPr>
          <a:xfrm>
            <a:off x="-6350" y="-1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B2280BB-22D9-8F47-8221-C971BDD62F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858779"/>
            <a:ext cx="10515600" cy="2253235"/>
          </a:xfrm>
          <a:prstGeom prst="rect">
            <a:avLst/>
          </a:prstGeom>
        </p:spPr>
        <p:txBody>
          <a:bodyPr anchor="t"/>
          <a:lstStyle>
            <a:lvl1pPr algn="l">
              <a:defRPr sz="6000" b="0" i="0">
                <a:solidFill>
                  <a:schemeClr val="bg1"/>
                </a:solidFill>
                <a:latin typeface="Avenir Medium" panose="02000503020000020003" pitchFamily="2" charset="0"/>
                <a:cs typeface="Calibri Light" panose="020F0302020204030204" pitchFamily="34" charset="0"/>
              </a:defRPr>
            </a:lvl1pPr>
          </a:lstStyle>
          <a:p>
            <a:r>
              <a:rPr lang="en-US" dirty="0"/>
              <a:t>Presentation title [click to edit]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8437C6-DB80-6D44-9554-5C9A55C703E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248539"/>
            <a:ext cx="10515600" cy="184111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Avenir Book" panose="02000503020000020003" pitchFamily="2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r>
              <a:rPr lang="en-US" dirty="0"/>
              <a:t>, PhD. [click to edit]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4CB00A7-397B-A05B-0596-E70802D18C8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237" y="380856"/>
            <a:ext cx="5342624" cy="668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0023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5F578A1-7B96-C54F-AEAE-086A8514129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00" t="4604" r="1755" b="4604"/>
          <a:stretch/>
        </p:blipFill>
        <p:spPr>
          <a:xfrm>
            <a:off x="-1" y="0"/>
            <a:ext cx="838201" cy="6858000"/>
          </a:xfrm>
          <a:prstGeom prst="rect">
            <a:avLst/>
          </a:prstGeom>
        </p:spPr>
      </p:pic>
      <p:pic>
        <p:nvPicPr>
          <p:cNvPr id="5" name="Picture 4" descr="Graphical user interface&#10;&#10;Description automatically generated">
            <a:extLst>
              <a:ext uri="{FF2B5EF4-FFF2-40B4-BE49-F238E27FC236}">
                <a16:creationId xmlns:a16="http://schemas.microsoft.com/office/drawing/2014/main" id="{B09FD7E2-8978-3DC5-3685-7F430B0C9C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12179300" cy="685800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011D633-B3CE-E675-DB64-A5E9E058A0E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9099" y="450376"/>
            <a:ext cx="3794125" cy="374687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4000" b="0" i="0">
                <a:solidFill>
                  <a:schemeClr val="bg1"/>
                </a:solidFill>
                <a:latin typeface="Avenir Medium" panose="02000503020000020003" pitchFamily="2" charset="0"/>
                <a:ea typeface="Avenir Medium" panose="02000503020000020003" pitchFamily="2" charset="0"/>
              </a:defRPr>
            </a:lvl1pPr>
          </a:lstStyle>
          <a:p>
            <a:pPr lvl="0"/>
            <a:r>
              <a:rPr lang="en-US" dirty="0"/>
              <a:t>Click here to edit the title of this section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866B1885-A99D-32E1-77B7-F21D6C96285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900281" y="436728"/>
            <a:ext cx="7027862" cy="59231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latin typeface="Avenir Book" panose="02000503020000020003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8285DA5D-C4F4-2B6C-C90D-D81F9D58D8C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 b="0" i="0">
                <a:latin typeface="Avenir Medium" panose="02000503020000020003" pitchFamily="2" charset="0"/>
              </a:defRPr>
            </a:lvl1pPr>
          </a:lstStyle>
          <a:p>
            <a:fld id="{213A4D56-7E8F-47EB-8C2B-FA773BDB0646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F91A1F4A-E567-9045-4EE6-1B2A512DADE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9099" y="4392118"/>
            <a:ext cx="3794125" cy="1319134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Avenir Book" panose="02000503020000020003" pitchFamily="2" charset="0"/>
                <a:ea typeface="Avenir Book" panose="02000503020000020003" pitchFamily="2" charset="0"/>
              </a:defRPr>
            </a:lvl1pPr>
          </a:lstStyle>
          <a:p>
            <a:pPr lvl="0"/>
            <a:r>
              <a:rPr lang="en-US" dirty="0"/>
              <a:t>Click here to edit the subhead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BF82687-2F59-96CD-9D28-06874C06FC8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126" y="6115089"/>
            <a:ext cx="3654069" cy="457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4316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 b="0" i="0">
                <a:latin typeface="Avenir Medium" panose="02000503020000020003" pitchFamily="2" charset="0"/>
                <a:ea typeface="Avenir Medium" panose="02000503020000020003" pitchFamily="2" charset="0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Avenir Medium" panose="02000503020000020003" pitchFamily="2" charset="0"/>
              </a:defRPr>
            </a:lvl1pPr>
          </a:lstStyle>
          <a:p>
            <a:fld id="{213A4D56-7E8F-47EB-8C2B-FA773BDB064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9" name="Content Placeholder 11">
            <a:extLst>
              <a:ext uri="{FF2B5EF4-FFF2-40B4-BE49-F238E27FC236}">
                <a16:creationId xmlns:a16="http://schemas.microsoft.com/office/drawing/2014/main" id="{3221BDF9-6C21-50B1-16A3-29C0C50AC82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572125" y="1668270"/>
            <a:ext cx="11047751" cy="40878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latin typeface="Avenir Book" panose="02000503020000020003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200398F-E4D7-7FE0-6E30-2B607FD145F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149" y="6190441"/>
            <a:ext cx="4194795" cy="52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0143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00" y="29513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 b="0" i="0">
                <a:latin typeface="Avenir Medium" panose="02000503020000020003" pitchFamily="2" charset="0"/>
                <a:ea typeface="Avenir Medium" panose="02000503020000020003" pitchFamily="2" charset="0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Avenir Medium" panose="02000503020000020003" pitchFamily="2" charset="0"/>
              </a:defRPr>
            </a:lvl1pPr>
          </a:lstStyle>
          <a:p>
            <a:fld id="{213A4D56-7E8F-47EB-8C2B-FA773BDB0646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2627AB-225B-6F0B-C76D-EE2705155BF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05466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4730EA5-D607-8101-D5D9-0AE827544E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1500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Avenir Book" panose="02000503020000020003" pitchFamily="2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This is a bullet with an icon above. This slide can be used for categories, processes, etc.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A7CFEA48-87E9-7C41-7567-6B9A9433819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55919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5047A001-C44B-D99C-52E8-B0E5BD4C251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285615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5F57867D-477B-2FD7-A517-456EB4EDBCA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71500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Avenir Black" panose="02000503020000020003" pitchFamily="2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A7688D57-B7D1-8CAB-3153-6D2F9A0C9D3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23568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Avenir Book" panose="02000503020000020003" pitchFamily="2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This is a bullet with an icon above. This slide can be used for categories, processes, etc.</a:t>
            </a: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93425364-9D1A-2F29-76A2-CB2E282BC13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523568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Avenir Black" panose="02000503020000020003" pitchFamily="2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6EB2B880-A199-AA01-5C08-0DAA8A03DFA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351649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Avenir Book" panose="02000503020000020003" pitchFamily="2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This is a bullet with an icon above. This slide can be used for categories, processes, etc.</a:t>
            </a: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58CF43C5-0615-22F1-9535-77D38C237AF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351649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Avenir Black" panose="02000503020000020003" pitchFamily="2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98B6311-4733-8086-191A-F99B35D9B1C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149" y="6190441"/>
            <a:ext cx="4194795" cy="52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5157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8567666-120B-080B-5DDB-532A94DC558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2700" y="10527"/>
            <a:ext cx="12179300" cy="6847473"/>
          </a:xfrm>
          <a:prstGeom prst="rect">
            <a:avLst/>
          </a:prstGeom>
        </p:spPr>
      </p:pic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4B5E7A22-1EE1-E821-27D5-52ED74F691B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 b="0" i="0">
                <a:latin typeface="Avenir Medium" panose="02000503020000020003" pitchFamily="2" charset="0"/>
              </a:defRPr>
            </a:lvl1pPr>
          </a:lstStyle>
          <a:p>
            <a:fld id="{213A4D56-7E8F-47EB-8C2B-FA773BDB0646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ext Placeholder 23">
            <a:extLst>
              <a:ext uri="{FF2B5EF4-FFF2-40B4-BE49-F238E27FC236}">
                <a16:creationId xmlns:a16="http://schemas.microsoft.com/office/drawing/2014/main" id="{253FF44B-F1D9-6BF1-E2F2-B1A0FBCBB55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212869" y="1866279"/>
            <a:ext cx="7370781" cy="357153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lang="en-US" sz="4000" b="0" i="1" kern="1200" smtClean="0">
                <a:solidFill>
                  <a:schemeClr val="bg1"/>
                </a:solidFill>
                <a:effectLst/>
                <a:latin typeface="Avenir Medium Oblique" panose="02000503020000020003" pitchFamily="2" charset="0"/>
                <a:ea typeface="Halyard Display Light" pitchFamily="2" charset="77"/>
                <a:cs typeface="Al Tarikh" pitchFamily="2" charset="-78"/>
              </a:defRPr>
            </a:lvl1pPr>
          </a:lstStyle>
          <a:p>
            <a:r>
              <a:rPr lang="en-US" sz="2800" b="0" i="1" kern="1200" dirty="0">
                <a:solidFill>
                  <a:schemeClr val="bg1"/>
                </a:solidFill>
                <a:effectLst/>
                <a:latin typeface="Avenir Light Oblique" panose="020B0402020203090204" pitchFamily="34" charset="77"/>
                <a:ea typeface="Halyard Display" pitchFamily="2" charset="77"/>
              </a:rPr>
              <a:t>”Click here to edit the text and insert a quote”</a:t>
            </a:r>
          </a:p>
          <a:p>
            <a:r>
              <a:rPr lang="en-US" sz="2800" b="0" i="1" kern="1200" dirty="0">
                <a:solidFill>
                  <a:schemeClr val="bg1"/>
                </a:solidFill>
                <a:effectLst/>
                <a:latin typeface="Avenir Medium Oblique" panose="02000503020000020003" pitchFamily="2" charset="0"/>
                <a:ea typeface="Halyard Display" pitchFamily="2" charset="77"/>
              </a:rPr>
              <a:t>- TCMHCC</a:t>
            </a:r>
            <a:endParaRPr lang="en-US" sz="2800" b="0" i="0" kern="1200" dirty="0">
              <a:solidFill>
                <a:schemeClr val="bg1"/>
              </a:solidFill>
              <a:effectLst/>
              <a:latin typeface="Avenir Light" panose="020B0402020203020204" pitchFamily="34" charset="77"/>
              <a:ea typeface="Halyard Display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4435330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64">
          <p15:clr>
            <a:srgbClr val="FBAE40"/>
          </p15:clr>
        </p15:guide>
        <p15:guide id="2" pos="576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hape&#10;&#10;Description automatically generated with medium confidence">
            <a:extLst>
              <a:ext uri="{FF2B5EF4-FFF2-40B4-BE49-F238E27FC236}">
                <a16:creationId xmlns:a16="http://schemas.microsoft.com/office/drawing/2014/main" id="{A926B85F-1C6A-1FCA-BA9C-E5A975549C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7E7E5FF-2B6A-6393-5D2B-A046E75128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54045" y="439969"/>
            <a:ext cx="10165830" cy="129889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 b="0" i="0">
                <a:latin typeface="Avenir Medium" panose="02000503020000020003" pitchFamily="2" charset="0"/>
                <a:ea typeface="Avenir Medium" panose="02000503020000020003" pitchFamily="2" charset="0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6" name="Content Placeholder 11">
            <a:extLst>
              <a:ext uri="{FF2B5EF4-FFF2-40B4-BE49-F238E27FC236}">
                <a16:creationId xmlns:a16="http://schemas.microsoft.com/office/drawing/2014/main" id="{336880E8-FB6F-2BCE-B8C2-0F55CCB2B190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454046" y="2158584"/>
            <a:ext cx="10165830" cy="40923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latin typeface="Avenir Book" panose="02000503020000020003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076F4C-F42E-1103-D516-3F2F1392B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Avenir Medium" panose="02000503020000020003" pitchFamily="2" charset="0"/>
              </a:defRPr>
            </a:lvl1pPr>
          </a:lstStyle>
          <a:p>
            <a:fld id="{213A4D56-7E8F-47EB-8C2B-FA773BDB06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8901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D57B3E-9F26-6845-AD5C-4D8CA95A61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3A4D56-7E8F-47EB-8C2B-FA773BDB06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9839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405BCB-FC31-E252-3D1E-762D8C772D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7200" dirty="0"/>
              <a:t>PeriPAN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07908C-F954-E8BF-7E2D-350A0C2377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en-US" dirty="0">
                <a:solidFill>
                  <a:prstClr val="white"/>
                </a:solidFill>
              </a:rPr>
              <a:t>Sarah Mallard Wakefield, MD</a:t>
            </a:r>
          </a:p>
          <a:p>
            <a:pPr lvl="0">
              <a:defRPr/>
            </a:pPr>
            <a:r>
              <a:rPr lang="en-US" dirty="0">
                <a:solidFill>
                  <a:prstClr val="white"/>
                </a:solidFill>
              </a:rPr>
              <a:t>Medical Director of PeriPAN</a:t>
            </a:r>
          </a:p>
          <a:p>
            <a:pPr lvl="0">
              <a:defRPr/>
            </a:pPr>
            <a:r>
              <a:rPr lang="en-US" dirty="0">
                <a:solidFill>
                  <a:prstClr val="white"/>
                </a:solidFill>
              </a:rPr>
              <a:t>Associate Professor and Chair of Psychiatry </a:t>
            </a:r>
          </a:p>
          <a:p>
            <a:pPr lvl="0">
              <a:defRPr/>
            </a:pPr>
            <a:r>
              <a:rPr lang="en-US" dirty="0">
                <a:solidFill>
                  <a:prstClr val="white"/>
                </a:solidFill>
              </a:rPr>
              <a:t>School of Medicine, TTUHSC</a:t>
            </a:r>
          </a:p>
        </p:txBody>
      </p:sp>
    </p:spTree>
    <p:extLst>
      <p:ext uri="{BB962C8B-B14F-4D97-AF65-F5344CB8AC3E}">
        <p14:creationId xmlns:p14="http://schemas.microsoft.com/office/powerpoint/2010/main" val="32610343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10B07F1-FB87-0B64-1C43-B818DE9FC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4550" y="683843"/>
            <a:ext cx="925171" cy="5490314"/>
          </a:xfrm>
        </p:spPr>
        <p:txBody>
          <a:bodyPr vert="vert270">
            <a:normAutofit fontScale="90000"/>
          </a:bodyPr>
          <a:lstStyle/>
          <a:p>
            <a:pPr algn="ctr"/>
            <a:r>
              <a:rPr lang="en-US" sz="4400" b="1" kern="1200" dirty="0">
                <a:solidFill>
                  <a:schemeClr val="accent1">
                    <a:lumMod val="50000"/>
                  </a:schemeClr>
                </a:solidFill>
                <a:effectLst/>
                <a:latin typeface="Halyard Text" panose="020B0604020202020204" charset="0"/>
                <a:ea typeface="Halyard Display Light" pitchFamily="2" charset="77"/>
              </a:rPr>
              <a:t>PeriPAN Activity </a:t>
            </a:r>
            <a:br>
              <a:rPr lang="en-US" dirty="0"/>
            </a:b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71B98EB-A592-A143-671A-3FC8ECCEA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78FB4A6C-D91C-1440-977D-6F60EB24D408}" type="slidenum">
              <a:rPr lang="en-US" smtClean="0"/>
              <a:pPr>
                <a:spcAft>
                  <a:spcPts val="600"/>
                </a:spcAft>
              </a:pPr>
              <a:t>2</a:t>
            </a:fld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D631097-C9D6-464D-972C-68F8BBDFCDA0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2"/>
          <a:stretch>
            <a:fillRect/>
          </a:stretch>
        </p:blipFill>
        <p:spPr>
          <a:xfrm>
            <a:off x="2431608" y="95753"/>
            <a:ext cx="9127119" cy="6666494"/>
          </a:xfrm>
        </p:spPr>
      </p:pic>
    </p:spTree>
    <p:extLst>
      <p:ext uri="{BB962C8B-B14F-4D97-AF65-F5344CB8AC3E}">
        <p14:creationId xmlns:p14="http://schemas.microsoft.com/office/powerpoint/2010/main" val="28721789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D40169-895D-35E6-11FE-37348C3C3CE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Physician Call  Activity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521E49-1B9A-EDB8-D5A2-1127993DE1C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Physicians: 70% of calls </a:t>
            </a:r>
          </a:p>
          <a:p>
            <a:endParaRPr lang="en-US" dirty="0"/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6B79B225-6556-477A-B3AF-667173D5ADDE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84823419"/>
              </p:ext>
            </p:extLst>
          </p:nvPr>
        </p:nvGraphicFramePr>
        <p:xfrm>
          <a:off x="4900613" y="436563"/>
          <a:ext cx="7027862" cy="5922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955183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10B07F1-FB87-0B64-1C43-B818DE9F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kern="1200" dirty="0">
                <a:solidFill>
                  <a:schemeClr val="accent1">
                    <a:lumMod val="50000"/>
                  </a:schemeClr>
                </a:solidFill>
                <a:effectLst/>
                <a:latin typeface="Halyard Text" panose="020B0604020202020204" charset="0"/>
                <a:ea typeface="Halyard Display Light" pitchFamily="2" charset="77"/>
              </a:rPr>
              <a:t>PeriPAN Enrollment Activity </a:t>
            </a:r>
            <a:br>
              <a:rPr lang="en-US" dirty="0"/>
            </a:b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71B98EB-A592-A143-671A-3FC8ECCEA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78FB4A6C-D91C-1440-977D-6F60EB24D408}" type="slidenum">
              <a:rPr lang="en-US" smtClean="0"/>
              <a:pPr>
                <a:spcAft>
                  <a:spcPts val="600"/>
                </a:spcAft>
              </a:pPr>
              <a:t>4</a:t>
            </a:fld>
            <a:endParaRPr lang="en-US"/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085B3C1B-1061-4701-B7AC-BE759311123D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3828313893"/>
              </p:ext>
            </p:extLst>
          </p:nvPr>
        </p:nvGraphicFramePr>
        <p:xfrm>
          <a:off x="1454150" y="1317072"/>
          <a:ext cx="10166350" cy="49345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97922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B6DCF9-233E-478A-BC5C-D92266630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124" y="439967"/>
            <a:ext cx="11047751" cy="1816671"/>
          </a:xfrm>
        </p:spPr>
        <p:txBody>
          <a:bodyPr>
            <a:normAutofit/>
          </a:bodyPr>
          <a:lstStyle/>
          <a:p>
            <a:r>
              <a:rPr lang="en-US" dirty="0"/>
              <a:t>PeriPAN ECHO | Fall 2023</a:t>
            </a:r>
            <a:br>
              <a:rPr lang="en-US" dirty="0"/>
            </a:br>
            <a:r>
              <a:rPr lang="en-US" dirty="0"/>
              <a:t>Tuesday’s 12:00-1:00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64206B8-7B5D-4B10-A0FC-1858859BB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5</a:t>
            </a:fld>
            <a:endParaRPr lang="en-US" dirty="0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E4F69ED2-072D-4862-A20D-FA0C00FEE16D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4130697208"/>
              </p:ext>
            </p:extLst>
          </p:nvPr>
        </p:nvGraphicFramePr>
        <p:xfrm>
          <a:off x="572124" y="1945639"/>
          <a:ext cx="11315076" cy="3791128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1658612">
                  <a:extLst>
                    <a:ext uri="{9D8B030D-6E8A-4147-A177-3AD203B41FA5}">
                      <a16:colId xmlns:a16="http://schemas.microsoft.com/office/drawing/2014/main" val="673554586"/>
                    </a:ext>
                  </a:extLst>
                </a:gridCol>
                <a:gridCol w="9656464">
                  <a:extLst>
                    <a:ext uri="{9D8B030D-6E8A-4147-A177-3AD203B41FA5}">
                      <a16:colId xmlns:a16="http://schemas.microsoft.com/office/drawing/2014/main" val="2583694008"/>
                    </a:ext>
                  </a:extLst>
                </a:gridCol>
              </a:tblGrid>
              <a:tr h="473891">
                <a:tc>
                  <a:txBody>
                    <a:bodyPr/>
                    <a:lstStyle/>
                    <a:p>
                      <a:r>
                        <a:rPr lang="en-US" dirty="0">
                          <a:latin typeface="Avenir Book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venir Book"/>
                        </a:rPr>
                        <a:t>Topic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6461360"/>
                  </a:ext>
                </a:extLst>
              </a:tr>
              <a:tr h="473891">
                <a:tc>
                  <a:txBody>
                    <a:bodyPr/>
                    <a:lstStyle/>
                    <a:p>
                      <a:r>
                        <a:rPr lang="en-US" dirty="0">
                          <a:latin typeface="Avenir Book"/>
                        </a:rPr>
                        <a:t>9/26/23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venir Book"/>
                        </a:rPr>
                        <a:t>Introduction to ECHO® and Perinatal Mental Health Consultation</a:t>
                      </a:r>
                      <a:endParaRPr lang="en-US" dirty="0">
                        <a:solidFill>
                          <a:schemeClr val="tx1"/>
                        </a:solidFill>
                        <a:latin typeface="Avenir Book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4347290"/>
                  </a:ext>
                </a:extLst>
              </a:tr>
              <a:tr h="473891">
                <a:tc>
                  <a:txBody>
                    <a:bodyPr/>
                    <a:lstStyle/>
                    <a:p>
                      <a:r>
                        <a:rPr lang="en-US" dirty="0">
                          <a:latin typeface="Avenir Book"/>
                        </a:rPr>
                        <a:t>10/10/23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venir Book"/>
                        </a:rPr>
                        <a:t>Postpartum Psychosis</a:t>
                      </a:r>
                      <a:endParaRPr lang="en-US" dirty="0">
                        <a:solidFill>
                          <a:srgbClr val="FF0000"/>
                        </a:solidFill>
                        <a:latin typeface="Avenir Book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8828780"/>
                  </a:ext>
                </a:extLst>
              </a:tr>
              <a:tr h="473891">
                <a:tc>
                  <a:txBody>
                    <a:bodyPr/>
                    <a:lstStyle/>
                    <a:p>
                      <a:r>
                        <a:rPr lang="en-US" dirty="0">
                          <a:latin typeface="Avenir Book"/>
                        </a:rPr>
                        <a:t>10/24/23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venir Book"/>
                        </a:rPr>
                        <a:t>Substance Use in the Perinatal and Postpartum Period</a:t>
                      </a:r>
                      <a:endParaRPr lang="en-US" dirty="0">
                        <a:solidFill>
                          <a:schemeClr val="tx1"/>
                        </a:solidFill>
                        <a:latin typeface="Avenir Book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4855628"/>
                  </a:ext>
                </a:extLst>
              </a:tr>
              <a:tr h="473891">
                <a:tc>
                  <a:txBody>
                    <a:bodyPr/>
                    <a:lstStyle/>
                    <a:p>
                      <a:r>
                        <a:rPr lang="en-US" dirty="0">
                          <a:latin typeface="Avenir Book"/>
                        </a:rPr>
                        <a:t>11/7/23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venir Book"/>
                        </a:rPr>
                        <a:t>Perinatal OCD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3037795"/>
                  </a:ext>
                </a:extLst>
              </a:tr>
              <a:tr h="473891">
                <a:tc>
                  <a:txBody>
                    <a:bodyPr/>
                    <a:lstStyle/>
                    <a:p>
                      <a:r>
                        <a:rPr lang="en-US" dirty="0">
                          <a:latin typeface="Avenir Book"/>
                        </a:rPr>
                        <a:t>11/28/23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venir Book"/>
                        </a:rPr>
                        <a:t>Trauma-Informed Care and PMAD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0318618"/>
                  </a:ext>
                </a:extLst>
              </a:tr>
              <a:tr h="473891">
                <a:tc>
                  <a:txBody>
                    <a:bodyPr/>
                    <a:lstStyle/>
                    <a:p>
                      <a:r>
                        <a:rPr lang="en-US" dirty="0">
                          <a:latin typeface="Avenir Book"/>
                        </a:rPr>
                        <a:t>12/5/23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venir Book"/>
                        </a:rPr>
                        <a:t>Eating Disorders and Perinatal Mental Health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6659485"/>
                  </a:ext>
                </a:extLst>
              </a:tr>
              <a:tr h="473891">
                <a:tc>
                  <a:txBody>
                    <a:bodyPr/>
                    <a:lstStyle/>
                    <a:p>
                      <a:r>
                        <a:rPr lang="en-US" dirty="0">
                          <a:latin typeface="Avenir Book"/>
                        </a:rPr>
                        <a:t>12/12/23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venir Book"/>
                        </a:rPr>
                        <a:t>Sleep Hygiene and Perinatal Mental Health</a:t>
                      </a:r>
                      <a:endParaRPr lang="en-US" dirty="0">
                        <a:solidFill>
                          <a:schemeClr val="tx1"/>
                        </a:solidFill>
                        <a:latin typeface="Avenir Book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68255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15153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A4C094E-77ED-49F5-A8A8-85183AD5EF8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9099" y="450376"/>
            <a:ext cx="3794125" cy="5482338"/>
          </a:xfrm>
        </p:spPr>
        <p:txBody>
          <a:bodyPr/>
          <a:lstStyle/>
          <a:p>
            <a:r>
              <a:rPr lang="en-US" dirty="0"/>
              <a:t>PeriPAN Grand Rounds Schedule</a:t>
            </a:r>
          </a:p>
          <a:p>
            <a:r>
              <a:rPr lang="en-US" dirty="0"/>
              <a:t>2023</a:t>
            </a:r>
          </a:p>
          <a:p>
            <a:pPr lvl="0"/>
            <a:r>
              <a:rPr lang="en-US" sz="2400" dirty="0">
                <a:solidFill>
                  <a:prstClr val="white"/>
                </a:solidFill>
              </a:rPr>
              <a:t>3</a:t>
            </a:r>
            <a:r>
              <a:rPr lang="en-US" sz="2400" baseline="30000" dirty="0">
                <a:solidFill>
                  <a:prstClr val="white"/>
                </a:solidFill>
              </a:rPr>
              <a:t>rd</a:t>
            </a:r>
            <a:r>
              <a:rPr lang="en-US" sz="2400" dirty="0">
                <a:solidFill>
                  <a:prstClr val="white"/>
                </a:solidFill>
              </a:rPr>
              <a:t> Tuesday of the month</a:t>
            </a:r>
          </a:p>
          <a:p>
            <a:pPr lvl="0"/>
            <a:r>
              <a:rPr lang="en-US" sz="2400" dirty="0">
                <a:solidFill>
                  <a:prstClr val="white"/>
                </a:solidFill>
              </a:rPr>
              <a:t>12:00-1:00</a:t>
            </a:r>
          </a:p>
        </p:txBody>
      </p:sp>
      <p:graphicFrame>
        <p:nvGraphicFramePr>
          <p:cNvPr id="7" name="Content Placeholder 4">
            <a:extLst>
              <a:ext uri="{FF2B5EF4-FFF2-40B4-BE49-F238E27FC236}">
                <a16:creationId xmlns:a16="http://schemas.microsoft.com/office/drawing/2014/main" id="{722009E5-EC19-4C60-99E4-CB2B01450B9C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1546359404"/>
              </p:ext>
            </p:extLst>
          </p:nvPr>
        </p:nvGraphicFramePr>
        <p:xfrm>
          <a:off x="4739951" y="436562"/>
          <a:ext cx="7188164" cy="5234395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1838131">
                  <a:extLst>
                    <a:ext uri="{9D8B030D-6E8A-4147-A177-3AD203B41FA5}">
                      <a16:colId xmlns:a16="http://schemas.microsoft.com/office/drawing/2014/main" val="673554586"/>
                    </a:ext>
                  </a:extLst>
                </a:gridCol>
                <a:gridCol w="5350033">
                  <a:extLst>
                    <a:ext uri="{9D8B030D-6E8A-4147-A177-3AD203B41FA5}">
                      <a16:colId xmlns:a16="http://schemas.microsoft.com/office/drawing/2014/main" val="2583694008"/>
                    </a:ext>
                  </a:extLst>
                </a:gridCol>
              </a:tblGrid>
              <a:tr h="1163197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venir Book"/>
                          <a:cs typeface="Arial" panose="020B0604020202020204" pitchFamily="34" charset="0"/>
                        </a:rPr>
                        <a:t>Date &amp; Time</a:t>
                      </a:r>
                    </a:p>
                  </a:txBody>
                  <a:tcPr marL="59776" marR="5977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venir Book"/>
                          <a:cs typeface="Arial" panose="020B0604020202020204" pitchFamily="34" charset="0"/>
                        </a:rPr>
                        <a:t>Topic</a:t>
                      </a:r>
                    </a:p>
                  </a:txBody>
                  <a:tcPr marL="59776" marR="59776" anchor="ctr"/>
                </a:tc>
                <a:extLst>
                  <a:ext uri="{0D108BD9-81ED-4DB2-BD59-A6C34878D82A}">
                    <a16:rowId xmlns:a16="http://schemas.microsoft.com/office/drawing/2014/main" val="516461360"/>
                  </a:ext>
                </a:extLst>
              </a:tr>
              <a:tr h="2035599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venir Book"/>
                          <a:cs typeface="Arial" panose="020B0604020202020204" pitchFamily="34" charset="0"/>
                        </a:rPr>
                        <a:t>11/21/2023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latin typeface="Avenir Book"/>
                          <a:cs typeface="Arial" panose="020B0604020202020204" pitchFamily="34" charset="0"/>
                        </a:rPr>
                        <a:t>12:00- 1:00 PM</a:t>
                      </a:r>
                    </a:p>
                  </a:txBody>
                  <a:tcPr marL="59776" marR="59776" anchor="ctr"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venir Book"/>
                          <a:cs typeface="Arial" panose="020B0604020202020204" pitchFamily="34" charset="0"/>
                        </a:rPr>
                        <a:t>NICU Parent Supports and Considerations</a:t>
                      </a:r>
                    </a:p>
                  </a:txBody>
                  <a:tcPr marL="59776" marR="59776" anchor="ctr"/>
                </a:tc>
                <a:extLst>
                  <a:ext uri="{0D108BD9-81ED-4DB2-BD59-A6C34878D82A}">
                    <a16:rowId xmlns:a16="http://schemas.microsoft.com/office/drawing/2014/main" val="2066659485"/>
                  </a:ext>
                </a:extLst>
              </a:tr>
              <a:tr h="2035599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venir Book"/>
                          <a:cs typeface="Arial" panose="020B0604020202020204" pitchFamily="34" charset="0"/>
                        </a:rPr>
                        <a:t>12/19/2023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latin typeface="Avenir Book"/>
                          <a:cs typeface="Arial" panose="020B0604020202020204" pitchFamily="34" charset="0"/>
                        </a:rPr>
                        <a:t>12:00- 1:00 PM</a:t>
                      </a:r>
                    </a:p>
                  </a:txBody>
                  <a:tcPr marL="59776" marR="59776" anchor="ctr"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venir Book"/>
                          <a:cs typeface="Arial" panose="020B0604020202020204" pitchFamily="34" charset="0"/>
                        </a:rPr>
                        <a:t>Paternal Mental Health and the Perinatal-Postpartum Periods</a:t>
                      </a:r>
                    </a:p>
                  </a:txBody>
                  <a:tcPr marL="59776" marR="59776" anchor="ctr"/>
                </a:tc>
                <a:extLst>
                  <a:ext uri="{0D108BD9-81ED-4DB2-BD59-A6C34878D82A}">
                    <a16:rowId xmlns:a16="http://schemas.microsoft.com/office/drawing/2014/main" val="1536825549"/>
                  </a:ext>
                </a:extLst>
              </a:tr>
            </a:tbl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64206B8-7B5D-4B10-A0FC-1858859BBB93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FB4A6C-D91C-1440-977D-6F60EB24D40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13568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A4C094E-77ED-49F5-A8A8-85183AD5EF8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9099" y="450376"/>
            <a:ext cx="3794125" cy="5482338"/>
          </a:xfrm>
        </p:spPr>
        <p:txBody>
          <a:bodyPr/>
          <a:lstStyle/>
          <a:p>
            <a:r>
              <a:rPr lang="en-US" dirty="0"/>
              <a:t>PeriPAN Grand Rounds Schedule</a:t>
            </a:r>
          </a:p>
          <a:p>
            <a:r>
              <a:rPr lang="en-US" dirty="0"/>
              <a:t>2024</a:t>
            </a:r>
          </a:p>
          <a:p>
            <a:r>
              <a:rPr lang="en-US" sz="2400" dirty="0"/>
              <a:t>3</a:t>
            </a:r>
            <a:r>
              <a:rPr lang="en-US" sz="2400" baseline="30000" dirty="0"/>
              <a:t>rd</a:t>
            </a:r>
            <a:r>
              <a:rPr lang="en-US" sz="2400" dirty="0"/>
              <a:t> Tuesday of the month</a:t>
            </a:r>
          </a:p>
          <a:p>
            <a:r>
              <a:rPr lang="en-US" sz="2400" dirty="0"/>
              <a:t>12:00-1:00</a:t>
            </a:r>
          </a:p>
        </p:txBody>
      </p:sp>
      <p:graphicFrame>
        <p:nvGraphicFramePr>
          <p:cNvPr id="7" name="Content Placeholder 4">
            <a:extLst>
              <a:ext uri="{FF2B5EF4-FFF2-40B4-BE49-F238E27FC236}">
                <a16:creationId xmlns:a16="http://schemas.microsoft.com/office/drawing/2014/main" id="{722009E5-EC19-4C60-99E4-CB2B01450B9C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992238388"/>
              </p:ext>
            </p:extLst>
          </p:nvPr>
        </p:nvGraphicFramePr>
        <p:xfrm>
          <a:off x="4999838" y="285226"/>
          <a:ext cx="6853806" cy="6378888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1752630">
                  <a:extLst>
                    <a:ext uri="{9D8B030D-6E8A-4147-A177-3AD203B41FA5}">
                      <a16:colId xmlns:a16="http://schemas.microsoft.com/office/drawing/2014/main" val="673554586"/>
                    </a:ext>
                  </a:extLst>
                </a:gridCol>
                <a:gridCol w="5101176">
                  <a:extLst>
                    <a:ext uri="{9D8B030D-6E8A-4147-A177-3AD203B41FA5}">
                      <a16:colId xmlns:a16="http://schemas.microsoft.com/office/drawing/2014/main" val="2583694008"/>
                    </a:ext>
                  </a:extLst>
                </a:gridCol>
              </a:tblGrid>
              <a:tr h="401543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venir Book"/>
                          <a:cs typeface="Arial" panose="020B0604020202020204" pitchFamily="34" charset="0"/>
                        </a:rPr>
                        <a:t>Date &amp; Time</a:t>
                      </a:r>
                    </a:p>
                  </a:txBody>
                  <a:tcPr marL="59776" marR="5977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venir Book"/>
                          <a:cs typeface="Arial" panose="020B0604020202020204" pitchFamily="34" charset="0"/>
                        </a:rPr>
                        <a:t>Topic</a:t>
                      </a:r>
                    </a:p>
                  </a:txBody>
                  <a:tcPr marL="59776" marR="59776" anchor="ctr"/>
                </a:tc>
                <a:extLst>
                  <a:ext uri="{0D108BD9-81ED-4DB2-BD59-A6C34878D82A}">
                    <a16:rowId xmlns:a16="http://schemas.microsoft.com/office/drawing/2014/main" val="516461360"/>
                  </a:ext>
                </a:extLst>
              </a:tr>
              <a:tr h="5433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1/16/2024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Introduction to Perinatal Mood and Anxiety Disorders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70318618"/>
                  </a:ext>
                </a:extLst>
              </a:tr>
              <a:tr h="5433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2/20/2024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Screening and Diagnosis of Bipolar and Schizophrenia Spectrum in the Pregnancy and Postpartum Period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563412162"/>
                  </a:ext>
                </a:extLst>
              </a:tr>
              <a:tr h="5433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3/19/2024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Screening and Diagnosis of Anxiety and Depression in Pregnancy and the Postpartum Period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066659485"/>
                  </a:ext>
                </a:extLst>
              </a:tr>
              <a:tr h="5433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4/16/2024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Suicide Risk and Safety Assessment in Perinatal Mental Health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536825549"/>
                  </a:ext>
                </a:extLst>
              </a:tr>
              <a:tr h="5433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5/21/2024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Psychotropic Medication in Breastfeeding and Pregnancy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296789103"/>
                  </a:ext>
                </a:extLst>
              </a:tr>
              <a:tr h="5433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6/18/2024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Psychopharmacology and Perinatal Mood and Anxiety Disorders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86426614"/>
                  </a:ext>
                </a:extLst>
              </a:tr>
              <a:tr h="5433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7/16/2024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Substance Use in the Perinatal and Postpartum Periods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108205923"/>
                  </a:ext>
                </a:extLst>
              </a:tr>
              <a:tr h="5433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8/20/2024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Eating Disorders and Perinatal Mental Health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283788200"/>
                  </a:ext>
                </a:extLst>
              </a:tr>
              <a:tr h="5433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9/17/2024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Perinatal and Postpartum Psychosis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97256592"/>
                  </a:ext>
                </a:extLst>
              </a:tr>
              <a:tr h="5433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10/15/2024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NICU Parent Supports and Considerations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8732860"/>
                  </a:ext>
                </a:extLst>
              </a:tr>
              <a:tr h="5433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11/19/2024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Paternal Mental Health and the Perinatal-Postpartum Periods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39573539"/>
                  </a:ext>
                </a:extLst>
              </a:tr>
            </a:tbl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64206B8-7B5D-4B10-A0FC-1858859BBB93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FB4A6C-D91C-1440-977D-6F60EB24D40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45703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3200" b="0" i="1" kern="1200" dirty="0" smtClean="0">
            <a:solidFill>
              <a:schemeClr val="bg1"/>
            </a:solidFill>
            <a:effectLst/>
            <a:latin typeface="Halyard Display Light" pitchFamily="2" charset="77"/>
            <a:ea typeface="Halyard Display Light" pitchFamily="2" charset="77"/>
            <a:cs typeface="+mn-cs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UTSW &amp; CH-CPAN PeriPAN Template" id="{8A60B102-5752-4DF9-9FCB-0873659A08B3}" vid="{A934F74A-2B16-4CE0-93A2-44B70C3895D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c6d5123-e1cb-4a6a-adf0-63854dce486e" xsi:nil="true"/>
    <Comments xmlns="2018a4d9-e5a5-428b-a312-dfd840ba6b63" xsi:nil="true"/>
    <lcf76f155ced4ddcb4097134ff3c332f xmlns="2018a4d9-e5a5-428b-a312-dfd840ba6b63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6055B7319015E448FD1C412E8D3BF38" ma:contentTypeVersion="17" ma:contentTypeDescription="Create a new document." ma:contentTypeScope="" ma:versionID="c9b99145b013152f2800ea016eb62efb">
  <xsd:schema xmlns:xsd="http://www.w3.org/2001/XMLSchema" xmlns:xs="http://www.w3.org/2001/XMLSchema" xmlns:p="http://schemas.microsoft.com/office/2006/metadata/properties" xmlns:ns2="2018a4d9-e5a5-428b-a312-dfd840ba6b63" xmlns:ns3="ef95f5f0-dadb-470a-94cb-364b588c356d" xmlns:ns4="bc6d5123-e1cb-4a6a-adf0-63854dce486e" targetNamespace="http://schemas.microsoft.com/office/2006/metadata/properties" ma:root="true" ma:fieldsID="b910f8455d27ecf63bf9ca063884c220" ns2:_="" ns3:_="" ns4:_="">
    <xsd:import namespace="2018a4d9-e5a5-428b-a312-dfd840ba6b63"/>
    <xsd:import namespace="ef95f5f0-dadb-470a-94cb-364b588c356d"/>
    <xsd:import namespace="bc6d5123-e1cb-4a6a-adf0-63854dce486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Comments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4:TaxCatchAll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18a4d9-e5a5-428b-a312-dfd840ba6b6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Comments" ma:index="16" nillable="true" ma:displayName="Comments" ma:format="Dropdown" ma:internalName="Comments">
      <xsd:simpleType>
        <xsd:restriction base="dms:Text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9ed3806f-b6ab-496c-883f-16d5fb25bd6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95f5f0-dadb-470a-94cb-364b588c356d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6d5123-e1cb-4a6a-adf0-63854dce486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f7b66987-d0bb-4024-bef9-55cd6781fd71}" ma:internalName="TaxCatchAll" ma:showField="CatchAllData" ma:web="ef95f5f0-dadb-470a-94cb-364b588c356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C9D421B-E19C-4113-BDD7-C74E6500D42A}">
  <ds:schemaRefs>
    <ds:schemaRef ds:uri="http://schemas.microsoft.com/office/2006/documentManagement/types"/>
    <ds:schemaRef ds:uri="2018a4d9-e5a5-428b-a312-dfd840ba6b63"/>
    <ds:schemaRef ds:uri="bc6d5123-e1cb-4a6a-adf0-63854dce486e"/>
    <ds:schemaRef ds:uri="http://purl.org/dc/elements/1.1/"/>
    <ds:schemaRef ds:uri="ef95f5f0-dadb-470a-94cb-364b588c356d"/>
    <ds:schemaRef ds:uri="http://schemas.microsoft.com/office/infopath/2007/PartnerControls"/>
    <ds:schemaRef ds:uri="http://schemas.openxmlformats.org/package/2006/metadata/core-properties"/>
    <ds:schemaRef ds:uri="http://purl.org/dc/terms/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FA231E5F-B89B-408E-84DB-64311633C3B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A4AA6A2-BBED-4883-B347-6ECD7F5BDDA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18a4d9-e5a5-428b-a312-dfd840ba6b63"/>
    <ds:schemaRef ds:uri="ef95f5f0-dadb-470a-94cb-364b588c356d"/>
    <ds:schemaRef ds:uri="bc6d5123-e1cb-4a6a-adf0-63854dce486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CPAN PeriPAN-Template</Template>
  <TotalTime>219</TotalTime>
  <Words>246</Words>
  <Application>Microsoft Office PowerPoint</Application>
  <PresentationFormat>Widescreen</PresentationFormat>
  <Paragraphs>74</Paragraphs>
  <Slides>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21" baseType="lpstr">
      <vt:lpstr>Al Tarikh</vt:lpstr>
      <vt:lpstr>Arial</vt:lpstr>
      <vt:lpstr>Avenir Black</vt:lpstr>
      <vt:lpstr>Avenir Book</vt:lpstr>
      <vt:lpstr>Avenir Light</vt:lpstr>
      <vt:lpstr>Avenir Light Oblique</vt:lpstr>
      <vt:lpstr>Avenir Medium</vt:lpstr>
      <vt:lpstr>Avenir Medium Oblique</vt:lpstr>
      <vt:lpstr>Calibri</vt:lpstr>
      <vt:lpstr>Calibri Light</vt:lpstr>
      <vt:lpstr>Halyard Display</vt:lpstr>
      <vt:lpstr>Halyard Display Light</vt:lpstr>
      <vt:lpstr>Halyard Text</vt:lpstr>
      <vt:lpstr>Office Theme</vt:lpstr>
      <vt:lpstr>PeriPAN</vt:lpstr>
      <vt:lpstr>PeriPAN Activity  </vt:lpstr>
      <vt:lpstr>PowerPoint Presentation</vt:lpstr>
      <vt:lpstr>PeriPAN Enrollment Activity  </vt:lpstr>
      <vt:lpstr>PeriPAN ECHO | Fall 2023 Tuesday’s 12:00-1:00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PeriPAN</dc:title>
  <dc:creator>Jenn Erdige</dc:creator>
  <cp:lastModifiedBy>Erdige, Jenn</cp:lastModifiedBy>
  <cp:revision>19</cp:revision>
  <dcterms:created xsi:type="dcterms:W3CDTF">2023-10-11T13:33:50Z</dcterms:created>
  <dcterms:modified xsi:type="dcterms:W3CDTF">2023-11-10T19:08:07Z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0x01010056055B7319015E448FD1C412E8D3BF38</vt:lpwstr>
  </property>
</Properties>
</file>