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3"/>
  </p:notesMasterIdLst>
  <p:sldIdLst>
    <p:sldId id="264" r:id="rId5"/>
    <p:sldId id="8907" r:id="rId6"/>
    <p:sldId id="8905" r:id="rId7"/>
    <p:sldId id="8901" r:id="rId8"/>
    <p:sldId id="320" r:id="rId9"/>
    <p:sldId id="1098" r:id="rId10"/>
    <p:sldId id="8904" r:id="rId11"/>
    <p:sldId id="890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1E5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6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400" dirty="0">
                <a:solidFill>
                  <a:schemeClr val="tx1"/>
                </a:solidFill>
                <a:latin typeface="Avenir Medium" panose="02000503020000020003"/>
              </a:rPr>
              <a:t>Physician Consult Activity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88413176012847E-2"/>
          <c:y val="2.6384434004472761E-2"/>
          <c:w val="0.91543075262434004"/>
          <c:h val="0.912062579499919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Physician</c:v>
                </c:pt>
              </c:strCache>
            </c:strRef>
          </c:tx>
          <c:spPr>
            <a:solidFill>
              <a:srgbClr val="331E5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OB/GYN</c:v>
                </c:pt>
                <c:pt idx="1">
                  <c:v>Resident</c:v>
                </c:pt>
                <c:pt idx="2">
                  <c:v>Pediatrician</c:v>
                </c:pt>
                <c:pt idx="3">
                  <c:v>Psychiatrist</c:v>
                </c:pt>
                <c:pt idx="4">
                  <c:v>Family Medicine</c:v>
                </c:pt>
                <c:pt idx="5">
                  <c:v>Medical Director</c:v>
                </c:pt>
                <c:pt idx="6">
                  <c:v>Other Speciality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158</c:v>
                </c:pt>
                <c:pt idx="1">
                  <c:v>78</c:v>
                </c:pt>
                <c:pt idx="2">
                  <c:v>73</c:v>
                </c:pt>
                <c:pt idx="3">
                  <c:v>30</c:v>
                </c:pt>
                <c:pt idx="4">
                  <c:v>27</c:v>
                </c:pt>
                <c:pt idx="5">
                  <c:v>15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13-4877-817F-7A01DD4797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8208864"/>
        <c:axId val="568205120"/>
      </c:barChart>
      <c:catAx>
        <c:axId val="56820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5120"/>
        <c:crosses val="autoZero"/>
        <c:auto val="1"/>
        <c:lblAlgn val="ctr"/>
        <c:lblOffset val="100"/>
        <c:noMultiLvlLbl val="0"/>
      </c:catAx>
      <c:valAx>
        <c:axId val="568205120"/>
        <c:scaling>
          <c:orientation val="minMax"/>
          <c:max val="1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Medium" panose="02000503020000020003"/>
                <a:ea typeface="+mn-ea"/>
                <a:cs typeface="+mn-cs"/>
              </a:defRPr>
            </a:pPr>
            <a:endParaRPr lang="en-US"/>
          </a:p>
        </c:txPr>
        <c:crossAx val="568208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45C64-0988-4EA5-A4BF-913E0F6492DB}" type="datetimeFigureOut">
              <a:rPr lang="en-US" smtClean="0"/>
              <a:t>6/13/2024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9CD9A-40F4-4C4E-B09F-EF663A4E0E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263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7494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BDF1F8-2AA6-5148-ACAA-D0FE1D9BFB2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295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259B9CDB-FC74-EF58-6D2C-B368ED4B0F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67" b="86608"/>
          <a:stretch/>
        </p:blipFill>
        <p:spPr>
          <a:xfrm>
            <a:off x="-190132" y="-93938"/>
            <a:ext cx="13052659" cy="6951938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61D70A0-32B1-0015-8631-B2A7BD733E4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20" y="354778"/>
            <a:ext cx="4724958" cy="10552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B2280BB-22D9-8F47-8221-C971BDD62F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858779"/>
            <a:ext cx="10515600" cy="2253235"/>
          </a:xfrm>
          <a:prstGeom prst="rect">
            <a:avLst/>
          </a:prstGeom>
        </p:spPr>
        <p:txBody>
          <a:bodyPr anchor="t"/>
          <a:lstStyle>
            <a:lvl1pPr algn="l">
              <a:defRPr sz="6000" b="0" i="0">
                <a:solidFill>
                  <a:schemeClr val="bg1"/>
                </a:solidFill>
                <a:latin typeface="Avenir Medium" panose="02000503020000020003" pitchFamily="2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Presentation title [click to edit]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437C6-DB80-6D44-9554-5C9A55C703E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248539"/>
            <a:ext cx="10515600" cy="184111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FirstName </a:t>
            </a:r>
            <a:r>
              <a:rPr lang="en-US" dirty="0" err="1"/>
              <a:t>LastName</a:t>
            </a:r>
            <a:r>
              <a:rPr lang="en-US" dirty="0"/>
              <a:t>, PhD. [click to edit]</a:t>
            </a:r>
          </a:p>
        </p:txBody>
      </p:sp>
    </p:spTree>
    <p:extLst>
      <p:ext uri="{BB962C8B-B14F-4D97-AF65-F5344CB8AC3E}">
        <p14:creationId xmlns:p14="http://schemas.microsoft.com/office/powerpoint/2010/main" val="911002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1E2C57AB-EE1C-F930-2CD7-02C430FD64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10" t="47083" r="26947" b="39861"/>
          <a:stretch/>
        </p:blipFill>
        <p:spPr>
          <a:xfrm>
            <a:off x="-147969" y="-19334"/>
            <a:ext cx="5048250" cy="6877334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518F7A0F-04AA-4C69-02DD-B06EAEE36F0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48" y="5977696"/>
            <a:ext cx="3941490" cy="880304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011D633-B3CE-E675-DB64-A5E9E058A0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9099" y="450376"/>
            <a:ext cx="3794125" cy="374687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4000" b="0" i="0">
                <a:solidFill>
                  <a:schemeClr val="bg1"/>
                </a:solidFill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title of this section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66B1885-A99D-32E1-77B7-F21D6C96285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900281" y="436728"/>
            <a:ext cx="7027862" cy="59231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8285DA5D-C4F4-2B6C-C90D-D81F9D58D8CD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F91A1F4A-E567-9045-4EE6-1B2A512DADE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099" y="4392118"/>
            <a:ext cx="3794125" cy="1319134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Avenir Book" panose="02000503020000020003" pitchFamily="2" charset="0"/>
                <a:ea typeface="Avenir Book" panose="02000503020000020003" pitchFamily="2" charset="0"/>
              </a:defRPr>
            </a:lvl1pPr>
          </a:lstStyle>
          <a:p>
            <a:pPr lvl="0"/>
            <a:r>
              <a:rPr lang="en-US" dirty="0"/>
              <a:t>Click here to edit the subhead</a:t>
            </a:r>
          </a:p>
        </p:txBody>
      </p:sp>
    </p:spTree>
    <p:extLst>
      <p:ext uri="{BB962C8B-B14F-4D97-AF65-F5344CB8AC3E}">
        <p14:creationId xmlns:p14="http://schemas.microsoft.com/office/powerpoint/2010/main" val="786431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Content Placeholder 11">
            <a:extLst>
              <a:ext uri="{FF2B5EF4-FFF2-40B4-BE49-F238E27FC236}">
                <a16:creationId xmlns:a16="http://schemas.microsoft.com/office/drawing/2014/main" id="{3221BDF9-6C21-50B1-16A3-29C0C50AC82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572125" y="1668270"/>
            <a:ext cx="11047751" cy="40878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F27D4D75-0A51-EC54-08E6-3EC04F1610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CFC6438F-D769-F753-4257-BB5ABCE7BD7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01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ontent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ADA933-6898-0ECD-B3DB-C4B2B402C9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2124" y="439969"/>
            <a:ext cx="11047751" cy="86317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B527243-EE3B-D02E-7669-9159B33E7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2627AB-225B-6F0B-C76D-EE2705155BF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05466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4730EA5-D607-8101-D5D9-0AE827544E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7CFEA48-87E9-7C41-7567-6B9A9433819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55919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5047A001-C44B-D99C-52E8-B0E5BD4C251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285615" y="1719454"/>
            <a:ext cx="1280160" cy="128016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5F57867D-477B-2FD7-A517-456EB4EDBC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71500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7688D57-B7D1-8CAB-3153-6D2F9A0C9D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23568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2" name="Text Placeholder 5">
            <a:extLst>
              <a:ext uri="{FF2B5EF4-FFF2-40B4-BE49-F238E27FC236}">
                <a16:creationId xmlns:a16="http://schemas.microsoft.com/office/drawing/2014/main" id="{93425364-9D1A-2F29-76A2-CB2E282BC1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23568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6EB2B880-A199-AA01-5C08-0DAA8A03DF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51649" y="3780278"/>
            <a:ext cx="3148093" cy="19685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0" i="0">
                <a:latin typeface="Avenir Boo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This is a bullet with an icon above. This slide can be used for categories, processes, etc.</a:t>
            </a:r>
          </a:p>
        </p:txBody>
      </p:sp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58CF43C5-0615-22F1-9535-77D38C237AF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351649" y="3092668"/>
            <a:ext cx="3148093" cy="59071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b="1" i="0">
                <a:latin typeface="Avenir Black" panose="02000503020000020003" pitchFamily="2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8F3E71F8-B52B-3466-D83C-CB274D8C6F1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4" t="43195" r="-1689" b="55278"/>
          <a:stretch/>
        </p:blipFill>
        <p:spPr>
          <a:xfrm>
            <a:off x="-66676" y="6109899"/>
            <a:ext cx="13082451" cy="777875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45204C7D-F87E-E4E3-164B-759397C7FE4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496" y="6139959"/>
            <a:ext cx="3214970" cy="71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5157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34A3301-85EF-CB0F-0BA3-BE2B41B2847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02" t="79292" r="28402" b="7314"/>
          <a:stretch/>
        </p:blipFill>
        <p:spPr>
          <a:xfrm>
            <a:off x="-590551" y="-180976"/>
            <a:ext cx="12992695" cy="7038976"/>
          </a:xfrm>
          <a:prstGeom prst="rect">
            <a:avLst/>
          </a:prstGeom>
        </p:spPr>
      </p:pic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4B5E7A22-1EE1-E821-27D5-52ED74F691B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253FF44B-F1D9-6BF1-E2F2-B1A0FBCBB5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212869" y="1866279"/>
            <a:ext cx="7370781" cy="357153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lang="en-US" sz="4000" b="0" i="1" kern="1200" smtClean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 Light" pitchFamily="2" charset="77"/>
                <a:cs typeface="Al Tarikh" pitchFamily="2" charset="-78"/>
              </a:defRPr>
            </a:lvl1pPr>
          </a:lstStyle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Light Oblique" panose="020B0402020203090204" pitchFamily="34" charset="77"/>
                <a:ea typeface="Halyard Display" pitchFamily="2" charset="77"/>
              </a:rPr>
              <a:t>”Click here to edit the text and insert a quote”</a:t>
            </a:r>
          </a:p>
          <a:p>
            <a:r>
              <a:rPr lang="en-US" sz="2800" b="0" i="1" kern="1200" dirty="0">
                <a:solidFill>
                  <a:schemeClr val="bg1"/>
                </a:solidFill>
                <a:effectLst/>
                <a:latin typeface="Avenir Medium Oblique" panose="02000503020000020003" pitchFamily="2" charset="0"/>
                <a:ea typeface="Halyard Display" pitchFamily="2" charset="77"/>
              </a:rPr>
              <a:t>- TCMHCC</a:t>
            </a:r>
            <a:endParaRPr lang="en-US" sz="2800" b="0" i="0" kern="1200" dirty="0">
              <a:solidFill>
                <a:schemeClr val="bg1"/>
              </a:solidFill>
              <a:effectLst/>
              <a:latin typeface="Avenir Light" panose="020B0402020203020204" pitchFamily="34" charset="77"/>
              <a:ea typeface="Halyard Displ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435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64">
          <p15:clr>
            <a:srgbClr val="FBAE40"/>
          </p15:clr>
        </p15:guide>
        <p15:guide id="2" pos="57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slide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7E7E5FF-2B6A-6393-5D2B-A046E7512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54045" y="439969"/>
            <a:ext cx="10165830" cy="1298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venir Medium" panose="02000503020000020003" pitchFamily="2" charset="0"/>
                <a:ea typeface="Avenir Medium" panose="02000503020000020003" pitchFamily="2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Content Placeholder 11">
            <a:extLst>
              <a:ext uri="{FF2B5EF4-FFF2-40B4-BE49-F238E27FC236}">
                <a16:creationId xmlns:a16="http://schemas.microsoft.com/office/drawing/2014/main" id="{336880E8-FB6F-2BCE-B8C2-0F55CCB2B190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454046" y="2158584"/>
            <a:ext cx="10165830" cy="40923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i="0">
                <a:latin typeface="Avenir Book" panose="02000503020000020003" pitchFamily="2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076F4C-F42E-1103-D516-3F2F1392B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venir Medium" panose="02000503020000020003" pitchFamily="2" charset="0"/>
              </a:defRPr>
            </a:lvl1pPr>
          </a:lstStyle>
          <a:p>
            <a:fld id="{213A4D56-7E8F-47EB-8C2B-FA773BDB0646}" type="slidenum">
              <a:rPr lang="en-US" smtClean="0"/>
              <a:t>‹#›</a:t>
            </a:fld>
            <a:endParaRPr lang="en-US"/>
          </a:p>
        </p:txBody>
      </p:sp>
      <p:pic>
        <p:nvPicPr>
          <p:cNvPr id="2" name="Picture 1" descr="A purple and white rectangles on a black background&#10;&#10;Description automatically generated">
            <a:extLst>
              <a:ext uri="{FF2B5EF4-FFF2-40B4-BE49-F238E27FC236}">
                <a16:creationId xmlns:a16="http://schemas.microsoft.com/office/drawing/2014/main" id="{4A551196-AFD6-9D21-5E64-CC0BA58CD5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52" t="16528" r="40293" b="70062"/>
          <a:stretch/>
        </p:blipFill>
        <p:spPr>
          <a:xfrm>
            <a:off x="-95250" y="0"/>
            <a:ext cx="933450" cy="6932799"/>
          </a:xfrm>
          <a:prstGeom prst="rect">
            <a:avLst/>
          </a:prstGeom>
        </p:spPr>
      </p:pic>
      <p:pic>
        <p:nvPicPr>
          <p:cNvPr id="3" name="Picture 2" descr="A white outline of a flag with a star&#10;&#10;Description automatically generated">
            <a:extLst>
              <a:ext uri="{FF2B5EF4-FFF2-40B4-BE49-F238E27FC236}">
                <a16:creationId xmlns:a16="http://schemas.microsoft.com/office/drawing/2014/main" id="{75959845-7A5F-B59D-71FF-7738B014BE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1" y="6101044"/>
            <a:ext cx="570739" cy="510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89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57B3E-9F26-6845-AD5C-4D8CA95A61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213A4D56-7E8F-47EB-8C2B-FA773BDB064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983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5BCB-FC31-E252-3D1E-762D8C772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607109"/>
            <a:ext cx="10515600" cy="3118072"/>
          </a:xfrm>
        </p:spPr>
        <p:txBody>
          <a:bodyPr/>
          <a:lstStyle/>
          <a:p>
            <a:r>
              <a:rPr lang="en-US" sz="7200" dirty="0"/>
              <a:t>Perinatal Psychiatry Access Network</a:t>
            </a:r>
            <a:br>
              <a:rPr lang="en-US" sz="7200" dirty="0"/>
            </a:br>
            <a:r>
              <a:rPr lang="en-US" sz="7200" dirty="0"/>
              <a:t>(PeriPAN)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07908C-F954-E8BF-7E2D-350A0C2377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976851"/>
            <a:ext cx="10515600" cy="1841112"/>
          </a:xfrm>
        </p:spPr>
        <p:txBody>
          <a:bodyPr/>
          <a:lstStyle/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Sarah Mallard Wakefield, MD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Medical Director of PeriPAN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Associate Professor and Chair of Psychiatry </a:t>
            </a:r>
          </a:p>
          <a:p>
            <a:pPr lvl="0">
              <a:defRPr/>
            </a:pPr>
            <a:r>
              <a:rPr lang="en-US" dirty="0">
                <a:solidFill>
                  <a:prstClr val="white"/>
                </a:solidFill>
              </a:rPr>
              <a:t>School of Medicine, TTUHSC</a:t>
            </a:r>
          </a:p>
        </p:txBody>
      </p:sp>
      <p:pic>
        <p:nvPicPr>
          <p:cNvPr id="4" name="Picture Placeholder 11" descr="Woman with baby outline">
            <a:extLst>
              <a:ext uri="{FF2B5EF4-FFF2-40B4-BE49-F238E27FC236}">
                <a16:creationId xmlns:a16="http://schemas.microsoft.com/office/drawing/2014/main" id="{B8147DBB-DBD5-47B2-9EE3-2EA62DBA60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0228300" y="4248539"/>
            <a:ext cx="2569424" cy="256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69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ADB03-15AE-49F1-9A0E-2B144C38E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858779"/>
            <a:ext cx="10515600" cy="3594065"/>
          </a:xfrm>
        </p:spPr>
        <p:txBody>
          <a:bodyPr>
            <a:normAutofit fontScale="90000"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latin typeface="Avenir Book" panose="02000503020000020003"/>
              </a:rPr>
              <a:t>PeriPAN Enrollment</a:t>
            </a:r>
            <a:br>
              <a:rPr lang="en-US" dirty="0">
                <a:latin typeface="Avenir Book" panose="02000503020000020003"/>
              </a:rPr>
            </a:br>
            <a:br>
              <a:rPr lang="en-US" dirty="0">
                <a:latin typeface="Avenir Book" panose="02000503020000020003"/>
              </a:rPr>
            </a:br>
            <a:r>
              <a:rPr lang="en-US" sz="2800" dirty="0">
                <a:latin typeface="Avenir Book" panose="02000503020000020003"/>
              </a:rPr>
              <a:t>-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899 OBs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- 164 OB clinics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- 44 Women’s or Maternal Health clinics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  <a:t>- 13 Midwifery practices </a:t>
            </a:r>
            <a:b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Medium" panose="02000503020000020003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7E360F-EA56-4A35-814C-77507BFC8718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213A4D56-7E8F-47EB-8C2B-FA773BDB0646}" type="slidenum">
              <a:rPr lang="en-US" smtClean="0"/>
              <a:t>2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E294D-41C6-474E-84C6-53BC2BEA01C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ECC3B2"/>
              </a:clrFrom>
              <a:clrTo>
                <a:srgbClr val="ECC3B2">
                  <a:alpha val="0"/>
                </a:srgbClr>
              </a:clrTo>
            </a:clrChange>
          </a:blip>
          <a:srcRect t="3257" b="3004"/>
          <a:stretch/>
        </p:blipFill>
        <p:spPr>
          <a:xfrm>
            <a:off x="9623570" y="2650920"/>
            <a:ext cx="2393659" cy="156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33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904C53-27E5-4226-8F2E-C7A485D95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4627" y="0"/>
            <a:ext cx="8711977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2872FA-3779-4F47-94ED-B3A08CC37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A4D56-7E8F-47EB-8C2B-FA773BDB0646}" type="slidenum">
              <a:rPr lang="en-US" smtClean="0"/>
              <a:t>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78A7D4-7660-41F4-92A9-771171756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4651" y="2062914"/>
            <a:ext cx="652391" cy="1957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2B37AA-8B25-4454-A985-A0476E9F45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9257" y="1391966"/>
            <a:ext cx="624949" cy="2034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79BA010-B087-431C-ACB5-DD8AD073E412}"/>
              </a:ext>
            </a:extLst>
          </p:cNvPr>
          <p:cNvSpPr txBox="1"/>
          <p:nvPr/>
        </p:nvSpPr>
        <p:spPr>
          <a:xfrm>
            <a:off x="4362688" y="3701845"/>
            <a:ext cx="3466623" cy="2800767"/>
          </a:xfrm>
          <a:prstGeom prst="rect">
            <a:avLst/>
          </a:prstGeom>
          <a:solidFill>
            <a:srgbClr val="331E5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b="0" kern="1200" dirty="0">
                <a:solidFill>
                  <a:schemeClr val="bg1"/>
                </a:solidFill>
                <a:effectLst/>
                <a:latin typeface="Avenir Medium" panose="02000503020000020003"/>
                <a:ea typeface="Halyard Display Light" pitchFamily="2" charset="77"/>
              </a:rPr>
              <a:t>PeriPAN Activity </a:t>
            </a:r>
          </a:p>
          <a:p>
            <a:pPr algn="ctr"/>
            <a:r>
              <a:rPr lang="en-US" sz="5400" dirty="0">
                <a:solidFill>
                  <a:schemeClr val="bg1"/>
                </a:solidFill>
                <a:latin typeface="Avenir Medium" panose="02000503020000020003"/>
                <a:ea typeface="Halyard Display Light" pitchFamily="2" charset="77"/>
              </a:rPr>
              <a:t>May 2024</a:t>
            </a:r>
          </a:p>
          <a:p>
            <a:pPr algn="ctr"/>
            <a:endParaRPr lang="en-US" sz="1400" b="0" kern="1200" dirty="0">
              <a:solidFill>
                <a:schemeClr val="bg1"/>
              </a:solidFill>
              <a:effectLst/>
              <a:latin typeface="Avenir Medium" panose="02000503020000020003"/>
              <a:ea typeface="Halyard Display Light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BF9DC64-84EA-46AC-BB5A-6F71DE985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788" y="1655206"/>
            <a:ext cx="644232" cy="19571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A21FAA-5E85-4A2F-8248-FEB38EECD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09270" y="769364"/>
            <a:ext cx="1066512" cy="35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34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0C7D7B9-B89F-4C23-A088-FBEB52DFA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576" y="243281"/>
            <a:ext cx="3320368" cy="5654175"/>
          </a:xfrm>
          <a:solidFill>
            <a:srgbClr val="331E54"/>
          </a:solidFill>
        </p:spPr>
        <p:txBody>
          <a:bodyPr anchor="ctr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4000" dirty="0">
                <a:solidFill>
                  <a:schemeClr val="bg1"/>
                </a:solidFill>
              </a:rPr>
              <a:t>Consult  Activity: </a:t>
            </a:r>
            <a:r>
              <a:rPr lang="en-US" dirty="0">
                <a:solidFill>
                  <a:schemeClr val="bg1"/>
                </a:solidFill>
              </a:rPr>
              <a:t>Physician</a:t>
            </a:r>
            <a:br>
              <a:rPr lang="en-US" dirty="0">
                <a:solidFill>
                  <a:schemeClr val="bg1"/>
                </a:solidFill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venir Medium" panose="02000503020000020003"/>
                <a:cs typeface="Arial" panose="020B0604020202020204" pitchFamily="34" charset="0"/>
              </a:rPr>
              <a:t>66% of calls </a:t>
            </a:r>
            <a:endParaRPr lang="en-US" dirty="0">
              <a:solidFill>
                <a:schemeClr val="bg1"/>
              </a:solidFill>
              <a:latin typeface="Avenir Medium" panose="02000503020000020003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6B79B225-6556-477A-B3AF-667173D5ADDE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762361373"/>
              </p:ext>
            </p:extLst>
          </p:nvPr>
        </p:nvGraphicFramePr>
        <p:xfrm>
          <a:off x="3716323" y="243282"/>
          <a:ext cx="8305101" cy="5654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AA909AA-029A-48FB-A0CB-387CDCD0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F737F8F-0193-4651-96CD-FA6FE5EBF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999" y="326228"/>
            <a:ext cx="749794" cy="81085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C19BC1C-0516-46A4-91E8-70D99190AA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9807" y="4980216"/>
            <a:ext cx="749794" cy="876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131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C245FB-1F1A-93D2-A4F0-F8EBD4D9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2472068" y="2614990"/>
            <a:ext cx="6093154" cy="863174"/>
          </a:xfrm>
        </p:spPr>
        <p:txBody>
          <a:bodyPr vert="horz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331E54"/>
                </a:solidFill>
              </a:rPr>
              <a:t>April - May 2024 PeriPAN Consultations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2C25A-4DB1-60A4-458D-A3939E838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B4A6C-D91C-1440-977D-6F60EB24D408}" type="slidenum">
              <a:rPr lang="en-US" smtClean="0"/>
              <a:t>5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3E08D6B6-067B-435A-ADB0-0CF07D4D7B10}"/>
              </a:ext>
            </a:extLst>
          </p:cNvPr>
          <p:cNvPicPr>
            <a:picLocks noGrp="1" noChangeAspect="1"/>
          </p:cNvPicPr>
          <p:nvPr>
            <p:ph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687" y="71769"/>
            <a:ext cx="7684316" cy="5936135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E619B37-1271-9EC8-05A0-C709DB0816FE}"/>
              </a:ext>
            </a:extLst>
          </p:cNvPr>
          <p:cNvSpPr txBox="1"/>
          <p:nvPr/>
        </p:nvSpPr>
        <p:spPr>
          <a:xfrm>
            <a:off x="0" y="5846933"/>
            <a:ext cx="340161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0" u="none" strike="noStrike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* this data is preliminary and is subject to change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Halyard Display Light" panose="020B0604020202020204" charset="0"/>
              </a:rPr>
              <a:t>​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0354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 Grand Rounds Schedule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3</a:t>
            </a:r>
            <a:r>
              <a:rPr lang="en-US" sz="2400" baseline="30000" dirty="0"/>
              <a:t>rd</a:t>
            </a:r>
            <a:r>
              <a:rPr lang="en-US" sz="2400" dirty="0"/>
              <a:t> Tuesday of the month</a:t>
            </a:r>
          </a:p>
          <a:p>
            <a:r>
              <a:rPr lang="en-US" sz="2400" dirty="0"/>
              <a:t>12:00-1:00 CT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138507479"/>
              </p:ext>
            </p:extLst>
          </p:nvPr>
        </p:nvGraphicFramePr>
        <p:xfrm>
          <a:off x="4999838" y="285226"/>
          <a:ext cx="6853806" cy="637888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Introduction to Perinatal Mood and Anxiety Disorders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2/20/2024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Bipolar and Schizophrenia Spectrum in the Pregnancy and Postpartum Period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3/19/2024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Screening and Diagnosis of Anxiety and Depression in Pregnancy and the Postpartum Period 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4/16/2024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Suicide Risk and Safety Assessment in Perinatal Mental Health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5/21/2024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Psychotropic Medication in Breastfeeding and Pregnancy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6/18/2024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Psychopharmacology and Perinatal Mood and Anxiety Disorders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7/16/2024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Substance Use in the Perinatal and 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8/20/2024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Eating Disorders and Perinatal Mental Health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9/17/2024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Perinatal and Postpartum Psychosis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10/15/2024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NICU Parent Supports and Considerations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87328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11/19/2024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Paternal Mental Health and the Perinatal-Postpartum Periods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9573539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570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8EDE-9465-401C-92AC-051CB528B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124" y="168758"/>
            <a:ext cx="11047751" cy="863174"/>
          </a:xfrm>
        </p:spPr>
        <p:txBody>
          <a:bodyPr/>
          <a:lstStyle/>
          <a:p>
            <a:r>
              <a:rPr lang="en-US" dirty="0">
                <a:solidFill>
                  <a:srgbClr val="331E54"/>
                </a:solidFill>
              </a:rPr>
              <a:t>PeriPAN Collaboration Updates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C1E8FA4-87C8-4A74-8D39-DF054022D00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80450" y="2838284"/>
            <a:ext cx="3431097" cy="590716"/>
          </a:xfrm>
        </p:spPr>
        <p:txBody>
          <a:bodyPr/>
          <a:lstStyle/>
          <a:p>
            <a:r>
              <a:rPr lang="en-US" sz="2000" dirty="0">
                <a:latin typeface="Avenir Medium" panose="02000503020000020003"/>
              </a:rPr>
              <a:t>Pathways to Perinatal Mental Health Equity (Pathways</a:t>
            </a:r>
            <a:r>
              <a:rPr lang="en-US" sz="2000" dirty="0">
                <a:latin typeface="Avenir Book" panose="02000503020000020003"/>
              </a:rPr>
              <a:t>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B7B331E-357B-44C0-B8CF-F4DF04170BB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654447" y="3557506"/>
            <a:ext cx="2965428" cy="2371874"/>
          </a:xfrm>
        </p:spPr>
        <p:txBody>
          <a:bodyPr/>
          <a:lstStyle/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ECHO series will run 6/11/24 -10/8/24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Registration: https://www.surveymonkey.com/r/N8DNY2C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C27325F-D327-4FDE-B97E-348E1271A9A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52494" y="2838284"/>
            <a:ext cx="3148093" cy="590716"/>
          </a:xfrm>
        </p:spPr>
        <p:txBody>
          <a:bodyPr/>
          <a:lstStyle/>
          <a:p>
            <a:r>
              <a:rPr lang="en-US" dirty="0">
                <a:latin typeface="Avenir Medium" panose="02000503020000020003"/>
              </a:rPr>
              <a:t>Postpartum Depression ECHO Launch</a:t>
            </a:r>
          </a:p>
        </p:txBody>
      </p:sp>
      <p:pic>
        <p:nvPicPr>
          <p:cNvPr id="1026" name="Picture 2" descr="Texas Pediatric Society">
            <a:extLst>
              <a:ext uri="{FF2B5EF4-FFF2-40B4-BE49-F238E27FC236}">
                <a16:creationId xmlns:a16="http://schemas.microsoft.com/office/drawing/2014/main" id="{B6C93AB9-934E-4AF5-B88F-2541AAEC46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26" r="44676" b="1"/>
          <a:stretch/>
        </p:blipFill>
        <p:spPr bwMode="auto">
          <a:xfrm>
            <a:off x="9670364" y="984679"/>
            <a:ext cx="1884385" cy="151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 Placeholder 9">
            <a:extLst>
              <a:ext uri="{FF2B5EF4-FFF2-40B4-BE49-F238E27FC236}">
                <a16:creationId xmlns:a16="http://schemas.microsoft.com/office/drawing/2014/main" id="{11231AB4-6E50-44D1-8986-C31DB152FCC7}"/>
              </a:ext>
            </a:extLst>
          </p:cNvPr>
          <p:cNvSpPr txBox="1">
            <a:spLocks/>
          </p:cNvSpPr>
          <p:nvPr/>
        </p:nvSpPr>
        <p:spPr>
          <a:xfrm>
            <a:off x="438045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Geographic &amp; practice selection </a:t>
            </a:r>
          </a:p>
          <a:p>
            <a:pPr marL="342900" indent="-342900" algn="l">
              <a:buFontTx/>
              <a:buChar char="-"/>
            </a:pPr>
            <a:r>
              <a:rPr lang="en-US" dirty="0">
                <a:latin typeface="Avenir Medium" panose="02000503020000020003"/>
              </a:rPr>
              <a:t>OB practice recruitment </a:t>
            </a:r>
          </a:p>
          <a:p>
            <a:pPr marL="342900" indent="-342900" algn="l">
              <a:buFontTx/>
              <a:buChar char="-"/>
            </a:pPr>
            <a:r>
              <a:rPr lang="en-US" sz="2000" dirty="0">
                <a:latin typeface="Avenir Medium" panose="02000503020000020003"/>
              </a:rPr>
              <a:t>Collaborating with </a:t>
            </a:r>
            <a:r>
              <a:rPr lang="en-US" sz="2000" dirty="0" err="1">
                <a:latin typeface="Avenir Medium" panose="02000503020000020003"/>
              </a:rPr>
              <a:t>TexasAIM</a:t>
            </a:r>
            <a:r>
              <a:rPr lang="en-US" sz="2000" dirty="0">
                <a:latin typeface="Avenir Medium" panose="02000503020000020003"/>
              </a:rPr>
              <a:t> and TCHMB</a:t>
            </a:r>
            <a:endParaRPr lang="en-US" dirty="0">
              <a:latin typeface="Avenir Medium" panose="02000503020000020003"/>
            </a:endParaRPr>
          </a:p>
        </p:txBody>
      </p:sp>
      <p:pic>
        <p:nvPicPr>
          <p:cNvPr id="16" name="Content Placeholder 5" descr="A map of texas with red dots&#10;&#10;Description automatically generated">
            <a:extLst>
              <a:ext uri="{FF2B5EF4-FFF2-40B4-BE49-F238E27FC236}">
                <a16:creationId xmlns:a16="http://schemas.microsoft.com/office/drawing/2014/main" id="{80525E4A-D41F-4708-87EA-320825D5F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487" y="899168"/>
            <a:ext cx="1753021" cy="1690209"/>
          </a:xfrm>
          <a:prstGeom prst="rect">
            <a:avLst/>
          </a:prstGeom>
        </p:spPr>
      </p:pic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5F2C3C-F11E-46B4-B37A-AAFFF41AEAFE}"/>
              </a:ext>
            </a:extLst>
          </p:cNvPr>
          <p:cNvSpPr txBox="1">
            <a:spLocks/>
          </p:cNvSpPr>
          <p:nvPr/>
        </p:nvSpPr>
        <p:spPr>
          <a:xfrm>
            <a:off x="8280062" y="2838284"/>
            <a:ext cx="3431097" cy="5907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venir Blac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latin typeface="Avenir Book" panose="02000503020000020003"/>
            </a:endParaRPr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67F059E-3E8C-43B2-A0D8-D1E8858C015B}"/>
              </a:ext>
            </a:extLst>
          </p:cNvPr>
          <p:cNvSpPr txBox="1">
            <a:spLocks/>
          </p:cNvSpPr>
          <p:nvPr/>
        </p:nvSpPr>
        <p:spPr>
          <a:xfrm>
            <a:off x="8280061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endParaRPr lang="en-US" dirty="0">
              <a:latin typeface="Avenir Medium" panose="02000503020000020003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F86446DA-0889-441E-8DDD-9BFD94258078}"/>
              </a:ext>
            </a:extLst>
          </p:cNvPr>
          <p:cNvSpPr txBox="1">
            <a:spLocks/>
          </p:cNvSpPr>
          <p:nvPr/>
        </p:nvSpPr>
        <p:spPr>
          <a:xfrm>
            <a:off x="8526010" y="3557506"/>
            <a:ext cx="3431097" cy="2371874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Tx/>
              <a:buChar char="-"/>
            </a:pPr>
            <a:endParaRPr lang="en-US" dirty="0">
              <a:latin typeface="Avenir Medium" panose="02000503020000020003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53C2B5-C14E-4FC6-B938-0449F806418A}"/>
              </a:ext>
            </a:extLst>
          </p:cNvPr>
          <p:cNvSpPr txBox="1"/>
          <p:nvPr/>
        </p:nvSpPr>
        <p:spPr>
          <a:xfrm>
            <a:off x="751422" y="3557506"/>
            <a:ext cx="29860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Medium" panose="02000503020000020003"/>
                <a:ea typeface="+mn-ea"/>
                <a:cs typeface="+mn-cs"/>
              </a:rPr>
              <a:t>PeriPAN Toolkit Webinar available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Medium" panose="02000503020000020003"/>
              <a:cs typeface="+mn-cs"/>
            </a:endParaRPr>
          </a:p>
          <a:p>
            <a:pPr marL="342900" indent="-342900">
              <a:buFontTx/>
              <a:buChar char="-"/>
              <a:defRPr/>
            </a:pPr>
            <a:r>
              <a:rPr lang="en-US" dirty="0">
                <a:solidFill>
                  <a:prstClr val="black"/>
                </a:solidFill>
                <a:latin typeface="Avenir Medium" panose="02000503020000020003"/>
                <a:ea typeface="Halyard Display Light" pitchFamily="2" charset="77"/>
              </a:rPr>
              <a:t>Scan QR code to access</a:t>
            </a:r>
          </a:p>
          <a:p>
            <a:pPr marL="342900" indent="-342900">
              <a:buFontTx/>
              <a:buChar char="-"/>
              <a:defRPr/>
            </a:pPr>
            <a:endParaRPr lang="en-US" dirty="0">
              <a:solidFill>
                <a:prstClr val="black"/>
              </a:solidFill>
              <a:latin typeface="Avenir Medium" panose="02000503020000020003"/>
              <a:ea typeface="Halyard Display Light" pitchFamily="2" charset="77"/>
            </a:endParaRPr>
          </a:p>
          <a:p>
            <a:pPr>
              <a:defRPr/>
            </a:pPr>
            <a:endParaRPr lang="en-US" dirty="0">
              <a:solidFill>
                <a:prstClr val="black"/>
              </a:solidFill>
              <a:latin typeface="Avenir Medium" panose="02000503020000020003"/>
              <a:ea typeface="Halyard Display Light" pitchFamily="2" charset="77"/>
            </a:endParaRPr>
          </a:p>
          <a:p>
            <a:pPr marL="342900" indent="-342900">
              <a:buFontTx/>
              <a:buChar char="-"/>
              <a:defRPr/>
            </a:pPr>
            <a:endParaRPr lang="en-US" b="0" kern="1200" dirty="0">
              <a:solidFill>
                <a:prstClr val="black"/>
              </a:solidFill>
              <a:effectLst/>
              <a:latin typeface="Avenir Medium" panose="02000503020000020003"/>
              <a:ea typeface="Halyard Display Light" pitchFamily="2" charset="77"/>
            </a:endParaRPr>
          </a:p>
          <a:p>
            <a:pPr marL="342900" indent="-342900">
              <a:buFontTx/>
              <a:buChar char="-"/>
              <a:defRPr/>
            </a:pPr>
            <a:r>
              <a:rPr lang="en-US" b="0" kern="1200" dirty="0">
                <a:solidFill>
                  <a:prstClr val="black"/>
                </a:solidFill>
                <a:effectLst/>
                <a:latin typeface="Avenir Medium" panose="02000503020000020003"/>
                <a:ea typeface="Halyard Display Light" pitchFamily="2" charset="77"/>
              </a:rPr>
              <a:t>District XI Annual District Meeting: Council meeting with residents</a:t>
            </a:r>
            <a:endParaRPr lang="en-US" dirty="0">
              <a:latin typeface="Avenir Medium" panose="02000503020000020003"/>
              <a:ea typeface="Halyard Display Light" pitchFamily="2" charset="77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Medium" panose="02000503020000020003"/>
              <a:ea typeface="+mn-ea"/>
              <a:cs typeface="+mn-cs"/>
            </a:endParaRP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7D8F869F-590C-4703-8C02-7214B5D79B1E}"/>
              </a:ext>
            </a:extLst>
          </p:cNvPr>
          <p:cNvSpPr txBox="1">
            <a:spLocks/>
          </p:cNvSpPr>
          <p:nvPr/>
        </p:nvSpPr>
        <p:spPr>
          <a:xfrm>
            <a:off x="528890" y="2844062"/>
            <a:ext cx="3431097" cy="590716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/>
                </a:solidFill>
                <a:latin typeface="Avenir Black" panose="02000503020000020003" pitchFamily="2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Avenir Medium" panose="02000503020000020003"/>
              </a:rPr>
              <a:t>ACOG and PeriPAN </a:t>
            </a:r>
            <a:endParaRPr lang="en-US" dirty="0">
              <a:latin typeface="Avenir Book" panose="02000503020000020003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9AF814-9A5D-48B1-9BC9-CB12418FD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422" y="894679"/>
            <a:ext cx="2986036" cy="1690209"/>
          </a:xfrm>
          <a:prstGeom prst="rect">
            <a:avLst/>
          </a:prstGeom>
        </p:spPr>
      </p:pic>
      <p:pic>
        <p:nvPicPr>
          <p:cNvPr id="20" name="Picture 19" descr="A qr code on a black background&#10;&#10;Description automatically generated">
            <a:extLst>
              <a:ext uri="{FF2B5EF4-FFF2-40B4-BE49-F238E27FC236}">
                <a16:creationId xmlns:a16="http://schemas.microsoft.com/office/drawing/2014/main" id="{9C48B032-7E7D-4FEA-AB7C-30414B921F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316" t="26566" r="27068" b="26817"/>
          <a:stretch/>
        </p:blipFill>
        <p:spPr>
          <a:xfrm>
            <a:off x="1809224" y="4429166"/>
            <a:ext cx="870431" cy="870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08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4C094E-77ED-49F5-A8A8-85183AD5EF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19099" y="450376"/>
            <a:ext cx="3794125" cy="5482338"/>
          </a:xfrm>
        </p:spPr>
        <p:txBody>
          <a:bodyPr/>
          <a:lstStyle/>
          <a:p>
            <a:r>
              <a:rPr lang="en-US" dirty="0"/>
              <a:t>PeriPAN/TPS ECHO Schedule</a:t>
            </a:r>
          </a:p>
          <a:p>
            <a:r>
              <a:rPr lang="en-US" dirty="0"/>
              <a:t>Summer/Fall</a:t>
            </a:r>
          </a:p>
          <a:p>
            <a:r>
              <a:rPr lang="en-US" dirty="0"/>
              <a:t>2024</a:t>
            </a:r>
          </a:p>
          <a:p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and 4th Tuesday of the month</a:t>
            </a:r>
          </a:p>
          <a:p>
            <a:r>
              <a:rPr lang="en-US" sz="2400" dirty="0"/>
              <a:t>12:00-1:00 CT</a:t>
            </a: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722009E5-EC19-4C60-99E4-CB2B01450B9C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273925275"/>
              </p:ext>
            </p:extLst>
          </p:nvPr>
        </p:nvGraphicFramePr>
        <p:xfrm>
          <a:off x="4991449" y="931178"/>
          <a:ext cx="6853806" cy="5292098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1752630">
                  <a:extLst>
                    <a:ext uri="{9D8B030D-6E8A-4147-A177-3AD203B41FA5}">
                      <a16:colId xmlns:a16="http://schemas.microsoft.com/office/drawing/2014/main" val="673554586"/>
                    </a:ext>
                  </a:extLst>
                </a:gridCol>
                <a:gridCol w="5101176">
                  <a:extLst>
                    <a:ext uri="{9D8B030D-6E8A-4147-A177-3AD203B41FA5}">
                      <a16:colId xmlns:a16="http://schemas.microsoft.com/office/drawing/2014/main" val="2583694008"/>
                    </a:ext>
                  </a:extLst>
                </a:gridCol>
              </a:tblGrid>
              <a:tr h="401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Date &amp; Time</a:t>
                      </a:r>
                    </a:p>
                  </a:txBody>
                  <a:tcPr marL="59776" marR="597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venir Medium" panose="02000503020000020003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59776" marR="59776" anchor="ctr"/>
                </a:tc>
                <a:extLst>
                  <a:ext uri="{0D108BD9-81ED-4DB2-BD59-A6C34878D82A}">
                    <a16:rowId xmlns:a16="http://schemas.microsoft.com/office/drawing/2014/main" val="51646136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6/11/2024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Introduction to ECHO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870318618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6/25/2024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venir Medium" panose="02000503020000020003"/>
                        </a:rPr>
                        <a:t>Introduction to Postpartum Depression Screening	</a:t>
                      </a:r>
                    </a:p>
                  </a:txBody>
                  <a:tcPr marL="9525" marR="9525" marT="9525" marB="0" anchor="ctr">
                    <a:solidFill>
                      <a:srgbClr val="331E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412162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7/9/2024</a:t>
                      </a:r>
                    </a:p>
                  </a:txBody>
                  <a:tcPr marL="9525" marR="9525" marT="9525" marB="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242424"/>
                          </a:solidFill>
                          <a:effectLst/>
                          <a:latin typeface="Avenir Medium" panose="02000503020000020003"/>
                        </a:rPr>
                        <a:t>Screening Tools and Assessment</a:t>
                      </a:r>
                    </a:p>
                  </a:txBody>
                  <a:tcPr marL="76200" marR="152400" marT="76200" marB="76200" anchor="ctr">
                    <a:solidFill>
                      <a:schemeClr val="tx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659485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7/23/2024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Avenir Medium" panose="02000503020000020003"/>
                        </a:rPr>
                        <a:t>Implementation strategies in Pediatric Practice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6825549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8/13/2024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Communication and Support for Families</a:t>
                      </a: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678910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8/27/2024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venir Medium" panose="02000503020000020003"/>
                        </a:rPr>
                        <a:t>Collaborative Care and Referral Networks- Provider-facing and mother-facing</a:t>
                      </a: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426614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9/10/2024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Billing, Coding, and Reimbursement for PPD Screening Services/ Advocacy and Policy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08205923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9/24/2024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Non-maternal caregivers and depression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83788200"/>
                  </a:ext>
                </a:extLst>
              </a:tr>
              <a:tr h="5433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10/8/2024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venir Medium" panose="02000503020000020003"/>
                        </a:rPr>
                        <a:t>Maternal Well-Being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97256592"/>
                  </a:ext>
                </a:extLst>
              </a:tr>
            </a:tbl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4206B8-7B5D-4B10-A0FC-1858859BBB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FB4A6C-D91C-1440-977D-6F60EB24D4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282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3200" b="0" i="1" kern="1200" dirty="0" smtClean="0">
            <a:solidFill>
              <a:schemeClr val="bg1"/>
            </a:solidFill>
            <a:effectLst/>
            <a:latin typeface="Halyard Display Light" pitchFamily="2" charset="77"/>
            <a:ea typeface="Halyard Display Light" pitchFamily="2" charset="77"/>
            <a:cs typeface="+mn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22E93F7-65D9-4862-9A45-8F30DA9ECA9E}" vid="{A3B2D8F9-E74D-4ED2-8E4B-00A9B9867E7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merged with COSH presentation</Comments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9D421B-E19C-4113-BDD7-C74E6500D42A}">
  <ds:schemaRefs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ef95f5f0-dadb-470a-94cb-364b588c356d"/>
    <ds:schemaRef ds:uri="http://purl.org/dc/dcmitype/"/>
    <ds:schemaRef ds:uri="bc6d5123-e1cb-4a6a-adf0-63854dce486e"/>
    <ds:schemaRef ds:uri="http://schemas.microsoft.com/office/infopath/2007/PartnerControls"/>
    <ds:schemaRef ds:uri="2018a4d9-e5a5-428b-a312-dfd840ba6b63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FA231E5F-B89B-408E-84DB-64311633C3B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C21CF6-B057-4425-8C30-5DF7173B55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PeriPAN Template Slide Deck</Template>
  <TotalTime>1830</TotalTime>
  <Words>359</Words>
  <Application>Microsoft Office PowerPoint</Application>
  <PresentationFormat>Widescreen</PresentationFormat>
  <Paragraphs>87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Arial</vt:lpstr>
      <vt:lpstr>Avenir Black</vt:lpstr>
      <vt:lpstr>Avenir Book</vt:lpstr>
      <vt:lpstr>Avenir Light</vt:lpstr>
      <vt:lpstr>Avenir Light Oblique</vt:lpstr>
      <vt:lpstr>Avenir Medium</vt:lpstr>
      <vt:lpstr>Avenir Medium Oblique</vt:lpstr>
      <vt:lpstr>Calibri</vt:lpstr>
      <vt:lpstr>Halyard Display Light</vt:lpstr>
      <vt:lpstr>Office Theme</vt:lpstr>
      <vt:lpstr>Perinatal Psychiatry Access Network (PeriPAN)</vt:lpstr>
      <vt:lpstr>PeriPAN Enrollment  - 899 OBs - 164 OB clinics - 44 Women’s or Maternal Health clinics - 13 Midwifery practices  </vt:lpstr>
      <vt:lpstr>PowerPoint Presentation</vt:lpstr>
      <vt:lpstr>Consult  Activity: Physician 66% of calls </vt:lpstr>
      <vt:lpstr>April - May 2024 PeriPAN Consultations</vt:lpstr>
      <vt:lpstr>PowerPoint Presentation</vt:lpstr>
      <vt:lpstr>PeriPAN Collaboration Updates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Erdige, Jenn</dc:creator>
  <cp:lastModifiedBy>jenn.erdige@ttuhsc.edu</cp:lastModifiedBy>
  <cp:revision>33</cp:revision>
  <dcterms:created xsi:type="dcterms:W3CDTF">2024-04-09T17:06:37Z</dcterms:created>
  <dcterms:modified xsi:type="dcterms:W3CDTF">2024-06-13T19:53:05Z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  <property fmtid="{D5CDD505-2E9C-101B-9397-08002B2CF9AE}" pid="3" name="MediaServiceImageTags">
    <vt:lpwstr/>
  </property>
</Properties>
</file>