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sldIdLst>
    <p:sldId id="257" r:id="rId5"/>
    <p:sldId id="308" r:id="rId6"/>
    <p:sldId id="8901" r:id="rId7"/>
    <p:sldId id="1100" r:id="rId8"/>
    <p:sldId id="274" r:id="rId9"/>
    <p:sldId id="1098" r:id="rId10"/>
    <p:sldId id="890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Physician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OB/GYN</c:v>
                </c:pt>
                <c:pt idx="1">
                  <c:v>Pediatrician</c:v>
                </c:pt>
                <c:pt idx="2">
                  <c:v>Resident</c:v>
                </c:pt>
                <c:pt idx="3">
                  <c:v>Psychiatrist</c:v>
                </c:pt>
                <c:pt idx="4">
                  <c:v>Family Medicine</c:v>
                </c:pt>
                <c:pt idx="5">
                  <c:v>Other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129</c:v>
                </c:pt>
                <c:pt idx="1">
                  <c:v>59</c:v>
                </c:pt>
                <c:pt idx="2">
                  <c:v>60</c:v>
                </c:pt>
                <c:pt idx="3">
                  <c:v>25</c:v>
                </c:pt>
                <c:pt idx="4">
                  <c:v>23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13-4877-817F-7A01DD4797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8208864"/>
        <c:axId val="568205120"/>
      </c:barChart>
      <c:catAx>
        <c:axId val="56820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8205120"/>
        <c:crosses val="autoZero"/>
        <c:auto val="1"/>
        <c:lblAlgn val="ctr"/>
        <c:lblOffset val="100"/>
        <c:noMultiLvlLbl val="0"/>
      </c:catAx>
      <c:valAx>
        <c:axId val="56820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8208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221741332926763E-2"/>
          <c:y val="0.10157004999815655"/>
          <c:w val="0.94153840857338178"/>
          <c:h val="0.83221567441935651"/>
        </c:manualLayout>
      </c:layout>
      <c:lineChart>
        <c:grouping val="standard"/>
        <c:varyColors val="0"/>
        <c:ser>
          <c:idx val="1"/>
          <c:order val="0"/>
          <c:tx>
            <c:v>2022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noFill/>
              </a:ln>
              <a:effectLst/>
            </c:spPr>
          </c:marker>
          <c:cat>
            <c:strRef>
              <c:f>Sheet1!$A$35:$A$46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  <c:extLst/>
            </c:strRef>
          </c:cat>
          <c:val>
            <c:numRef>
              <c:f>Sheet1!$C$35:$C$46</c:f>
              <c:numCache>
                <c:formatCode>General</c:formatCode>
                <c:ptCount val="12"/>
                <c:pt idx="7">
                  <c:v>7</c:v>
                </c:pt>
                <c:pt idx="8">
                  <c:v>197</c:v>
                </c:pt>
                <c:pt idx="9">
                  <c:v>283</c:v>
                </c:pt>
                <c:pt idx="10">
                  <c:v>307</c:v>
                </c:pt>
                <c:pt idx="11">
                  <c:v>312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0B86-48B1-87A7-E28C47727CF3}"/>
            </c:ext>
          </c:extLst>
        </c:ser>
        <c:ser>
          <c:idx val="0"/>
          <c:order val="1"/>
          <c:tx>
            <c:v>2023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cat>
            <c:strRef>
              <c:f>Sheet1!$A$35:$A$46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  <c:extLst/>
            </c:strRef>
          </c:cat>
          <c:val>
            <c:numRef>
              <c:f>Sheet1!$B$36:$B$47</c:f>
              <c:numCache>
                <c:formatCode>General</c:formatCode>
                <c:ptCount val="12"/>
                <c:pt idx="0">
                  <c:v>350</c:v>
                </c:pt>
                <c:pt idx="1">
                  <c:v>366</c:v>
                </c:pt>
                <c:pt idx="2">
                  <c:v>369</c:v>
                </c:pt>
                <c:pt idx="3">
                  <c:v>380</c:v>
                </c:pt>
                <c:pt idx="4">
                  <c:v>385</c:v>
                </c:pt>
                <c:pt idx="5">
                  <c:v>387</c:v>
                </c:pt>
                <c:pt idx="6">
                  <c:v>425</c:v>
                </c:pt>
                <c:pt idx="7">
                  <c:v>433</c:v>
                </c:pt>
                <c:pt idx="8">
                  <c:v>560</c:v>
                </c:pt>
                <c:pt idx="9">
                  <c:v>641</c:v>
                </c:pt>
                <c:pt idx="10">
                  <c:v>691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0B86-48B1-87A7-E28C47727CF3}"/>
            </c:ext>
          </c:extLst>
        </c:ser>
        <c:ser>
          <c:idx val="2"/>
          <c:order val="2"/>
          <c:tx>
            <c:v>2024</c:v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val>
            <c:numRef>
              <c:f>Sheet1!$D$35:$D$36</c:f>
              <c:numCache>
                <c:formatCode>General</c:formatCode>
                <c:ptCount val="2"/>
                <c:pt idx="0">
                  <c:v>791</c:v>
                </c:pt>
                <c:pt idx="1">
                  <c:v>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F4-43AF-BE04-B91450A1E4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7537872"/>
        <c:axId val="67009456"/>
      </c:lineChart>
      <c:catAx>
        <c:axId val="178753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09456"/>
        <c:crosses val="autoZero"/>
        <c:auto val="1"/>
        <c:lblAlgn val="ctr"/>
        <c:lblOffset val="100"/>
        <c:noMultiLvlLbl val="0"/>
      </c:catAx>
      <c:valAx>
        <c:axId val="67009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753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92472185199211121"/>
          <c:y val="0.3740635448255295"/>
          <c:w val="6.7782832580031177E-2"/>
          <c:h val="0.144097503619182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0.66319</cdr:x>
      <cdr:y>0.10034</cdr:y>
    </cdr:from>
    <cdr:to>
      <cdr:x>0.67364</cdr:x>
      <cdr:y>0.93814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B1149B98-612F-4D66-9B04-899E2B1A6CB9}"/>
            </a:ext>
          </a:extLst>
        </cdr:cNvPr>
        <cdr:cNvCxnSpPr/>
      </cdr:nvCxnSpPr>
      <cdr:spPr>
        <a:xfrm xmlns:a="http://schemas.openxmlformats.org/drawingml/2006/main" flipH="1">
          <a:off x="6742186" y="552450"/>
          <a:ext cx="106289" cy="4612950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rgbClr val="C0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34C07B-3205-4211-AFC2-C5AECA87EE8D}" type="datetimeFigureOut">
              <a:rPr lang="en-US" smtClean="0"/>
              <a:t>3/21/2024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6D0679-E014-4AD6-A1A3-9F4041CC48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714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697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BDF1F8-2AA6-5148-ACAA-D0FE1D9BFB2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749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" b="52"/>
          <a:stretch/>
        </p:blipFill>
        <p:spPr>
          <a:xfrm>
            <a:off x="-635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venir Medium" panose="02000503020000020003" pitchFamily="2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CB00A7-397B-A05B-0596-E70802D18C8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37" y="380856"/>
            <a:ext cx="5342624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002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Avenir Book" panose="02000503020000020003" pitchFamily="2" charset="0"/>
                <a:ea typeface="Avenir Book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F82687-2F59-96CD-9D28-06874C06FC8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26" y="6115089"/>
            <a:ext cx="3654069" cy="45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31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00398F-E4D7-7FE0-6E30-2B607FD145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49" y="6190441"/>
            <a:ext cx="4194795" cy="52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014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29513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8B6311-4733-8086-191A-F99B35D9B1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49" y="6190441"/>
            <a:ext cx="4194795" cy="52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515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253FF44B-F1D9-6BF1-E2F2-B1A0FBCBB5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12869" y="1866279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4000" b="0" i="1" kern="1200" smtClean="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 Light" pitchFamily="2" charset="77"/>
                <a:cs typeface="Al Tarikh" pitchFamily="2" charset="-78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Avenir Light Oblique" panose="020B0402020203090204" pitchFamily="34" charset="77"/>
                <a:ea typeface="Halyard Display" pitchFamily="2" charset="77"/>
              </a:rPr>
              <a:t>”Click here to edit the text and insert a quote”</a:t>
            </a:r>
          </a:p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" pitchFamily="2" charset="77"/>
              </a:rPr>
              <a:t>- TCMHCC</a:t>
            </a:r>
            <a:endParaRPr lang="en-US" sz="2800" b="0" i="0" kern="1200" dirty="0">
              <a:solidFill>
                <a:schemeClr val="bg1"/>
              </a:solidFill>
              <a:effectLst/>
              <a:latin typeface="Avenir Light" panose="020B0402020203020204" pitchFamily="34" charset="77"/>
              <a:ea typeface="Halyard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43533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890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and Sideba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274320"/>
            <a:ext cx="8321040" cy="1188720"/>
          </a:xfrm>
          <a:ln>
            <a:noFill/>
          </a:ln>
        </p:spPr>
        <p:txBody>
          <a:bodyPr lIns="0" tIns="0" rIns="0" bIns="0" anchor="b" anchorCtr="0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00EBDE14-9207-4782-A559-66E7A706991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7200" y="2103120"/>
            <a:ext cx="8321040" cy="4023360"/>
          </a:xfrm>
          <a:noFill/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7591CBD-CC1F-47B5-8597-1101984C0EC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961120" y="2194560"/>
            <a:ext cx="2743200" cy="393192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"/>
          <p:cNvSpPr>
            <a:spLocks noGrp="1"/>
          </p:cNvSpPr>
          <p:nvPr>
            <p:ph type="dt" sz="half" idx="10"/>
          </p:nvPr>
        </p:nvSpPr>
        <p:spPr>
          <a:xfrm>
            <a:off x="457200" y="6311899"/>
            <a:ext cx="210312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>
          <a:xfrm>
            <a:off x="2743200" y="6309360"/>
            <a:ext cx="786384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789920" y="6309360"/>
            <a:ext cx="914400" cy="365125"/>
          </a:xfrm>
        </p:spPr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373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983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05BCB-FC31-E252-3D1E-762D8C772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607109"/>
            <a:ext cx="10515600" cy="3118072"/>
          </a:xfrm>
        </p:spPr>
        <p:txBody>
          <a:bodyPr/>
          <a:lstStyle/>
          <a:p>
            <a:r>
              <a:rPr lang="en-US" sz="7200" dirty="0"/>
              <a:t>Perinatal Psychiatry Access Network</a:t>
            </a:r>
            <a:br>
              <a:rPr lang="en-US" sz="7200" dirty="0"/>
            </a:br>
            <a:r>
              <a:rPr lang="en-US" sz="7200" dirty="0"/>
              <a:t>(PeriPAN)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07908C-F954-E8BF-7E2D-350A0C237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976851"/>
            <a:ext cx="10515600" cy="1841112"/>
          </a:xfrm>
        </p:spPr>
        <p:txBody>
          <a:bodyPr/>
          <a:lstStyle/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Sarah Mallard Wakefield, MD</a:t>
            </a:r>
          </a:p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Medical Director of PeriPAN</a:t>
            </a:r>
          </a:p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Associate Professor and Chair of Psychiatry </a:t>
            </a:r>
          </a:p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School of Medicine, TTUHSC</a:t>
            </a:r>
          </a:p>
        </p:txBody>
      </p:sp>
      <p:pic>
        <p:nvPicPr>
          <p:cNvPr id="4" name="Picture Placeholder 11" descr="Woman with baby outline">
            <a:extLst>
              <a:ext uri="{FF2B5EF4-FFF2-40B4-BE49-F238E27FC236}">
                <a16:creationId xmlns:a16="http://schemas.microsoft.com/office/drawing/2014/main" id="{B8147DBB-DBD5-47B2-9EE3-2EA62DBA60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228300" y="4248539"/>
            <a:ext cx="2569424" cy="256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034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10B07F1-FB87-0B64-1C43-B818DE9F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550" y="683843"/>
            <a:ext cx="925171" cy="5490314"/>
          </a:xfrm>
        </p:spPr>
        <p:txBody>
          <a:bodyPr vert="vert270">
            <a:normAutofit fontScale="90000"/>
          </a:bodyPr>
          <a:lstStyle/>
          <a:p>
            <a:pPr algn="ctr"/>
            <a:r>
              <a:rPr lang="en-US" sz="4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Halyard Text" panose="020B0604020202020204" charset="0"/>
                <a:ea typeface="Halyard Display Light" pitchFamily="2" charset="77"/>
              </a:rPr>
              <a:t>PeriPAN Activity </a:t>
            </a: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1B98EB-A592-A143-671A-3FC8ECCEA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8FB4A6C-D91C-1440-977D-6F60EB24D408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D07CE4-EFF2-42C5-811A-7CEE8E6B4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465" y="0"/>
            <a:ext cx="858307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56578FB-77DD-4CF3-B1E7-A27E88CED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2793" y="1549798"/>
            <a:ext cx="686005" cy="22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178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D40169-895D-35E6-11FE-37348C3C3C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Physician Call  Activity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21E49-1B9A-EDB8-D5A2-1127993DE1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Physicians: 64% of calls </a:t>
            </a:r>
          </a:p>
          <a:p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6B79B225-6556-477A-B3AF-667173D5ADDE}"/>
              </a:ext>
            </a:extLst>
          </p:cNvPr>
          <p:cNvGraphicFramePr>
            <a:graphicFrameLocks noGrp="1"/>
          </p:cNvGraphicFramePr>
          <p:nvPr>
            <p:ph sz="quarter" idx="11"/>
          </p:nvPr>
        </p:nvGraphicFramePr>
        <p:xfrm>
          <a:off x="4900613" y="436563"/>
          <a:ext cx="7027862" cy="5922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58131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10B07F1-FB87-0B64-1C43-B818DE9F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Halyard Text" panose="020B0604020202020204" charset="0"/>
                <a:ea typeface="Halyard Display Light" pitchFamily="2" charset="77"/>
              </a:rPr>
              <a:t>PeriPAN Enrollment Activity </a:t>
            </a: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1B98EB-A592-A143-671A-3FC8ECCEA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8FB4A6C-D91C-1440-977D-6F60EB24D408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 dirty="0"/>
          </a:p>
        </p:txBody>
      </p:sp>
      <p:graphicFrame>
        <p:nvGraphicFramePr>
          <p:cNvPr id="7" name="Content Placeholder 7">
            <a:extLst>
              <a:ext uri="{FF2B5EF4-FFF2-40B4-BE49-F238E27FC236}">
                <a16:creationId xmlns:a16="http://schemas.microsoft.com/office/drawing/2014/main" id="{085B3C1B-1061-4701-B7AC-BE75931112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451033"/>
              </p:ext>
            </p:extLst>
          </p:nvPr>
        </p:nvGraphicFramePr>
        <p:xfrm>
          <a:off x="1012825" y="723623"/>
          <a:ext cx="10166350" cy="54107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97922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6DCF9-233E-478A-BC5C-D92266630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439968"/>
            <a:ext cx="11047751" cy="1296554"/>
          </a:xfrm>
        </p:spPr>
        <p:txBody>
          <a:bodyPr anchor="ctr">
            <a:normAutofit/>
          </a:bodyPr>
          <a:lstStyle/>
          <a:p>
            <a:r>
              <a:rPr lang="en-US" dirty="0"/>
              <a:t>PeriPAN ECHO | Spring 2024</a:t>
            </a:r>
            <a:br>
              <a:rPr lang="en-US" dirty="0"/>
            </a:br>
            <a:r>
              <a:rPr lang="en-US" dirty="0"/>
              <a:t>Tuesday’s 12:00-1:00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4206B8-7B5D-4B10-A0FC-1858859B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4F69ED2-072D-4862-A20D-FA0C00FEE16D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220097303"/>
              </p:ext>
            </p:extLst>
          </p:nvPr>
        </p:nvGraphicFramePr>
        <p:xfrm>
          <a:off x="572124" y="1945639"/>
          <a:ext cx="11315076" cy="379112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58612">
                  <a:extLst>
                    <a:ext uri="{9D8B030D-6E8A-4147-A177-3AD203B41FA5}">
                      <a16:colId xmlns:a16="http://schemas.microsoft.com/office/drawing/2014/main" val="673554586"/>
                    </a:ext>
                  </a:extLst>
                </a:gridCol>
                <a:gridCol w="9656464">
                  <a:extLst>
                    <a:ext uri="{9D8B030D-6E8A-4147-A177-3AD203B41FA5}">
                      <a16:colId xmlns:a16="http://schemas.microsoft.com/office/drawing/2014/main" val="2583694008"/>
                    </a:ext>
                  </a:extLst>
                </a:gridCol>
              </a:tblGrid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Topic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461360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3/12/2024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Introduction to ECHO® and Perinatal Mental Health Consultation</a:t>
                      </a:r>
                      <a:endParaRPr lang="en-US" dirty="0">
                        <a:solidFill>
                          <a:schemeClr val="tx1"/>
                        </a:solidFill>
                        <a:latin typeface="Avenir Book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347290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3/26/2024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venir Book"/>
                        </a:rPr>
                        <a:t>Intrusive Thoughts vs. Psychosis in the Perinatal/Postpartum Period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828780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4/9/2024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Cultural Considerations in Perinatal Mental Health</a:t>
                      </a:r>
                      <a:endParaRPr lang="en-US" dirty="0">
                        <a:solidFill>
                          <a:schemeClr val="tx1"/>
                        </a:solidFill>
                        <a:latin typeface="Avenir Book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855628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4/23/2024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Mental Health and Infertility Challenges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037795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5/7/2024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Perinatal Loss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318618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5/28/2024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Hyperemesis Gravidarum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659485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6/4/2024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Postpartum Catatonia</a:t>
                      </a:r>
                      <a:endParaRPr lang="en-US" dirty="0">
                        <a:solidFill>
                          <a:schemeClr val="tx1"/>
                        </a:solidFill>
                        <a:latin typeface="Avenir Book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825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515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4C094E-77ED-49F5-A8A8-85183AD5EF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450376"/>
            <a:ext cx="3794125" cy="5482338"/>
          </a:xfrm>
        </p:spPr>
        <p:txBody>
          <a:bodyPr/>
          <a:lstStyle/>
          <a:p>
            <a:r>
              <a:rPr lang="en-US" dirty="0"/>
              <a:t>PeriPAN Grand Rounds Schedule</a:t>
            </a:r>
          </a:p>
          <a:p>
            <a:r>
              <a:rPr lang="en-US" dirty="0"/>
              <a:t>2024</a:t>
            </a:r>
          </a:p>
          <a:p>
            <a:r>
              <a:rPr lang="en-US" sz="2400" dirty="0"/>
              <a:t>3</a:t>
            </a:r>
            <a:r>
              <a:rPr lang="en-US" sz="2400" baseline="30000" dirty="0"/>
              <a:t>rd</a:t>
            </a:r>
            <a:r>
              <a:rPr lang="en-US" sz="2400" dirty="0"/>
              <a:t> Tuesday of the month</a:t>
            </a:r>
          </a:p>
          <a:p>
            <a:r>
              <a:rPr lang="en-US" sz="2400" dirty="0"/>
              <a:t>12:00-1:00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722009E5-EC19-4C60-99E4-CB2B01450B9C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310666192"/>
              </p:ext>
            </p:extLst>
          </p:nvPr>
        </p:nvGraphicFramePr>
        <p:xfrm>
          <a:off x="4999838" y="285226"/>
          <a:ext cx="6853806" cy="637888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752630">
                  <a:extLst>
                    <a:ext uri="{9D8B030D-6E8A-4147-A177-3AD203B41FA5}">
                      <a16:colId xmlns:a16="http://schemas.microsoft.com/office/drawing/2014/main" val="673554586"/>
                    </a:ext>
                  </a:extLst>
                </a:gridCol>
                <a:gridCol w="5101176">
                  <a:extLst>
                    <a:ext uri="{9D8B030D-6E8A-4147-A177-3AD203B41FA5}">
                      <a16:colId xmlns:a16="http://schemas.microsoft.com/office/drawing/2014/main" val="2583694008"/>
                    </a:ext>
                  </a:extLst>
                </a:gridCol>
              </a:tblGrid>
              <a:tr h="40154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venir Book"/>
                          <a:cs typeface="Arial" panose="020B0604020202020204" pitchFamily="34" charset="0"/>
                        </a:rPr>
                        <a:t>Date &amp; Time</a:t>
                      </a:r>
                    </a:p>
                  </a:txBody>
                  <a:tcPr marL="59776" marR="597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venir Book"/>
                          <a:cs typeface="Arial" panose="020B0604020202020204" pitchFamily="34" charset="0"/>
                        </a:rPr>
                        <a:t>Topic</a:t>
                      </a:r>
                    </a:p>
                  </a:txBody>
                  <a:tcPr marL="59776" marR="59776" anchor="ctr"/>
                </a:tc>
                <a:extLst>
                  <a:ext uri="{0D108BD9-81ED-4DB2-BD59-A6C34878D82A}">
                    <a16:rowId xmlns:a16="http://schemas.microsoft.com/office/drawing/2014/main" val="516461360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1/16/2024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Introduction to Perinatal Mood and Anxiety Disorders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70318618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2/20/2024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Screening and Diagnosis of Bipolar and Schizophrenia Spectrum in the Pregnancy and Postpartum Period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63412162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3/19/2024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Screening and Diagnosis of Anxiety and Depression in Pregnancy and the Postpartum Period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66659485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Book"/>
                        </a:rPr>
                        <a:t>4/16/2024</a:t>
                      </a: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Book"/>
                        </a:rPr>
                        <a:t>Suicide Risk and Safety Assessment in Perinatal Mental Health</a:t>
                      </a: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6825549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5/21/2024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Psychotropic Medication in Breastfeeding and Pregnancy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96789103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6/18/2024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Psychopharmacology and Perinatal Mood and Anxiety Disorders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86426614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7/16/2024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Substance Use in the Perinatal and Postpartum Periods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08205923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8/20/2024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Eating Disorders and Perinatal Mental Health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3788200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9/17/2024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Perinatal and Postpartum Psychosis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7256592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10/15/2024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NICU Parent Supports and Considerations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8732860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11/19/2024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Paternal Mental Health and the Perinatal-Postpartum Periods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39573539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4206B8-7B5D-4B10-A0FC-1858859BBB9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B4A6C-D91C-1440-977D-6F60EB24D4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4570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F8EDE-9465-401C-92AC-051CB528B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PeriPAN Updates </a:t>
            </a:r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D5580D3C-25CF-4BC6-8EED-D6B47E0DF0D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" r="4432"/>
          <a:stretch/>
        </p:blipFill>
        <p:spPr>
          <a:xfrm>
            <a:off x="1138247" y="1423588"/>
            <a:ext cx="2014597" cy="84025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D16B1-FE0A-4B05-86A5-27C48D2C66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2935" y="3567532"/>
            <a:ext cx="3148093" cy="1968500"/>
          </a:xfrm>
        </p:spPr>
        <p:txBody>
          <a:bodyPr/>
          <a:lstStyle/>
          <a:p>
            <a:pPr algn="l"/>
            <a:r>
              <a:rPr lang="en-US" sz="2000" dirty="0">
                <a:latin typeface="Avenir Book" panose="02000503020000020003"/>
              </a:rPr>
              <a:t>- Collaborating with Manda Hall, MD, Associate Commissioner for Community Health Improvement at DSHS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5818DF5-2F93-434E-97BA-6047C4C637F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8351" y="2838284"/>
            <a:ext cx="3148093" cy="590716"/>
          </a:xfrm>
        </p:spPr>
        <p:txBody>
          <a:bodyPr/>
          <a:lstStyle/>
          <a:p>
            <a:r>
              <a:rPr lang="en-US" dirty="0" err="1"/>
              <a:t>TexasAIM</a:t>
            </a:r>
            <a:r>
              <a:rPr lang="en-US" dirty="0"/>
              <a:t> Rollout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1E8FA4-87C8-4A74-8D39-DF054022D00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521952" y="2824864"/>
            <a:ext cx="3148093" cy="590716"/>
          </a:xfrm>
        </p:spPr>
        <p:txBody>
          <a:bodyPr/>
          <a:lstStyle/>
          <a:p>
            <a:r>
              <a:rPr lang="en-US" sz="2000" dirty="0">
                <a:latin typeface="Avenir Book" panose="02000503020000020003"/>
              </a:rPr>
              <a:t>PeriPAN Perinatal Mental Health Toolkit for OBs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B7B331E-357B-44C0-B8CF-F4DF04170BB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470969" y="3567532"/>
            <a:ext cx="3246887" cy="1968500"/>
          </a:xfrm>
        </p:spPr>
        <p:txBody>
          <a:bodyPr/>
          <a:lstStyle/>
          <a:p>
            <a:pPr marL="342900" indent="-342900" algn="l">
              <a:buFontTx/>
              <a:buChar char="-"/>
            </a:pPr>
            <a:r>
              <a:rPr lang="en-US" dirty="0"/>
              <a:t>Serving on Texas Pediatric Society PPD workgroup </a:t>
            </a:r>
          </a:p>
          <a:p>
            <a:pPr marL="342900" indent="-342900" algn="l">
              <a:buFontTx/>
              <a:buChar char="-"/>
            </a:pPr>
            <a:r>
              <a:rPr lang="en-US" dirty="0"/>
              <a:t>PPD is one of the three focus areas which was identified by recommendations from pediatric subspecialists and pediatricians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C27325F-D327-4FDE-B97E-348E1271A9A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569763" y="2838284"/>
            <a:ext cx="3148093" cy="590716"/>
          </a:xfrm>
        </p:spPr>
        <p:txBody>
          <a:bodyPr/>
          <a:lstStyle/>
          <a:p>
            <a:r>
              <a:rPr lang="en-US" dirty="0"/>
              <a:t>Postpartum Depression (PPD)  Workgroup </a:t>
            </a:r>
          </a:p>
        </p:txBody>
      </p:sp>
      <p:pic>
        <p:nvPicPr>
          <p:cNvPr id="28" name="Picture Placeholder 17">
            <a:extLst>
              <a:ext uri="{FF2B5EF4-FFF2-40B4-BE49-F238E27FC236}">
                <a16:creationId xmlns:a16="http://schemas.microsoft.com/office/drawing/2014/main" id="{55B9ED79-A6D3-49E4-87AF-1254FC6F2F0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10" r="-810"/>
          <a:stretch/>
        </p:blipFill>
        <p:spPr>
          <a:xfrm>
            <a:off x="4962446" y="1084652"/>
            <a:ext cx="2265026" cy="1518127"/>
          </a:xfrm>
          <a:ln>
            <a:noFill/>
          </a:ln>
        </p:spPr>
      </p:pic>
      <p:pic>
        <p:nvPicPr>
          <p:cNvPr id="1026" name="Picture 2" descr="Texas Pediatric Society">
            <a:extLst>
              <a:ext uri="{FF2B5EF4-FFF2-40B4-BE49-F238E27FC236}">
                <a16:creationId xmlns:a16="http://schemas.microsoft.com/office/drawing/2014/main" id="{B6C93AB9-934E-4AF5-B88F-2541AAEC46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26" r="44676" b="1"/>
          <a:stretch/>
        </p:blipFill>
        <p:spPr bwMode="auto">
          <a:xfrm>
            <a:off x="9037074" y="1084652"/>
            <a:ext cx="2015263" cy="161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 Placeholder 9">
            <a:extLst>
              <a:ext uri="{FF2B5EF4-FFF2-40B4-BE49-F238E27FC236}">
                <a16:creationId xmlns:a16="http://schemas.microsoft.com/office/drawing/2014/main" id="{11231AB4-6E50-44D1-8986-C31DB152FCC7}"/>
              </a:ext>
            </a:extLst>
          </p:cNvPr>
          <p:cNvSpPr txBox="1">
            <a:spLocks/>
          </p:cNvSpPr>
          <p:nvPr/>
        </p:nvSpPr>
        <p:spPr>
          <a:xfrm>
            <a:off x="4521952" y="3567532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Tx/>
              <a:buChar char="-"/>
            </a:pPr>
            <a:r>
              <a:rPr lang="en-US" dirty="0"/>
              <a:t>Instructional webinar will be recorded with ACOG in early April</a:t>
            </a:r>
          </a:p>
          <a:p>
            <a:pPr marL="342900" indent="-342900" algn="l">
              <a:buFontTx/>
              <a:buChar char="-"/>
            </a:pPr>
            <a:r>
              <a:rPr lang="en-US" dirty="0"/>
              <a:t>Released on World Maternal Mental Health Day – May 1, 2024</a:t>
            </a:r>
          </a:p>
        </p:txBody>
      </p:sp>
    </p:spTree>
    <p:extLst>
      <p:ext uri="{BB962C8B-B14F-4D97-AF65-F5344CB8AC3E}">
        <p14:creationId xmlns:p14="http://schemas.microsoft.com/office/powerpoint/2010/main" val="332008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TSW &amp; CH-CPAN PeriPAN Template" id="{8A60B102-5752-4DF9-9FCB-0873659A08B3}" vid="{A934F74A-2B16-4CE0-93A2-44B70C3895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9" ma:contentTypeDescription="Create a new document." ma:contentTypeScope="" ma:versionID="4ad326326a8d06577978775162626bb7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a7d29ef909722fc5236f4aa4dc8a13d8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A231E5F-B89B-408E-84DB-64311633C3B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FC977E-1D77-421E-A48D-6217A35F6C0B}"/>
</file>

<file path=customXml/itemProps3.xml><?xml version="1.0" encoding="utf-8"?>
<ds:datastoreItem xmlns:ds="http://schemas.openxmlformats.org/officeDocument/2006/customXml" ds:itemID="{BC9D421B-E19C-4113-BDD7-C74E6500D42A}">
  <ds:schemaRefs>
    <ds:schemaRef ds:uri="http://schemas.microsoft.com/office/2006/documentManagement/types"/>
    <ds:schemaRef ds:uri="2018a4d9-e5a5-428b-a312-dfd840ba6b63"/>
    <ds:schemaRef ds:uri="bc6d5123-e1cb-4a6a-adf0-63854dce486e"/>
    <ds:schemaRef ds:uri="http://purl.org/dc/elements/1.1/"/>
    <ds:schemaRef ds:uri="ef95f5f0-dadb-470a-94cb-364b588c356d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CPAN PeriPAN-Template</Template>
  <TotalTime>2924</TotalTime>
  <Words>296</Words>
  <Application>Microsoft Office PowerPoint</Application>
  <PresentationFormat>Widescreen</PresentationFormat>
  <Paragraphs>69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Arial</vt:lpstr>
      <vt:lpstr>Avenir Black</vt:lpstr>
      <vt:lpstr>Avenir Book</vt:lpstr>
      <vt:lpstr>Avenir Light</vt:lpstr>
      <vt:lpstr>Avenir Light Oblique</vt:lpstr>
      <vt:lpstr>Avenir Medium</vt:lpstr>
      <vt:lpstr>Avenir Medium Oblique</vt:lpstr>
      <vt:lpstr>Calibri</vt:lpstr>
      <vt:lpstr>Calibri Light</vt:lpstr>
      <vt:lpstr>Halyard Text</vt:lpstr>
      <vt:lpstr>Office Theme</vt:lpstr>
      <vt:lpstr>Perinatal Psychiatry Access Network (PeriPAN)</vt:lpstr>
      <vt:lpstr>PeriPAN Activity  </vt:lpstr>
      <vt:lpstr>PowerPoint Presentation</vt:lpstr>
      <vt:lpstr>PeriPAN Enrollment Activity  </vt:lpstr>
      <vt:lpstr>PeriPAN ECHO | Spring 2024 Tuesday’s 12:00-1:00</vt:lpstr>
      <vt:lpstr>PowerPoint Presentation</vt:lpstr>
      <vt:lpstr>PeriPAN Updates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PeriPAN</dc:title>
  <dc:creator>Jenn Erdige</dc:creator>
  <cp:lastModifiedBy>jenn.erdige@ttuhsc.edu</cp:lastModifiedBy>
  <cp:revision>43</cp:revision>
  <dcterms:created xsi:type="dcterms:W3CDTF">2023-10-11T13:33:50Z</dcterms:created>
  <dcterms:modified xsi:type="dcterms:W3CDTF">2024-03-21T20:26:36Z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MediaServiceImageTags">
    <vt:lpwstr/>
  </property>
</Properties>
</file>