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2" r:id="rId4"/>
  </p:sldMasterIdLst>
  <p:notesMasterIdLst>
    <p:notesMasterId r:id="rId36"/>
  </p:notesMasterIdLst>
  <p:sldIdLst>
    <p:sldId id="256" r:id="rId5"/>
    <p:sldId id="257" r:id="rId6"/>
    <p:sldId id="1101" r:id="rId7"/>
    <p:sldId id="1103" r:id="rId8"/>
    <p:sldId id="1123" r:id="rId9"/>
    <p:sldId id="1099" r:id="rId10"/>
    <p:sldId id="1088" r:id="rId11"/>
    <p:sldId id="1124" r:id="rId12"/>
    <p:sldId id="1083" r:id="rId13"/>
    <p:sldId id="1082" r:id="rId14"/>
    <p:sldId id="1117" r:id="rId15"/>
    <p:sldId id="378" r:id="rId16"/>
    <p:sldId id="258" r:id="rId17"/>
    <p:sldId id="1092" r:id="rId18"/>
    <p:sldId id="373" r:id="rId19"/>
    <p:sldId id="1090" r:id="rId20"/>
    <p:sldId id="1089" r:id="rId21"/>
    <p:sldId id="1118" r:id="rId22"/>
    <p:sldId id="1125" r:id="rId23"/>
    <p:sldId id="1119" r:id="rId24"/>
    <p:sldId id="379" r:id="rId25"/>
    <p:sldId id="1104" r:id="rId26"/>
    <p:sldId id="1107" r:id="rId27"/>
    <p:sldId id="1108" r:id="rId28"/>
    <p:sldId id="1110" r:id="rId29"/>
    <p:sldId id="1111" r:id="rId30"/>
    <p:sldId id="263" r:id="rId31"/>
    <p:sldId id="1122" r:id="rId32"/>
    <p:sldId id="264" r:id="rId33"/>
    <p:sldId id="1126" r:id="rId34"/>
    <p:sldId id="1121" r:id="rId35"/>
  </p:sldIdLst>
  <p:sldSz cx="13716000" cy="10287000"/>
  <p:notesSz cx="6858000" cy="9144000"/>
  <p:embeddedFontLst>
    <p:embeddedFont>
      <p:font typeface="Arial Black" panose="020B0A04020102020204" pitchFamily="34" charset="0"/>
      <p:bold r:id="rId37"/>
    </p:embeddedFont>
    <p:embeddedFont>
      <p:font typeface="Bahnschrift SemiBold" panose="020B0502040204020203" pitchFamily="34" charset="0"/>
      <p:bold r:id="rId38"/>
    </p:embeddedFont>
    <p:embeddedFont>
      <p:font typeface="Calibri" panose="020F0502020204030204" pitchFamily="34" charset="0"/>
      <p:regular r:id="rId39"/>
      <p:bold r:id="rId40"/>
      <p:italic r:id="rId41"/>
      <p:boldItalic r:id="rId42"/>
    </p:embeddedFont>
    <p:embeddedFont>
      <p:font typeface="Calibri Light" panose="020F0302020204030204" pitchFamily="34" charset="0"/>
      <p:regular r:id="rId43"/>
      <p:italic r:id="rId44"/>
    </p:embeddedFont>
    <p:embeddedFont>
      <p:font typeface="Overpass Light" panose="020B0604020202020204" charset="0"/>
      <p:regular r:id="rId4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6B010E-CFB1-7B99-719C-07BBF8151D39}" v="110" dt="2022-05-13T21:16:03.5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8" d="100"/>
          <a:sy n="58" d="100"/>
        </p:scale>
        <p:origin x="828" y="7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7.fntdata"/><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uthern, Luanne" userId="S::lsouthern@utsystem.edu::79366b36-d7b1-4880-907f-2c2e6b493d8f" providerId="AD" clId="Web-{786B010E-CFB1-7B99-719C-07BBF8151D39}"/>
    <pc:docChg chg="modSld">
      <pc:chgData name="Southern, Luanne" userId="S::lsouthern@utsystem.edu::79366b36-d7b1-4880-907f-2c2e6b493d8f" providerId="AD" clId="Web-{786B010E-CFB1-7B99-719C-07BBF8151D39}" dt="2022-05-13T21:15:59.676" v="56" actId="20577"/>
      <pc:docMkLst>
        <pc:docMk/>
      </pc:docMkLst>
      <pc:sldChg chg="modSp">
        <pc:chgData name="Southern, Luanne" userId="S::lsouthern@utsystem.edu::79366b36-d7b1-4880-907f-2c2e6b493d8f" providerId="AD" clId="Web-{786B010E-CFB1-7B99-719C-07BBF8151D39}" dt="2022-05-13T21:15:59.676" v="56" actId="20577"/>
        <pc:sldMkLst>
          <pc:docMk/>
          <pc:sldMk cId="0" sldId="258"/>
        </pc:sldMkLst>
        <pc:spChg chg="mod">
          <ac:chgData name="Southern, Luanne" userId="S::lsouthern@utsystem.edu::79366b36-d7b1-4880-907f-2c2e6b493d8f" providerId="AD" clId="Web-{786B010E-CFB1-7B99-719C-07BBF8151D39}" dt="2022-05-13T21:15:59.676" v="56" actId="20577"/>
          <ac:spMkLst>
            <pc:docMk/>
            <pc:sldMk cId="0" sldId="258"/>
            <ac:spMk id="2" creationId="{00000000-0000-0000-0000-000000000000}"/>
          </ac:spMkLst>
        </pc:spChg>
      </pc:sldChg>
      <pc:sldChg chg="modSp">
        <pc:chgData name="Southern, Luanne" userId="S::lsouthern@utsystem.edu::79366b36-d7b1-4880-907f-2c2e6b493d8f" providerId="AD" clId="Web-{786B010E-CFB1-7B99-719C-07BBF8151D39}" dt="2022-05-13T21:15:28.158" v="38" actId="20577"/>
        <pc:sldMkLst>
          <pc:docMk/>
          <pc:sldMk cId="327061185" sldId="1117"/>
        </pc:sldMkLst>
        <pc:spChg chg="mod">
          <ac:chgData name="Southern, Luanne" userId="S::lsouthern@utsystem.edu::79366b36-d7b1-4880-907f-2c2e6b493d8f" providerId="AD" clId="Web-{786B010E-CFB1-7B99-719C-07BBF8151D39}" dt="2022-05-13T21:15:28.158" v="38" actId="20577"/>
          <ac:spMkLst>
            <pc:docMk/>
            <pc:sldMk cId="327061185" sldId="1117"/>
            <ac:spMk id="2" creationId="{E218CAAD-8C2F-4009-91FC-1726E0B53B92}"/>
          </ac:spMkLst>
        </pc:spChg>
      </pc:sldChg>
      <pc:sldChg chg="modSp">
        <pc:chgData name="Southern, Luanne" userId="S::lsouthern@utsystem.edu::79366b36-d7b1-4880-907f-2c2e6b493d8f" providerId="AD" clId="Web-{786B010E-CFB1-7B99-719C-07BBF8151D39}" dt="2022-05-13T21:14:02.136" v="29" actId="20577"/>
        <pc:sldMkLst>
          <pc:docMk/>
          <pc:sldMk cId="1083236575" sldId="1123"/>
        </pc:sldMkLst>
        <pc:spChg chg="mod">
          <ac:chgData name="Southern, Luanne" userId="S::lsouthern@utsystem.edu::79366b36-d7b1-4880-907f-2c2e6b493d8f" providerId="AD" clId="Web-{786B010E-CFB1-7B99-719C-07BBF8151D39}" dt="2022-05-13T21:14:02.136" v="29" actId="20577"/>
          <ac:spMkLst>
            <pc:docMk/>
            <pc:sldMk cId="1083236575" sldId="1123"/>
            <ac:spMk id="5" creationId="{B9E80020-4E04-44DF-A30E-BBC3A3FD0D6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036F71-E4FB-48E0-9C52-378825927C7E}" type="doc">
      <dgm:prSet loTypeId="urn:microsoft.com/office/officeart/2008/layout/RadialCluster" loCatId="relationship" qsTypeId="urn:microsoft.com/office/officeart/2005/8/quickstyle/simple1" qsCatId="simple" csTypeId="urn:microsoft.com/office/officeart/2005/8/colors/accent1_4" csCatId="accent1" phldr="1"/>
      <dgm:spPr/>
      <dgm:t>
        <a:bodyPr/>
        <a:lstStyle/>
        <a:p>
          <a:endParaRPr lang="en-US"/>
        </a:p>
      </dgm:t>
    </dgm:pt>
    <dgm:pt modelId="{6CFA7E51-8FBE-4243-9F7D-5033D01C2046}">
      <dgm:prSet phldrT="[Text]"/>
      <dgm:spPr/>
      <dgm:t>
        <a:bodyPr/>
        <a:lstStyle/>
        <a:p>
          <a:r>
            <a:rPr lang="en-US" dirty="0"/>
            <a:t>Executive Director TCMHCC</a:t>
          </a:r>
        </a:p>
      </dgm:t>
    </dgm:pt>
    <dgm:pt modelId="{1D23C239-3AB1-476C-9682-B0AAA1BB30BF}" type="parTrans" cxnId="{310FE1C4-316C-405D-B34B-C4BABE46EA10}">
      <dgm:prSet/>
      <dgm:spPr/>
      <dgm:t>
        <a:bodyPr/>
        <a:lstStyle/>
        <a:p>
          <a:endParaRPr lang="en-US"/>
        </a:p>
      </dgm:t>
    </dgm:pt>
    <dgm:pt modelId="{440FBDA2-A029-4248-BAA8-AC6DA46C36BC}" type="sibTrans" cxnId="{310FE1C4-316C-405D-B34B-C4BABE46EA10}">
      <dgm:prSet/>
      <dgm:spPr/>
      <dgm:t>
        <a:bodyPr/>
        <a:lstStyle/>
        <a:p>
          <a:endParaRPr lang="en-US"/>
        </a:p>
      </dgm:t>
    </dgm:pt>
    <dgm:pt modelId="{55B12E0A-6DBD-4BBF-A95D-5B73B327D58E}">
      <dgm:prSet phldrT="[Text]"/>
      <dgm:spPr/>
      <dgm:t>
        <a:bodyPr/>
        <a:lstStyle/>
        <a:p>
          <a:r>
            <a:rPr lang="en-US" dirty="0"/>
            <a:t>TCMHCC Executive Committee</a:t>
          </a:r>
        </a:p>
      </dgm:t>
    </dgm:pt>
    <dgm:pt modelId="{B4F69AEA-822C-4431-B802-C4EE9E3EE9F5}" type="parTrans" cxnId="{E1B1F98D-D418-4185-87F2-0D1C482C3C0D}">
      <dgm:prSet/>
      <dgm:spPr/>
      <dgm:t>
        <a:bodyPr/>
        <a:lstStyle/>
        <a:p>
          <a:endParaRPr lang="en-US"/>
        </a:p>
      </dgm:t>
    </dgm:pt>
    <dgm:pt modelId="{07D17255-05B7-4C03-9CE6-30D8DF80DEE8}" type="sibTrans" cxnId="{E1B1F98D-D418-4185-87F2-0D1C482C3C0D}">
      <dgm:prSet/>
      <dgm:spPr/>
      <dgm:t>
        <a:bodyPr/>
        <a:lstStyle/>
        <a:p>
          <a:endParaRPr lang="en-US"/>
        </a:p>
      </dgm:t>
    </dgm:pt>
    <dgm:pt modelId="{ED91CD4D-1361-4D1F-91B7-0020CFA7F197}">
      <dgm:prSet phldrT="[Text]"/>
      <dgm:spPr/>
      <dgm:t>
        <a:bodyPr/>
        <a:lstStyle/>
        <a:p>
          <a:r>
            <a:rPr lang="en-US" dirty="0"/>
            <a:t>CPAN</a:t>
          </a:r>
        </a:p>
      </dgm:t>
    </dgm:pt>
    <dgm:pt modelId="{73ADDAE7-CFC3-4214-950B-92E2DEBA11FB}" type="parTrans" cxnId="{19B91558-4C13-4877-A447-6B9B25F84650}">
      <dgm:prSet/>
      <dgm:spPr/>
      <dgm:t>
        <a:bodyPr/>
        <a:lstStyle/>
        <a:p>
          <a:endParaRPr lang="en-US"/>
        </a:p>
      </dgm:t>
    </dgm:pt>
    <dgm:pt modelId="{4D1ABFDB-C6B2-4A27-BA7B-EA8472D8E272}" type="sibTrans" cxnId="{19B91558-4C13-4877-A447-6B9B25F84650}">
      <dgm:prSet/>
      <dgm:spPr/>
      <dgm:t>
        <a:bodyPr/>
        <a:lstStyle/>
        <a:p>
          <a:endParaRPr lang="en-US"/>
        </a:p>
      </dgm:t>
    </dgm:pt>
    <dgm:pt modelId="{C8E5BC34-59FB-4D7E-92C7-655742F05F7E}">
      <dgm:prSet phldrT="[Text]"/>
      <dgm:spPr/>
      <dgm:t>
        <a:bodyPr/>
        <a:lstStyle/>
        <a:p>
          <a:r>
            <a:rPr lang="en-US" dirty="0"/>
            <a:t>Peri-Pan</a:t>
          </a:r>
        </a:p>
      </dgm:t>
    </dgm:pt>
    <dgm:pt modelId="{6BBE0060-AE0C-4FE9-86E1-3D85B825151A}" type="parTrans" cxnId="{3A7D8497-FDB4-4155-8076-79FF435A99D1}">
      <dgm:prSet/>
      <dgm:spPr/>
      <dgm:t>
        <a:bodyPr/>
        <a:lstStyle/>
        <a:p>
          <a:endParaRPr lang="en-US"/>
        </a:p>
      </dgm:t>
    </dgm:pt>
    <dgm:pt modelId="{9EE68722-B4CC-4540-AB08-A1E2C5260944}" type="sibTrans" cxnId="{3A7D8497-FDB4-4155-8076-79FF435A99D1}">
      <dgm:prSet/>
      <dgm:spPr/>
      <dgm:t>
        <a:bodyPr/>
        <a:lstStyle/>
        <a:p>
          <a:endParaRPr lang="en-US"/>
        </a:p>
      </dgm:t>
    </dgm:pt>
    <dgm:pt modelId="{F00E42F3-208F-4693-9A43-34A0268F43F3}">
      <dgm:prSet phldrT="[Text]"/>
      <dgm:spPr/>
      <dgm:t>
        <a:bodyPr/>
        <a:lstStyle/>
        <a:p>
          <a:endParaRPr lang="en-US" dirty="0"/>
        </a:p>
      </dgm:t>
    </dgm:pt>
    <dgm:pt modelId="{CBEA6AC4-4CC9-4E05-8595-31566E2C7826}" type="parTrans" cxnId="{4B7E69E1-627F-451A-8AAC-2263BBCDBE7F}">
      <dgm:prSet/>
      <dgm:spPr/>
      <dgm:t>
        <a:bodyPr/>
        <a:lstStyle/>
        <a:p>
          <a:endParaRPr lang="en-US"/>
        </a:p>
      </dgm:t>
    </dgm:pt>
    <dgm:pt modelId="{8D9E3D85-3D78-46B9-9E7E-6B52CBC439FC}" type="sibTrans" cxnId="{4B7E69E1-627F-451A-8AAC-2263BBCDBE7F}">
      <dgm:prSet/>
      <dgm:spPr/>
      <dgm:t>
        <a:bodyPr/>
        <a:lstStyle/>
        <a:p>
          <a:endParaRPr lang="en-US"/>
        </a:p>
      </dgm:t>
    </dgm:pt>
    <dgm:pt modelId="{06F61259-FA43-4D7D-9EEB-77B8F1266DD6}" type="pres">
      <dgm:prSet presAssocID="{E6036F71-E4FB-48E0-9C52-378825927C7E}" presName="Name0" presStyleCnt="0">
        <dgm:presLayoutVars>
          <dgm:chMax val="1"/>
          <dgm:chPref val="1"/>
          <dgm:dir/>
          <dgm:animOne val="branch"/>
          <dgm:animLvl val="lvl"/>
        </dgm:presLayoutVars>
      </dgm:prSet>
      <dgm:spPr/>
    </dgm:pt>
    <dgm:pt modelId="{983899E0-722E-4F7B-A692-BF381D680F4B}" type="pres">
      <dgm:prSet presAssocID="{6CFA7E51-8FBE-4243-9F7D-5033D01C2046}" presName="singleCycle" presStyleCnt="0"/>
      <dgm:spPr/>
    </dgm:pt>
    <dgm:pt modelId="{06BC2A20-AD2D-479F-B3B9-63EEAC378405}" type="pres">
      <dgm:prSet presAssocID="{6CFA7E51-8FBE-4243-9F7D-5033D01C2046}" presName="singleCenter" presStyleLbl="node1" presStyleIdx="0" presStyleCnt="4">
        <dgm:presLayoutVars>
          <dgm:chMax val="7"/>
          <dgm:chPref val="7"/>
        </dgm:presLayoutVars>
      </dgm:prSet>
      <dgm:spPr/>
    </dgm:pt>
    <dgm:pt modelId="{AB922D69-4BA0-4A41-966C-95F90469582B}" type="pres">
      <dgm:prSet presAssocID="{B4F69AEA-822C-4431-B802-C4EE9E3EE9F5}" presName="Name56" presStyleLbl="parChTrans1D2" presStyleIdx="0" presStyleCnt="3"/>
      <dgm:spPr/>
    </dgm:pt>
    <dgm:pt modelId="{42EA8A47-D804-4B67-8669-8DE1054A80B7}" type="pres">
      <dgm:prSet presAssocID="{55B12E0A-6DBD-4BBF-A95D-5B73B327D58E}" presName="text0" presStyleLbl="node1" presStyleIdx="1" presStyleCnt="4" custScaleX="127216" custScaleY="138672">
        <dgm:presLayoutVars>
          <dgm:bulletEnabled val="1"/>
        </dgm:presLayoutVars>
      </dgm:prSet>
      <dgm:spPr/>
    </dgm:pt>
    <dgm:pt modelId="{8B15F395-2AD2-46BC-A7ED-98C8AD6029DB}" type="pres">
      <dgm:prSet presAssocID="{73ADDAE7-CFC3-4214-950B-92E2DEBA11FB}" presName="Name56" presStyleLbl="parChTrans1D2" presStyleIdx="1" presStyleCnt="3"/>
      <dgm:spPr/>
    </dgm:pt>
    <dgm:pt modelId="{9F16719D-5511-4162-82A5-1F60C91ADADE}" type="pres">
      <dgm:prSet presAssocID="{ED91CD4D-1361-4D1F-91B7-0020CFA7F197}" presName="text0" presStyleLbl="node1" presStyleIdx="2" presStyleCnt="4">
        <dgm:presLayoutVars>
          <dgm:bulletEnabled val="1"/>
        </dgm:presLayoutVars>
      </dgm:prSet>
      <dgm:spPr/>
    </dgm:pt>
    <dgm:pt modelId="{5FDE4E48-F183-4B5E-8728-D61299E41599}" type="pres">
      <dgm:prSet presAssocID="{6BBE0060-AE0C-4FE9-86E1-3D85B825151A}" presName="Name56" presStyleLbl="parChTrans1D2" presStyleIdx="2" presStyleCnt="3"/>
      <dgm:spPr/>
    </dgm:pt>
    <dgm:pt modelId="{61453B11-99A3-4CBD-9EA9-DEDC9DD536E8}" type="pres">
      <dgm:prSet presAssocID="{C8E5BC34-59FB-4D7E-92C7-655742F05F7E}" presName="text0" presStyleLbl="node1" presStyleIdx="3" presStyleCnt="4">
        <dgm:presLayoutVars>
          <dgm:bulletEnabled val="1"/>
        </dgm:presLayoutVars>
      </dgm:prSet>
      <dgm:spPr/>
    </dgm:pt>
  </dgm:ptLst>
  <dgm:cxnLst>
    <dgm:cxn modelId="{2551FD0D-885C-47D7-B283-D202D60591DE}" type="presOf" srcId="{B4F69AEA-822C-4431-B802-C4EE9E3EE9F5}" destId="{AB922D69-4BA0-4A41-966C-95F90469582B}" srcOrd="0" destOrd="0" presId="urn:microsoft.com/office/officeart/2008/layout/RadialCluster"/>
    <dgm:cxn modelId="{66AC7713-AD75-4B64-B2A2-824161C201EB}" type="presOf" srcId="{ED91CD4D-1361-4D1F-91B7-0020CFA7F197}" destId="{9F16719D-5511-4162-82A5-1F60C91ADADE}" srcOrd="0" destOrd="0" presId="urn:microsoft.com/office/officeart/2008/layout/RadialCluster"/>
    <dgm:cxn modelId="{16EC8F32-421E-4BB9-990B-5A25F66B4466}" type="presOf" srcId="{6BBE0060-AE0C-4FE9-86E1-3D85B825151A}" destId="{5FDE4E48-F183-4B5E-8728-D61299E41599}" srcOrd="0" destOrd="0" presId="urn:microsoft.com/office/officeart/2008/layout/RadialCluster"/>
    <dgm:cxn modelId="{0A75F536-9863-4B7E-875C-D54CE7E6FFCA}" type="presOf" srcId="{55B12E0A-6DBD-4BBF-A95D-5B73B327D58E}" destId="{42EA8A47-D804-4B67-8669-8DE1054A80B7}" srcOrd="0" destOrd="0" presId="urn:microsoft.com/office/officeart/2008/layout/RadialCluster"/>
    <dgm:cxn modelId="{19B91558-4C13-4877-A447-6B9B25F84650}" srcId="{6CFA7E51-8FBE-4243-9F7D-5033D01C2046}" destId="{ED91CD4D-1361-4D1F-91B7-0020CFA7F197}" srcOrd="1" destOrd="0" parTransId="{73ADDAE7-CFC3-4214-950B-92E2DEBA11FB}" sibTransId="{4D1ABFDB-C6B2-4A27-BA7B-EA8472D8E272}"/>
    <dgm:cxn modelId="{E1B1F98D-D418-4185-87F2-0D1C482C3C0D}" srcId="{6CFA7E51-8FBE-4243-9F7D-5033D01C2046}" destId="{55B12E0A-6DBD-4BBF-A95D-5B73B327D58E}" srcOrd="0" destOrd="0" parTransId="{B4F69AEA-822C-4431-B802-C4EE9E3EE9F5}" sibTransId="{07D17255-05B7-4C03-9CE6-30D8DF80DEE8}"/>
    <dgm:cxn modelId="{3A7D8497-FDB4-4155-8076-79FF435A99D1}" srcId="{6CFA7E51-8FBE-4243-9F7D-5033D01C2046}" destId="{C8E5BC34-59FB-4D7E-92C7-655742F05F7E}" srcOrd="2" destOrd="0" parTransId="{6BBE0060-AE0C-4FE9-86E1-3D85B825151A}" sibTransId="{9EE68722-B4CC-4540-AB08-A1E2C5260944}"/>
    <dgm:cxn modelId="{310FE1C4-316C-405D-B34B-C4BABE46EA10}" srcId="{E6036F71-E4FB-48E0-9C52-378825927C7E}" destId="{6CFA7E51-8FBE-4243-9F7D-5033D01C2046}" srcOrd="0" destOrd="0" parTransId="{1D23C239-3AB1-476C-9682-B0AAA1BB30BF}" sibTransId="{440FBDA2-A029-4248-BAA8-AC6DA46C36BC}"/>
    <dgm:cxn modelId="{21FB3AD2-5301-4240-AEF7-E67B674F1A3E}" type="presOf" srcId="{E6036F71-E4FB-48E0-9C52-378825927C7E}" destId="{06F61259-FA43-4D7D-9EEB-77B8F1266DD6}" srcOrd="0" destOrd="0" presId="urn:microsoft.com/office/officeart/2008/layout/RadialCluster"/>
    <dgm:cxn modelId="{4B7E69E1-627F-451A-8AAC-2263BBCDBE7F}" srcId="{E6036F71-E4FB-48E0-9C52-378825927C7E}" destId="{F00E42F3-208F-4693-9A43-34A0268F43F3}" srcOrd="1" destOrd="0" parTransId="{CBEA6AC4-4CC9-4E05-8595-31566E2C7826}" sibTransId="{8D9E3D85-3D78-46B9-9E7E-6B52CBC439FC}"/>
    <dgm:cxn modelId="{44ACD5F5-6F8A-4F67-B8DD-34567DFE4399}" type="presOf" srcId="{C8E5BC34-59FB-4D7E-92C7-655742F05F7E}" destId="{61453B11-99A3-4CBD-9EA9-DEDC9DD536E8}" srcOrd="0" destOrd="0" presId="urn:microsoft.com/office/officeart/2008/layout/RadialCluster"/>
    <dgm:cxn modelId="{37EAC4F6-E413-4837-8D41-BFBFEACFC58E}" type="presOf" srcId="{6CFA7E51-8FBE-4243-9F7D-5033D01C2046}" destId="{06BC2A20-AD2D-479F-B3B9-63EEAC378405}" srcOrd="0" destOrd="0" presId="urn:microsoft.com/office/officeart/2008/layout/RadialCluster"/>
    <dgm:cxn modelId="{9E9B2AFE-D889-424A-A967-FE86470E9407}" type="presOf" srcId="{73ADDAE7-CFC3-4214-950B-92E2DEBA11FB}" destId="{8B15F395-2AD2-46BC-A7ED-98C8AD6029DB}" srcOrd="0" destOrd="0" presId="urn:microsoft.com/office/officeart/2008/layout/RadialCluster"/>
    <dgm:cxn modelId="{A50A4B96-2B93-4E7F-9DD0-EE1F9BE626F1}" type="presParOf" srcId="{06F61259-FA43-4D7D-9EEB-77B8F1266DD6}" destId="{983899E0-722E-4F7B-A692-BF381D680F4B}" srcOrd="0" destOrd="0" presId="urn:microsoft.com/office/officeart/2008/layout/RadialCluster"/>
    <dgm:cxn modelId="{2FAFAAC9-3841-4F4B-8315-853BD25F6AD4}" type="presParOf" srcId="{983899E0-722E-4F7B-A692-BF381D680F4B}" destId="{06BC2A20-AD2D-479F-B3B9-63EEAC378405}" srcOrd="0" destOrd="0" presId="urn:microsoft.com/office/officeart/2008/layout/RadialCluster"/>
    <dgm:cxn modelId="{A918A9F7-C1F3-486C-A1AA-CED5F413C478}" type="presParOf" srcId="{983899E0-722E-4F7B-A692-BF381D680F4B}" destId="{AB922D69-4BA0-4A41-966C-95F90469582B}" srcOrd="1" destOrd="0" presId="urn:microsoft.com/office/officeart/2008/layout/RadialCluster"/>
    <dgm:cxn modelId="{629D3CC0-4280-4E1F-BBDB-D04716CEDF88}" type="presParOf" srcId="{983899E0-722E-4F7B-A692-BF381D680F4B}" destId="{42EA8A47-D804-4B67-8669-8DE1054A80B7}" srcOrd="2" destOrd="0" presId="urn:microsoft.com/office/officeart/2008/layout/RadialCluster"/>
    <dgm:cxn modelId="{5FE741C8-76A2-4C75-9044-8F21A41FC020}" type="presParOf" srcId="{983899E0-722E-4F7B-A692-BF381D680F4B}" destId="{8B15F395-2AD2-46BC-A7ED-98C8AD6029DB}" srcOrd="3" destOrd="0" presId="urn:microsoft.com/office/officeart/2008/layout/RadialCluster"/>
    <dgm:cxn modelId="{565330EF-1F46-4398-BC04-386406BCD94D}" type="presParOf" srcId="{983899E0-722E-4F7B-A692-BF381D680F4B}" destId="{9F16719D-5511-4162-82A5-1F60C91ADADE}" srcOrd="4" destOrd="0" presId="urn:microsoft.com/office/officeart/2008/layout/RadialCluster"/>
    <dgm:cxn modelId="{2817EA49-8B82-486B-B179-34D53CB11865}" type="presParOf" srcId="{983899E0-722E-4F7B-A692-BF381D680F4B}" destId="{5FDE4E48-F183-4B5E-8728-D61299E41599}" srcOrd="5" destOrd="0" presId="urn:microsoft.com/office/officeart/2008/layout/RadialCluster"/>
    <dgm:cxn modelId="{4086883D-93AB-4958-92EF-E4DEBA75B559}" type="presParOf" srcId="{983899E0-722E-4F7B-A692-BF381D680F4B}" destId="{61453B11-99A3-4CBD-9EA9-DEDC9DD536E8}" srcOrd="6"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BC2A20-AD2D-479F-B3B9-63EEAC378405}">
      <dsp:nvSpPr>
        <dsp:cNvPr id="0" name=""/>
        <dsp:cNvSpPr/>
      </dsp:nvSpPr>
      <dsp:spPr>
        <a:xfrm>
          <a:off x="2782568" y="2473463"/>
          <a:ext cx="1531028" cy="1531028"/>
        </a:xfrm>
        <a:prstGeom prst="roundRect">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1111250">
            <a:lnSpc>
              <a:spcPct val="90000"/>
            </a:lnSpc>
            <a:spcBef>
              <a:spcPct val="0"/>
            </a:spcBef>
            <a:spcAft>
              <a:spcPct val="35000"/>
            </a:spcAft>
            <a:buNone/>
          </a:pPr>
          <a:r>
            <a:rPr lang="en-US" sz="2500" kern="1200" dirty="0"/>
            <a:t>Executive Director TCMHCC</a:t>
          </a:r>
        </a:p>
      </dsp:txBody>
      <dsp:txXfrm>
        <a:off x="2857307" y="2548202"/>
        <a:ext cx="1381550" cy="1381550"/>
      </dsp:txXfrm>
    </dsp:sp>
    <dsp:sp modelId="{AB922D69-4BA0-4A41-966C-95F90469582B}">
      <dsp:nvSpPr>
        <dsp:cNvPr id="0" name=""/>
        <dsp:cNvSpPr/>
      </dsp:nvSpPr>
      <dsp:spPr>
        <a:xfrm rot="16200000">
          <a:off x="3110279" y="2035660"/>
          <a:ext cx="875606" cy="0"/>
        </a:xfrm>
        <a:custGeom>
          <a:avLst/>
          <a:gdLst/>
          <a:ahLst/>
          <a:cxnLst/>
          <a:rect l="0" t="0" r="0" b="0"/>
          <a:pathLst>
            <a:path>
              <a:moveTo>
                <a:pt x="0" y="0"/>
              </a:moveTo>
              <a:lnTo>
                <a:pt x="875606" y="0"/>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EA8A47-D804-4B67-8669-8DE1054A80B7}">
      <dsp:nvSpPr>
        <dsp:cNvPr id="0" name=""/>
        <dsp:cNvSpPr/>
      </dsp:nvSpPr>
      <dsp:spPr>
        <a:xfrm>
          <a:off x="2895599" y="175375"/>
          <a:ext cx="1304967" cy="1422482"/>
        </a:xfrm>
        <a:prstGeom prst="roundRect">
          <a:avLst/>
        </a:prstGeom>
        <a:solidFill>
          <a:schemeClr val="accent1">
            <a:shade val="50000"/>
            <a:hueOff val="201247"/>
            <a:satOff val="-4901"/>
            <a:lumOff val="214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kern="1200" dirty="0"/>
            <a:t>TCMHCC Executive Committee</a:t>
          </a:r>
        </a:p>
      </dsp:txBody>
      <dsp:txXfrm>
        <a:off x="2959302" y="239078"/>
        <a:ext cx="1177561" cy="1295076"/>
      </dsp:txXfrm>
    </dsp:sp>
    <dsp:sp modelId="{8B15F395-2AD2-46BC-A7ED-98C8AD6029DB}">
      <dsp:nvSpPr>
        <dsp:cNvPr id="0" name=""/>
        <dsp:cNvSpPr/>
      </dsp:nvSpPr>
      <dsp:spPr>
        <a:xfrm rot="1800000">
          <a:off x="4254904" y="3899992"/>
          <a:ext cx="876182" cy="0"/>
        </a:xfrm>
        <a:custGeom>
          <a:avLst/>
          <a:gdLst/>
          <a:ahLst/>
          <a:cxnLst/>
          <a:rect l="0" t="0" r="0" b="0"/>
          <a:pathLst>
            <a:path>
              <a:moveTo>
                <a:pt x="0" y="0"/>
              </a:moveTo>
              <a:lnTo>
                <a:pt x="876182" y="0"/>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F16719D-5511-4162-82A5-1F60C91ADADE}">
      <dsp:nvSpPr>
        <dsp:cNvPr id="0" name=""/>
        <dsp:cNvSpPr/>
      </dsp:nvSpPr>
      <dsp:spPr>
        <a:xfrm>
          <a:off x="5072393" y="3902263"/>
          <a:ext cx="1025789" cy="1025789"/>
        </a:xfrm>
        <a:prstGeom prst="roundRect">
          <a:avLst/>
        </a:prstGeom>
        <a:solidFill>
          <a:schemeClr val="accent1">
            <a:shade val="50000"/>
            <a:hueOff val="402493"/>
            <a:satOff val="-9802"/>
            <a:lumOff val="428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n-US" sz="2800" kern="1200" dirty="0"/>
            <a:t>CPAN</a:t>
          </a:r>
        </a:p>
      </dsp:txBody>
      <dsp:txXfrm>
        <a:off x="5122468" y="3952338"/>
        <a:ext cx="925639" cy="925639"/>
      </dsp:txXfrm>
    </dsp:sp>
    <dsp:sp modelId="{5FDE4E48-F183-4B5E-8728-D61299E41599}">
      <dsp:nvSpPr>
        <dsp:cNvPr id="0" name=""/>
        <dsp:cNvSpPr/>
      </dsp:nvSpPr>
      <dsp:spPr>
        <a:xfrm rot="9000000">
          <a:off x="1965079" y="3899992"/>
          <a:ext cx="876182" cy="0"/>
        </a:xfrm>
        <a:custGeom>
          <a:avLst/>
          <a:gdLst/>
          <a:ahLst/>
          <a:cxnLst/>
          <a:rect l="0" t="0" r="0" b="0"/>
          <a:pathLst>
            <a:path>
              <a:moveTo>
                <a:pt x="0" y="0"/>
              </a:moveTo>
              <a:lnTo>
                <a:pt x="876182" y="0"/>
              </a:lnTo>
            </a:path>
          </a:pathLst>
        </a:custGeom>
        <a:noFill/>
        <a:ln w="12700" cap="flat" cmpd="sng" algn="ctr">
          <a:solidFill>
            <a:schemeClr val="accent1">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1453B11-99A3-4CBD-9EA9-DEDC9DD536E8}">
      <dsp:nvSpPr>
        <dsp:cNvPr id="0" name=""/>
        <dsp:cNvSpPr/>
      </dsp:nvSpPr>
      <dsp:spPr>
        <a:xfrm>
          <a:off x="997983" y="3902263"/>
          <a:ext cx="1025789" cy="1025789"/>
        </a:xfrm>
        <a:prstGeom prst="roundRect">
          <a:avLst/>
        </a:prstGeom>
        <a:solidFill>
          <a:schemeClr val="accent1">
            <a:shade val="50000"/>
            <a:hueOff val="201247"/>
            <a:satOff val="-4901"/>
            <a:lumOff val="214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n-US" sz="2800" kern="1200" dirty="0"/>
            <a:t>Peri-Pan</a:t>
          </a:r>
        </a:p>
      </dsp:txBody>
      <dsp:txXfrm>
        <a:off x="1048058" y="3952338"/>
        <a:ext cx="925639" cy="925639"/>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5F5944-D8F0-4032-A82A-6A1F87E63578}" type="datetimeFigureOut">
              <a:rPr lang="en-US" smtClean="0"/>
              <a:t>5/13/2022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30E28C-3A59-42ED-BD00-4FC1D4C5D703}" type="slidenum">
              <a:rPr lang="en-US" smtClean="0"/>
              <a:t>‹#›</a:t>
            </a:fld>
            <a:endParaRPr lang="en-US"/>
          </a:p>
        </p:txBody>
      </p:sp>
    </p:spTree>
    <p:extLst>
      <p:ext uri="{BB962C8B-B14F-4D97-AF65-F5344CB8AC3E}">
        <p14:creationId xmlns:p14="http://schemas.microsoft.com/office/powerpoint/2010/main" val="1327032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30E28C-3A59-42ED-BD00-4FC1D4C5D703}" type="slidenum">
              <a:rPr lang="en-US" smtClean="0"/>
              <a:t>9</a:t>
            </a:fld>
            <a:endParaRPr lang="en-US"/>
          </a:p>
        </p:txBody>
      </p:sp>
    </p:spTree>
    <p:extLst>
      <p:ext uri="{BB962C8B-B14F-4D97-AF65-F5344CB8AC3E}">
        <p14:creationId xmlns:p14="http://schemas.microsoft.com/office/powerpoint/2010/main" val="1908214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Representatives from these HRIs have been meeting over the past few months to </a:t>
            </a:r>
          </a:p>
        </p:txBody>
      </p:sp>
      <p:sp>
        <p:nvSpPr>
          <p:cNvPr id="4" name="Slide Number Placeholder 3"/>
          <p:cNvSpPr>
            <a:spLocks noGrp="1"/>
          </p:cNvSpPr>
          <p:nvPr>
            <p:ph type="sldNum" sz="quarter" idx="5"/>
          </p:nvPr>
        </p:nvSpPr>
        <p:spPr/>
        <p:txBody>
          <a:bodyPr/>
          <a:lstStyle/>
          <a:p>
            <a:fld id="{0930E28C-3A59-42ED-BD00-4FC1D4C5D703}" type="slidenum">
              <a:rPr lang="en-US" smtClean="0"/>
              <a:t>13</a:t>
            </a:fld>
            <a:endParaRPr lang="en-US"/>
          </a:p>
        </p:txBody>
      </p:sp>
    </p:spTree>
    <p:extLst>
      <p:ext uri="{BB962C8B-B14F-4D97-AF65-F5344CB8AC3E}">
        <p14:creationId xmlns:p14="http://schemas.microsoft.com/office/powerpoint/2010/main" val="1487578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66481">
              <a:defRPr/>
            </a:pPr>
            <a:r>
              <a:rPr lang="en-US" sz="1300" dirty="0"/>
              <a:t>*Photo purchased from </a:t>
            </a:r>
            <a:r>
              <a:rPr lang="en-US" sz="1300" dirty="0" err="1"/>
              <a:t>Canva</a:t>
            </a:r>
            <a:r>
              <a:rPr lang="en-US" sz="1300" dirty="0"/>
              <a:t> subscription</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2E114201-78F0-44F0-933F-DD576E7D06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6109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Clinicians actually called less about unipolar depression; face to face consults support comfort in treating more complex illness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2524F8-0278-4AAF-B65E-5AE92D7CB9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8304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30E28C-3A59-42ED-BD00-4FC1D4C5D703}" type="slidenum">
              <a:rPr lang="en-US" smtClean="0"/>
              <a:t>22</a:t>
            </a:fld>
            <a:endParaRPr lang="en-US"/>
          </a:p>
        </p:txBody>
      </p:sp>
    </p:spTree>
    <p:extLst>
      <p:ext uri="{BB962C8B-B14F-4D97-AF65-F5344CB8AC3E}">
        <p14:creationId xmlns:p14="http://schemas.microsoft.com/office/powerpoint/2010/main" val="3135655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will limit confusion on the part of the clinicians who are used to calling CPAN as their menu will not change at all. This will limit the potential number of miscalls to </a:t>
            </a:r>
            <a:r>
              <a:rPr lang="en-US" dirty="0" err="1"/>
              <a:t>PeriPAN</a:t>
            </a:r>
            <a:r>
              <a:rPr lang="en-US" dirty="0"/>
              <a:t> that are from regions outside of the hub regions. </a:t>
            </a:r>
          </a:p>
        </p:txBody>
      </p:sp>
      <p:sp>
        <p:nvSpPr>
          <p:cNvPr id="4" name="Slide Number Placeholder 3"/>
          <p:cNvSpPr>
            <a:spLocks noGrp="1"/>
          </p:cNvSpPr>
          <p:nvPr>
            <p:ph type="sldNum" sz="quarter" idx="5"/>
          </p:nvPr>
        </p:nvSpPr>
        <p:spPr/>
        <p:txBody>
          <a:bodyPr/>
          <a:lstStyle/>
          <a:p>
            <a:fld id="{0930E28C-3A59-42ED-BD00-4FC1D4C5D703}" type="slidenum">
              <a:rPr lang="en-US" smtClean="0"/>
              <a:t>23</a:t>
            </a:fld>
            <a:endParaRPr lang="en-US"/>
          </a:p>
        </p:txBody>
      </p:sp>
    </p:spTree>
    <p:extLst>
      <p:ext uri="{BB962C8B-B14F-4D97-AF65-F5344CB8AC3E}">
        <p14:creationId xmlns:p14="http://schemas.microsoft.com/office/powerpoint/2010/main" val="439371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will follow best practices nationally, allow for greater expansion in the future.</a:t>
            </a:r>
          </a:p>
        </p:txBody>
      </p:sp>
      <p:sp>
        <p:nvSpPr>
          <p:cNvPr id="4" name="Slide Number Placeholder 3"/>
          <p:cNvSpPr>
            <a:spLocks noGrp="1"/>
          </p:cNvSpPr>
          <p:nvPr>
            <p:ph type="sldNum" sz="quarter" idx="5"/>
          </p:nvPr>
        </p:nvSpPr>
        <p:spPr/>
        <p:txBody>
          <a:bodyPr/>
          <a:lstStyle/>
          <a:p>
            <a:fld id="{0930E28C-3A59-42ED-BD00-4FC1D4C5D703}" type="slidenum">
              <a:rPr lang="en-US" smtClean="0"/>
              <a:t>24</a:t>
            </a:fld>
            <a:endParaRPr lang="en-US"/>
          </a:p>
        </p:txBody>
      </p:sp>
    </p:spTree>
    <p:extLst>
      <p:ext uri="{BB962C8B-B14F-4D97-AF65-F5344CB8AC3E}">
        <p14:creationId xmlns:p14="http://schemas.microsoft.com/office/powerpoint/2010/main" val="566971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Trayt</a:t>
            </a:r>
            <a:r>
              <a:rPr lang="en-US" dirty="0"/>
              <a:t> is able to build this with only minor changes to the current CPAN work flow. One specific question from the team about pregnancy will trigger the Perinatal call form data capture.</a:t>
            </a:r>
          </a:p>
        </p:txBody>
      </p:sp>
      <p:sp>
        <p:nvSpPr>
          <p:cNvPr id="4" name="Slide Number Placeholder 3"/>
          <p:cNvSpPr>
            <a:spLocks noGrp="1"/>
          </p:cNvSpPr>
          <p:nvPr>
            <p:ph type="sldNum" sz="quarter" idx="5"/>
          </p:nvPr>
        </p:nvSpPr>
        <p:spPr/>
        <p:txBody>
          <a:bodyPr/>
          <a:lstStyle/>
          <a:p>
            <a:fld id="{0930E28C-3A59-42ED-BD00-4FC1D4C5D703}" type="slidenum">
              <a:rPr lang="en-US" smtClean="0"/>
              <a:t>26</a:t>
            </a:fld>
            <a:endParaRPr lang="en-US"/>
          </a:p>
        </p:txBody>
      </p:sp>
    </p:spTree>
    <p:extLst>
      <p:ext uri="{BB962C8B-B14F-4D97-AF65-F5344CB8AC3E}">
        <p14:creationId xmlns:p14="http://schemas.microsoft.com/office/powerpoint/2010/main" val="564365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9.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1683545"/>
            <a:ext cx="116586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1714500" y="5403057"/>
            <a:ext cx="10287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0B6290-EED5-874F-900A-4711FF8C08B9}"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B4A6C-D91C-1440-977D-6F60EB24D408}" type="slidenum">
              <a:rPr lang="en-US" smtClean="0"/>
              <a:t>‹#›</a:t>
            </a:fld>
            <a:endParaRPr lang="en-US"/>
          </a:p>
        </p:txBody>
      </p:sp>
      <p:pic>
        <p:nvPicPr>
          <p:cNvPr id="7" name="Picture 6" descr="A picture containing flock, bird, outdoor, light&#10;&#10;Description automatically generated">
            <a:extLst>
              <a:ext uri="{FF2B5EF4-FFF2-40B4-BE49-F238E27FC236}">
                <a16:creationId xmlns:a16="http://schemas.microsoft.com/office/drawing/2014/main" id="{403C3D2B-34CD-454E-ADEF-65BCF13CBFD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8406821" cy="10287002"/>
          </a:xfrm>
          <a:prstGeom prst="rect">
            <a:avLst/>
          </a:prstGeom>
        </p:spPr>
      </p:pic>
      <p:pic>
        <p:nvPicPr>
          <p:cNvPr id="8" name="Picture 7" descr="A close up of a sign&#10;&#10;Description automatically generated">
            <a:extLst>
              <a:ext uri="{FF2B5EF4-FFF2-40B4-BE49-F238E27FC236}">
                <a16:creationId xmlns:a16="http://schemas.microsoft.com/office/drawing/2014/main" id="{47A0FA1A-39E9-465F-A838-4C3A9938089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0765" y="1154918"/>
            <a:ext cx="3086100" cy="1970954"/>
          </a:xfrm>
          <a:prstGeom prst="rect">
            <a:avLst/>
          </a:prstGeom>
        </p:spPr>
      </p:pic>
    </p:spTree>
    <p:extLst>
      <p:ext uri="{BB962C8B-B14F-4D97-AF65-F5344CB8AC3E}">
        <p14:creationId xmlns:p14="http://schemas.microsoft.com/office/powerpoint/2010/main" val="1952053193"/>
      </p:ext>
    </p:extLst>
  </p:cSld>
  <p:clrMapOvr>
    <a:masterClrMapping/>
  </p:clrMapOvr>
  <p:extLst>
    <p:ext uri="{DCECCB84-F9BA-43D5-87BE-67443E8EF086}">
      <p15:sldGuideLst xmlns:p15="http://schemas.microsoft.com/office/powerpoint/2012/main">
        <p15:guide id="1" orient="horz" pos="864" userDrawn="1">
          <p15:clr>
            <a:srgbClr val="FBAE40"/>
          </p15:clr>
        </p15:guide>
        <p15:guide id="2" pos="43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19E135-120F-4628-A281-E536B0023A04}"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17FDF5-B529-4578-8D14-D8883222239C}" type="slidenum">
              <a:rPr lang="en-US" smtClean="0"/>
              <a:t>‹#›</a:t>
            </a:fld>
            <a:endParaRPr lang="en-US"/>
          </a:p>
        </p:txBody>
      </p:sp>
    </p:spTree>
    <p:extLst>
      <p:ext uri="{BB962C8B-B14F-4D97-AF65-F5344CB8AC3E}">
        <p14:creationId xmlns:p14="http://schemas.microsoft.com/office/powerpoint/2010/main" val="746262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5832" y="2564609"/>
            <a:ext cx="1183005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935832" y="6884197"/>
            <a:ext cx="11830050" cy="2250281"/>
          </a:xfrm>
        </p:spPr>
        <p:txBody>
          <a:bodyPr/>
          <a:lstStyle>
            <a:lvl1pPr marL="0" indent="0">
              <a:buNone/>
              <a:defRPr sz="3600">
                <a:solidFill>
                  <a:schemeClr val="tx1"/>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50B6290-EED5-874F-900A-4711FF8C08B9}"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B4A6C-D91C-1440-977D-6F60EB24D408}" type="slidenum">
              <a:rPr lang="en-US" smtClean="0"/>
              <a:t>‹#›</a:t>
            </a:fld>
            <a:endParaRPr lang="en-US"/>
          </a:p>
        </p:txBody>
      </p:sp>
      <p:pic>
        <p:nvPicPr>
          <p:cNvPr id="7" name="Picture 6">
            <a:extLst>
              <a:ext uri="{FF2B5EF4-FFF2-40B4-BE49-F238E27FC236}">
                <a16:creationId xmlns:a16="http://schemas.microsoft.com/office/drawing/2014/main" id="{9F9EBFE3-E227-4870-BD93-357E0063634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5"/>
            <a:ext cx="13716000" cy="10286999"/>
          </a:xfrm>
          <a:prstGeom prst="rect">
            <a:avLst/>
          </a:prstGeom>
        </p:spPr>
      </p:pic>
      <p:pic>
        <p:nvPicPr>
          <p:cNvPr id="8" name="Picture 7" descr="A picture containing flock, bird, light, outdoor&#10;&#10;Description automatically generated">
            <a:extLst>
              <a:ext uri="{FF2B5EF4-FFF2-40B4-BE49-F238E27FC236}">
                <a16:creationId xmlns:a16="http://schemas.microsoft.com/office/drawing/2014/main" id="{8D8E91EB-58A8-473D-AF1B-CACE3940C03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156" t="2338" r="1451" b="2775"/>
          <a:stretch/>
        </p:blipFill>
        <p:spPr>
          <a:xfrm>
            <a:off x="1" y="-1"/>
            <a:ext cx="13716004" cy="10287002"/>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074DF972-11A6-4C8A-A613-A06791FBA95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96482" y="1041182"/>
            <a:ext cx="2628464" cy="1678682"/>
          </a:xfrm>
          <a:prstGeom prst="rect">
            <a:avLst/>
          </a:prstGeom>
        </p:spPr>
      </p:pic>
    </p:spTree>
    <p:extLst>
      <p:ext uri="{BB962C8B-B14F-4D97-AF65-F5344CB8AC3E}">
        <p14:creationId xmlns:p14="http://schemas.microsoft.com/office/powerpoint/2010/main" val="641581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738438"/>
            <a:ext cx="58293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43725" y="2738438"/>
            <a:ext cx="58293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0B6290-EED5-874F-900A-4711FF8C08B9}"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1473880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4762" y="547690"/>
            <a:ext cx="1183005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4763" y="2521745"/>
            <a:ext cx="5802510"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p:cNvSpPr>
            <a:spLocks noGrp="1"/>
          </p:cNvSpPr>
          <p:nvPr>
            <p:ph sz="half" idx="2"/>
          </p:nvPr>
        </p:nvSpPr>
        <p:spPr>
          <a:xfrm>
            <a:off x="944763" y="3757613"/>
            <a:ext cx="5802510"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43726" y="2521745"/>
            <a:ext cx="5831087"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p:cNvSpPr>
            <a:spLocks noGrp="1"/>
          </p:cNvSpPr>
          <p:nvPr>
            <p:ph sz="quarter" idx="4"/>
          </p:nvPr>
        </p:nvSpPr>
        <p:spPr>
          <a:xfrm>
            <a:off x="6943726" y="3757613"/>
            <a:ext cx="5831087"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0B6290-EED5-874F-900A-4711FF8C08B9}" type="datetimeFigureOut">
              <a:rPr lang="en-US" smtClean="0"/>
              <a:t>5/13/2022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3556481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0B6290-EED5-874F-900A-4711FF8C08B9}" type="datetimeFigureOut">
              <a:rPr lang="en-US" smtClean="0"/>
              <a:t>5/13/2022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1762311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0B6290-EED5-874F-900A-4711FF8C08B9}" type="datetimeFigureOut">
              <a:rPr lang="en-US" smtClean="0"/>
              <a:t>5/13/2022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pic>
        <p:nvPicPr>
          <p:cNvPr id="5" name="Picture 4">
            <a:extLst>
              <a:ext uri="{FF2B5EF4-FFF2-40B4-BE49-F238E27FC236}">
                <a16:creationId xmlns:a16="http://schemas.microsoft.com/office/drawing/2014/main" id="{C15CE41A-D563-4B2A-829D-AF967D53033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42977" cy="10287000"/>
          </a:xfrm>
          <a:prstGeom prst="rect">
            <a:avLst/>
          </a:prstGeom>
        </p:spPr>
      </p:pic>
    </p:spTree>
    <p:extLst>
      <p:ext uri="{BB962C8B-B14F-4D97-AF65-F5344CB8AC3E}">
        <p14:creationId xmlns:p14="http://schemas.microsoft.com/office/powerpoint/2010/main" val="1869308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685800"/>
            <a:ext cx="4423767"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5831087" y="1481140"/>
            <a:ext cx="6943725"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44762" y="3086100"/>
            <a:ext cx="4423767"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fld id="{250B6290-EED5-874F-900A-4711FF8C08B9}"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3461499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685800"/>
            <a:ext cx="4423767"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831087" y="1481140"/>
            <a:ext cx="6943725"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944762" y="3086100"/>
            <a:ext cx="4423767"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p:cNvSpPr>
            <a:spLocks noGrp="1"/>
          </p:cNvSpPr>
          <p:nvPr>
            <p:ph type="dt" sz="half" idx="10"/>
          </p:nvPr>
        </p:nvSpPr>
        <p:spPr/>
        <p:txBody>
          <a:bodyPr/>
          <a:lstStyle/>
          <a:p>
            <a:fld id="{250B6290-EED5-874F-900A-4711FF8C08B9}"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2499926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0B6290-EED5-874F-900A-4711FF8C08B9}"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1054321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15513" y="547688"/>
            <a:ext cx="2957513"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6" y="547688"/>
            <a:ext cx="8701088" cy="871775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0B6290-EED5-874F-900A-4711FF8C08B9}"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3676773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DA8E0D0-5F80-174D-BB66-6491EF4444F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51687" y="-62790"/>
            <a:ext cx="14790824" cy="11093117"/>
          </a:xfrm>
          <a:prstGeom prst="rect">
            <a:avLst/>
          </a:prstGeom>
        </p:spPr>
      </p:pic>
      <p:pic>
        <p:nvPicPr>
          <p:cNvPr id="8" name="Picture 7" descr="A picture containing stove, keyboard&#10;&#10;Description automatically generated">
            <a:extLst>
              <a:ext uri="{FF2B5EF4-FFF2-40B4-BE49-F238E27FC236}">
                <a16:creationId xmlns:a16="http://schemas.microsoft.com/office/drawing/2014/main" id="{F87D81B5-E281-CF49-974D-0B70265782C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51687" y="-62790"/>
            <a:ext cx="14790824" cy="11093117"/>
          </a:xfrm>
          <a:prstGeom prst="rect">
            <a:avLst/>
          </a:prstGeom>
        </p:spPr>
      </p:pic>
      <p:sp>
        <p:nvSpPr>
          <p:cNvPr id="2" name="Title 1">
            <a:extLst>
              <a:ext uri="{FF2B5EF4-FFF2-40B4-BE49-F238E27FC236}">
                <a16:creationId xmlns:a16="http://schemas.microsoft.com/office/drawing/2014/main" id="{20DA0BB6-575B-D349-9F7C-C191B5DC042C}"/>
              </a:ext>
            </a:extLst>
          </p:cNvPr>
          <p:cNvSpPr>
            <a:spLocks noGrp="1"/>
          </p:cNvSpPr>
          <p:nvPr>
            <p:ph type="title"/>
          </p:nvPr>
        </p:nvSpPr>
        <p:spPr>
          <a:xfrm>
            <a:off x="942975" y="4489599"/>
            <a:ext cx="5057775" cy="1988345"/>
          </a:xfrm>
        </p:spPr>
        <p:txBody>
          <a:bodyPr>
            <a:normAutofit/>
          </a:bodyPr>
          <a:lstStyle>
            <a:lvl1pPr>
              <a:defRPr sz="405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Footer Placeholder 5">
            <a:extLst>
              <a:ext uri="{FF2B5EF4-FFF2-40B4-BE49-F238E27FC236}">
                <a16:creationId xmlns:a16="http://schemas.microsoft.com/office/drawing/2014/main" id="{23F57D9B-0A9F-8549-B097-78DF9F631DB1}"/>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E2B31FC6-9E80-F84F-8C45-C104EB7052A3}"/>
              </a:ext>
            </a:extLst>
          </p:cNvPr>
          <p:cNvSpPr>
            <a:spLocks noGrp="1"/>
          </p:cNvSpPr>
          <p:nvPr>
            <p:ph type="dt" sz="half" idx="10"/>
          </p:nvPr>
        </p:nvSpPr>
        <p:spPr/>
        <p:txBody>
          <a:bodyPr/>
          <a:lstStyle/>
          <a:p>
            <a:fld id="{250B6290-EED5-874F-900A-4711FF8C08B9}" type="datetimeFigureOut">
              <a:rPr lang="en-US" smtClean="0"/>
              <a:t>5/13/2022</a:t>
            </a:fld>
            <a:endParaRPr lang="en-US"/>
          </a:p>
        </p:txBody>
      </p:sp>
      <p:sp>
        <p:nvSpPr>
          <p:cNvPr id="7" name="Slide Number Placeholder 6">
            <a:extLst>
              <a:ext uri="{FF2B5EF4-FFF2-40B4-BE49-F238E27FC236}">
                <a16:creationId xmlns:a16="http://schemas.microsoft.com/office/drawing/2014/main" id="{F2911A69-56A3-484C-8285-F0595279390D}"/>
              </a:ext>
            </a:extLst>
          </p:cNvPr>
          <p:cNvSpPr>
            <a:spLocks noGrp="1"/>
          </p:cNvSpPr>
          <p:nvPr>
            <p:ph type="sldNum" sz="quarter" idx="12"/>
          </p:nvPr>
        </p:nvSpPr>
        <p:spPr/>
        <p:txBody>
          <a:bodyPr/>
          <a:lstStyle/>
          <a:p>
            <a:fld id="{78FB4A6C-D91C-1440-977D-6F60EB24D408}" type="slidenum">
              <a:rPr lang="en-US" smtClean="0"/>
              <a:t>‹#›</a:t>
            </a:fld>
            <a:endParaRPr lang="en-US"/>
          </a:p>
        </p:txBody>
      </p:sp>
      <p:pic>
        <p:nvPicPr>
          <p:cNvPr id="14" name="Picture 13">
            <a:extLst>
              <a:ext uri="{FF2B5EF4-FFF2-40B4-BE49-F238E27FC236}">
                <a16:creationId xmlns:a16="http://schemas.microsoft.com/office/drawing/2014/main" id="{3BD6D557-DB14-BD4E-B66E-21A3572E712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01594" y="9187584"/>
            <a:ext cx="600075" cy="723900"/>
          </a:xfrm>
          <a:prstGeom prst="rect">
            <a:avLst/>
          </a:prstGeom>
        </p:spPr>
      </p:pic>
      <p:pic>
        <p:nvPicPr>
          <p:cNvPr id="10" name="Picture 9" descr="A picture containing table, drawing&#10;&#10;Description automatically generated">
            <a:extLst>
              <a:ext uri="{FF2B5EF4-FFF2-40B4-BE49-F238E27FC236}">
                <a16:creationId xmlns:a16="http://schemas.microsoft.com/office/drawing/2014/main" id="{C26C229C-D359-5B41-98C9-D76E50AC4A87}"/>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274797" y="-698272"/>
            <a:ext cx="9064341" cy="11093117"/>
          </a:xfrm>
          <a:prstGeom prst="rect">
            <a:avLst/>
          </a:prstGeom>
        </p:spPr>
      </p:pic>
      <p:sp>
        <p:nvSpPr>
          <p:cNvPr id="12" name="Content Placeholder 3">
            <a:extLst>
              <a:ext uri="{FF2B5EF4-FFF2-40B4-BE49-F238E27FC236}">
                <a16:creationId xmlns:a16="http://schemas.microsoft.com/office/drawing/2014/main" id="{BEC1126C-1879-BB43-B834-FE006D50804F}"/>
              </a:ext>
            </a:extLst>
          </p:cNvPr>
          <p:cNvSpPr>
            <a:spLocks noGrp="1"/>
          </p:cNvSpPr>
          <p:nvPr>
            <p:ph sz="half" idx="13"/>
          </p:nvPr>
        </p:nvSpPr>
        <p:spPr>
          <a:xfrm>
            <a:off x="7339382" y="1776350"/>
            <a:ext cx="6172280" cy="6671417"/>
          </a:xfrm>
        </p:spPr>
        <p:txBody>
          <a:bodyPr>
            <a:normAutofit/>
          </a:bodyPr>
          <a:lstStyle>
            <a:lvl1pPr marL="0" indent="0">
              <a:buNone/>
              <a:defRPr sz="2363" b="0" i="0">
                <a:latin typeface="Arial" panose="020B0604020202020204" pitchFamily="34" charset="0"/>
                <a:cs typeface="Arial" panose="020B0604020202020204" pitchFamily="34" charset="0"/>
              </a:defRPr>
            </a:lvl1pPr>
          </a:lstStyle>
          <a:p>
            <a:pPr lvl="0"/>
            <a:endParaRPr lang="en-US" dirty="0"/>
          </a:p>
        </p:txBody>
      </p:sp>
    </p:spTree>
    <p:extLst>
      <p:ext uri="{BB962C8B-B14F-4D97-AF65-F5344CB8AC3E}">
        <p14:creationId xmlns:p14="http://schemas.microsoft.com/office/powerpoint/2010/main" val="14848671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6FDB36C-3591-734F-A2EC-B2145306680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9382" y="-166252"/>
            <a:ext cx="14136833" cy="10952016"/>
          </a:xfrm>
          <a:prstGeom prst="rect">
            <a:avLst/>
          </a:prstGeom>
        </p:spPr>
      </p:pic>
      <p:pic>
        <p:nvPicPr>
          <p:cNvPr id="3" name="Picture 2" descr="A close up of a logo&#10;&#10;Description automatically generated">
            <a:extLst>
              <a:ext uri="{FF2B5EF4-FFF2-40B4-BE49-F238E27FC236}">
                <a16:creationId xmlns:a16="http://schemas.microsoft.com/office/drawing/2014/main" id="{DBC5E49D-5C0D-D64F-B2BA-E27E72E2507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3859" t="3357" r="4891" b="3858"/>
          <a:stretch/>
        </p:blipFill>
        <p:spPr>
          <a:xfrm>
            <a:off x="-249382" y="-166252"/>
            <a:ext cx="14136833" cy="10952016"/>
          </a:xfrm>
          <a:prstGeom prst="rect">
            <a:avLst/>
          </a:prstGeom>
        </p:spPr>
      </p:pic>
      <p:sp>
        <p:nvSpPr>
          <p:cNvPr id="7" name="Date Placeholder 6">
            <a:extLst>
              <a:ext uri="{FF2B5EF4-FFF2-40B4-BE49-F238E27FC236}">
                <a16:creationId xmlns:a16="http://schemas.microsoft.com/office/drawing/2014/main" id="{6DAA7BBD-A90E-8E43-BAD7-483A782BDEE8}"/>
              </a:ext>
            </a:extLst>
          </p:cNvPr>
          <p:cNvSpPr>
            <a:spLocks noGrp="1"/>
          </p:cNvSpPr>
          <p:nvPr>
            <p:ph type="dt" sz="half" idx="10"/>
          </p:nvPr>
        </p:nvSpPr>
        <p:spPr/>
        <p:txBody>
          <a:bodyPr/>
          <a:lstStyle/>
          <a:p>
            <a:fld id="{250B6290-EED5-874F-900A-4711FF8C08B9}" type="datetimeFigureOut">
              <a:rPr lang="en-US" smtClean="0"/>
              <a:t>5/13/2022</a:t>
            </a:fld>
            <a:endParaRPr lang="en-US"/>
          </a:p>
        </p:txBody>
      </p:sp>
      <p:sp>
        <p:nvSpPr>
          <p:cNvPr id="8" name="Footer Placeholder 7">
            <a:extLst>
              <a:ext uri="{FF2B5EF4-FFF2-40B4-BE49-F238E27FC236}">
                <a16:creationId xmlns:a16="http://schemas.microsoft.com/office/drawing/2014/main" id="{13B92DC0-319C-E248-ADCC-5CA42EE32D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0B69C6-59A6-4A4B-8FB3-BECAE3C3ED81}"/>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13" name="Title 1">
            <a:extLst>
              <a:ext uri="{FF2B5EF4-FFF2-40B4-BE49-F238E27FC236}">
                <a16:creationId xmlns:a16="http://schemas.microsoft.com/office/drawing/2014/main" id="{A3D64ECD-6875-E04B-901A-306166929ED2}"/>
              </a:ext>
            </a:extLst>
          </p:cNvPr>
          <p:cNvSpPr>
            <a:spLocks noGrp="1"/>
          </p:cNvSpPr>
          <p:nvPr>
            <p:ph type="title"/>
          </p:nvPr>
        </p:nvSpPr>
        <p:spPr>
          <a:xfrm>
            <a:off x="942975" y="4489599"/>
            <a:ext cx="5057775" cy="1988345"/>
          </a:xfrm>
        </p:spPr>
        <p:txBody>
          <a:bodyPr>
            <a:normAutofit/>
          </a:bodyPr>
          <a:lstStyle>
            <a:lvl1pPr>
              <a:defRPr sz="405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16" name="Picture 15">
            <a:extLst>
              <a:ext uri="{FF2B5EF4-FFF2-40B4-BE49-F238E27FC236}">
                <a16:creationId xmlns:a16="http://schemas.microsoft.com/office/drawing/2014/main" id="{DD218807-E4DB-F24F-A1C7-6FA05C6FC3EC}"/>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01594" y="9187584"/>
            <a:ext cx="600075" cy="723900"/>
          </a:xfrm>
          <a:prstGeom prst="rect">
            <a:avLst/>
          </a:prstGeom>
        </p:spPr>
      </p:pic>
      <p:pic>
        <p:nvPicPr>
          <p:cNvPr id="14" name="Picture 13" descr="A picture containing table, drawing&#10;&#10;Description automatically generated">
            <a:extLst>
              <a:ext uri="{FF2B5EF4-FFF2-40B4-BE49-F238E27FC236}">
                <a16:creationId xmlns:a16="http://schemas.microsoft.com/office/drawing/2014/main" id="{73BA7927-D084-0C4F-A2CA-B9BA6DA60FCA}"/>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274797" y="-698272"/>
            <a:ext cx="8612655" cy="11093117"/>
          </a:xfrm>
          <a:prstGeom prst="rect">
            <a:avLst/>
          </a:prstGeom>
        </p:spPr>
      </p:pic>
      <p:sp>
        <p:nvSpPr>
          <p:cNvPr id="12" name="Content Placeholder 3">
            <a:extLst>
              <a:ext uri="{FF2B5EF4-FFF2-40B4-BE49-F238E27FC236}">
                <a16:creationId xmlns:a16="http://schemas.microsoft.com/office/drawing/2014/main" id="{03DCA613-F53D-F641-B291-BF2E13C5C04C}"/>
              </a:ext>
            </a:extLst>
          </p:cNvPr>
          <p:cNvSpPr>
            <a:spLocks noGrp="1"/>
          </p:cNvSpPr>
          <p:nvPr>
            <p:ph sz="half" idx="13"/>
          </p:nvPr>
        </p:nvSpPr>
        <p:spPr>
          <a:xfrm>
            <a:off x="7339382" y="2079064"/>
            <a:ext cx="5769924" cy="6368702"/>
          </a:xfrm>
        </p:spPr>
        <p:txBody>
          <a:bodyPr>
            <a:normAutofit/>
          </a:bodyPr>
          <a:lstStyle>
            <a:lvl1pPr marL="0" indent="0">
              <a:buNone/>
              <a:defRPr sz="2363" b="0" i="0">
                <a:latin typeface="Arial" panose="020B0604020202020204" pitchFamily="34" charset="0"/>
                <a:cs typeface="Arial" panose="020B0604020202020204" pitchFamily="34" charset="0"/>
              </a:defRPr>
            </a:lvl1pPr>
          </a:lstStyle>
          <a:p>
            <a:pPr lvl="0"/>
            <a:endParaRPr lang="en-US" dirty="0"/>
          </a:p>
        </p:txBody>
      </p:sp>
    </p:spTree>
    <p:extLst>
      <p:ext uri="{BB962C8B-B14F-4D97-AF65-F5344CB8AC3E}">
        <p14:creationId xmlns:p14="http://schemas.microsoft.com/office/powerpoint/2010/main" val="2841376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944630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975" y="547690"/>
            <a:ext cx="1183005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42975" y="2738438"/>
            <a:ext cx="1183005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42975" y="9534527"/>
            <a:ext cx="30861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250B6290-EED5-874F-900A-4711FF8C08B9}" type="datetimeFigureOut">
              <a:rPr lang="en-US" smtClean="0"/>
              <a:t>5/13/2022</a:t>
            </a:fld>
            <a:endParaRPr lang="en-US"/>
          </a:p>
        </p:txBody>
      </p:sp>
      <p:sp>
        <p:nvSpPr>
          <p:cNvPr id="5" name="Footer Placeholder 4"/>
          <p:cNvSpPr>
            <a:spLocks noGrp="1"/>
          </p:cNvSpPr>
          <p:nvPr>
            <p:ph type="ftr" sz="quarter" idx="3"/>
          </p:nvPr>
        </p:nvSpPr>
        <p:spPr>
          <a:xfrm>
            <a:off x="4543425" y="9534527"/>
            <a:ext cx="462915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686925" y="9534527"/>
            <a:ext cx="30861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78FB4A6C-D91C-1440-977D-6F60EB24D408}" type="slidenum">
              <a:rPr lang="en-US" smtClean="0"/>
              <a:t>‹#›</a:t>
            </a:fld>
            <a:endParaRPr lang="en-US"/>
          </a:p>
        </p:txBody>
      </p:sp>
    </p:spTree>
    <p:extLst>
      <p:ext uri="{BB962C8B-B14F-4D97-AF65-F5344CB8AC3E}">
        <p14:creationId xmlns:p14="http://schemas.microsoft.com/office/powerpoint/2010/main" val="35963971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688" r:id="rId13"/>
    <p:sldLayoutId id="2147483690" r:id="rId14"/>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postpartum.net/professionals/certificate-trainings/psi-certificate-training/" TargetMode="External"/><Relationship Id="rId7" Type="http://schemas.openxmlformats.org/officeDocument/2006/relationships/hyperlink" Target="http://ncrptraining.org/learning-modules/" TargetMode="External"/><Relationship Id="rId2" Type="http://schemas.openxmlformats.org/officeDocument/2006/relationships/hyperlink" Target="https://www.postpartum.net/professionals/mmh-online-webinar/" TargetMode="External"/><Relationship Id="rId1" Type="http://schemas.openxmlformats.org/officeDocument/2006/relationships/slideLayout" Target="../slideLayouts/slideLayout7.xml"/><Relationship Id="rId6" Type="http://schemas.openxmlformats.org/officeDocument/2006/relationships/hyperlink" Target="https://www.postpartum.net/professionals/psi-conference/" TargetMode="External"/><Relationship Id="rId5" Type="http://schemas.openxmlformats.org/officeDocument/2006/relationships/hyperlink" Target="https://www.postpartum.net/resources/psi-brochure/" TargetMode="External"/><Relationship Id="rId4" Type="http://schemas.openxmlformats.org/officeDocument/2006/relationships/hyperlink" Target="https://postpartum.app.neoncrm.com/np/clients/postpartum/event.jsp?event=617&amp;"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2" name="Group 2"/>
          <p:cNvGrpSpPr/>
          <p:nvPr/>
        </p:nvGrpSpPr>
        <p:grpSpPr>
          <a:xfrm>
            <a:off x="1028700" y="7886700"/>
            <a:ext cx="12172950" cy="486968"/>
            <a:chOff x="0" y="0"/>
            <a:chExt cx="21640800" cy="865719"/>
          </a:xfrm>
        </p:grpSpPr>
        <p:sp>
          <p:nvSpPr>
            <p:cNvPr id="3" name="AutoShape 3"/>
            <p:cNvSpPr/>
            <p:nvPr/>
          </p:nvSpPr>
          <p:spPr>
            <a:xfrm>
              <a:off x="0" y="0"/>
              <a:ext cx="21640800" cy="41400"/>
            </a:xfrm>
            <a:prstGeom prst="rect">
              <a:avLst/>
            </a:prstGeom>
            <a:solidFill>
              <a:srgbClr val="CDA63C"/>
            </a:solidFill>
          </p:spPr>
        </p:sp>
        <p:sp>
          <p:nvSpPr>
            <p:cNvPr id="4" name="TextBox 4"/>
            <p:cNvSpPr txBox="1"/>
            <p:nvPr/>
          </p:nvSpPr>
          <p:spPr>
            <a:xfrm>
              <a:off x="0" y="319814"/>
              <a:ext cx="13063310" cy="545905"/>
            </a:xfrm>
            <a:prstGeom prst="rect">
              <a:avLst/>
            </a:prstGeom>
          </p:spPr>
          <p:txBody>
            <a:bodyPr lIns="0" tIns="0" rIns="0" bIns="0" rtlCol="0" anchor="t">
              <a:spAutoFit/>
            </a:bodyPr>
            <a:lstStyle/>
            <a:p>
              <a:pPr>
                <a:lnSpc>
                  <a:spcPts val="2625"/>
                </a:lnSpc>
                <a:spcBef>
                  <a:spcPct val="0"/>
                </a:spcBef>
              </a:pPr>
              <a:r>
                <a:rPr lang="en-US" sz="1875" dirty="0">
                  <a:solidFill>
                    <a:srgbClr val="1A1B18"/>
                  </a:solidFill>
                  <a:latin typeface="Overpass Light"/>
                </a:rPr>
                <a:t>May 16, 2022</a:t>
              </a:r>
            </a:p>
          </p:txBody>
        </p:sp>
        <p:sp>
          <p:nvSpPr>
            <p:cNvPr id="5" name="TextBox 5"/>
            <p:cNvSpPr txBox="1"/>
            <p:nvPr/>
          </p:nvSpPr>
          <p:spPr>
            <a:xfrm>
              <a:off x="9414933" y="425597"/>
              <a:ext cx="12019833" cy="424845"/>
            </a:xfrm>
            <a:prstGeom prst="rect">
              <a:avLst/>
            </a:prstGeom>
          </p:spPr>
          <p:txBody>
            <a:bodyPr wrap="square" lIns="0" tIns="0" rIns="0" bIns="0" rtlCol="0" anchor="t">
              <a:spAutoFit/>
            </a:bodyPr>
            <a:lstStyle/>
            <a:p>
              <a:pPr algn="r">
                <a:lnSpc>
                  <a:spcPts val="1574"/>
                </a:lnSpc>
                <a:spcBef>
                  <a:spcPct val="0"/>
                </a:spcBef>
              </a:pPr>
              <a:r>
                <a:rPr lang="en-US" sz="2800" spc="34" dirty="0">
                  <a:solidFill>
                    <a:srgbClr val="1A1B18"/>
                  </a:solidFill>
                  <a:latin typeface="Overpass Light"/>
                </a:rPr>
                <a:t>TCMHCC Executive Committee Meeting</a:t>
              </a:r>
            </a:p>
          </p:txBody>
        </p:sp>
      </p:grpSp>
      <p:sp>
        <p:nvSpPr>
          <p:cNvPr id="13" name="TextBox 13"/>
          <p:cNvSpPr txBox="1"/>
          <p:nvPr/>
        </p:nvSpPr>
        <p:spPr>
          <a:xfrm>
            <a:off x="1428750" y="3681693"/>
            <a:ext cx="8787645" cy="2898229"/>
          </a:xfrm>
          <a:prstGeom prst="rect">
            <a:avLst/>
          </a:prstGeom>
        </p:spPr>
        <p:txBody>
          <a:bodyPr lIns="0" tIns="0" rIns="0" bIns="0" rtlCol="0" anchor="t">
            <a:spAutoFit/>
          </a:bodyPr>
          <a:lstStyle/>
          <a:p>
            <a:pPr>
              <a:lnSpc>
                <a:spcPts val="11250"/>
              </a:lnSpc>
            </a:pPr>
            <a:r>
              <a:rPr lang="en-US" sz="11250" dirty="0">
                <a:solidFill>
                  <a:srgbClr val="1A1B18"/>
                </a:solidFill>
                <a:latin typeface="Bahnschrift SemiBold" panose="020B0502040204020203" pitchFamily="34" charset="0"/>
              </a:rPr>
              <a:t>TCMHCC </a:t>
            </a:r>
          </a:p>
          <a:p>
            <a:pPr>
              <a:lnSpc>
                <a:spcPts val="11250"/>
              </a:lnSpc>
            </a:pPr>
            <a:r>
              <a:rPr lang="en-US" sz="11250" dirty="0" err="1">
                <a:solidFill>
                  <a:srgbClr val="1A1B18"/>
                </a:solidFill>
                <a:latin typeface="Bahnschrift SemiBold" panose="020B0502040204020203" pitchFamily="34" charset="0"/>
              </a:rPr>
              <a:t>PeriPAN</a:t>
            </a:r>
            <a:endParaRPr lang="en-US" sz="11250" dirty="0">
              <a:solidFill>
                <a:srgbClr val="1A1B18"/>
              </a:solidFill>
              <a:latin typeface="Bahnschrift SemiBold" panose="020B050204020402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AutoShape 2"/>
          <p:cNvSpPr/>
          <p:nvPr/>
        </p:nvSpPr>
        <p:spPr>
          <a:xfrm>
            <a:off x="1602976" y="2057400"/>
            <a:ext cx="21431" cy="6172200"/>
          </a:xfrm>
          <a:prstGeom prst="rect">
            <a:avLst/>
          </a:prstGeom>
          <a:solidFill>
            <a:srgbClr val="CDA63C"/>
          </a:solidFill>
        </p:spPr>
      </p:sp>
      <p:pic>
        <p:nvPicPr>
          <p:cNvPr id="10" name="Picture 10"/>
          <p:cNvPicPr>
            <a:picLocks noChangeAspect="1"/>
          </p:cNvPicPr>
          <p:nvPr/>
        </p:nvPicPr>
        <p:blipFill>
          <a:blip r:embed="rId2"/>
          <a:srcRect/>
          <a:stretch>
            <a:fillRect/>
          </a:stretch>
        </p:blipFill>
        <p:spPr>
          <a:xfrm>
            <a:off x="6149683" y="2840548"/>
            <a:ext cx="6908858" cy="4605905"/>
          </a:xfrm>
          <a:prstGeom prst="rect">
            <a:avLst/>
          </a:prstGeom>
        </p:spPr>
      </p:pic>
      <p:sp>
        <p:nvSpPr>
          <p:cNvPr id="11" name="TextBox 11"/>
          <p:cNvSpPr txBox="1"/>
          <p:nvPr/>
        </p:nvSpPr>
        <p:spPr>
          <a:xfrm>
            <a:off x="2277104" y="2121694"/>
            <a:ext cx="5229249" cy="2000548"/>
          </a:xfrm>
          <a:prstGeom prst="rect">
            <a:avLst/>
          </a:prstGeom>
        </p:spPr>
        <p:txBody>
          <a:bodyPr lIns="0" tIns="0" rIns="0" bIns="0" rtlCol="0" anchor="t">
            <a:spAutoFit/>
          </a:bodyPr>
          <a:lstStyle/>
          <a:p>
            <a:pPr>
              <a:lnSpc>
                <a:spcPts val="7838"/>
              </a:lnSpc>
            </a:pPr>
            <a:r>
              <a:rPr lang="en-US" sz="7125" dirty="0">
                <a:solidFill>
                  <a:srgbClr val="1A1B18"/>
                </a:solidFill>
                <a:latin typeface="Bahnschrift SemiBold" panose="020B0502040204020203" pitchFamily="34" charset="0"/>
              </a:rPr>
              <a:t>Today's agenda</a:t>
            </a:r>
          </a:p>
        </p:txBody>
      </p:sp>
      <p:sp>
        <p:nvSpPr>
          <p:cNvPr id="12" name="TextBox 12"/>
          <p:cNvSpPr txBox="1"/>
          <p:nvPr/>
        </p:nvSpPr>
        <p:spPr>
          <a:xfrm>
            <a:off x="1841399" y="4411074"/>
            <a:ext cx="4332668" cy="3507370"/>
          </a:xfrm>
          <a:prstGeom prst="rect">
            <a:avLst/>
          </a:prstGeom>
        </p:spPr>
        <p:txBody>
          <a:bodyPr lIns="0" tIns="0" rIns="0" bIns="0" rtlCol="0" anchor="t">
            <a:spAutoFit/>
          </a:bodyPr>
          <a:lstStyle/>
          <a:p>
            <a:pPr marL="297179" lvl="1" indent="-148589">
              <a:lnSpc>
                <a:spcPts val="2519"/>
              </a:lnSpc>
              <a:buFont typeface="Arial"/>
              <a:buChar char="•"/>
            </a:pPr>
            <a:r>
              <a:rPr lang="en-US" sz="1799" dirty="0">
                <a:solidFill>
                  <a:srgbClr val="1A1B18"/>
                </a:solidFill>
              </a:rPr>
              <a:t>Reminder of our REASON </a:t>
            </a:r>
          </a:p>
          <a:p>
            <a:pPr marL="297179" lvl="1" indent="-148589">
              <a:lnSpc>
                <a:spcPts val="2519"/>
              </a:lnSpc>
              <a:buFont typeface="Arial"/>
              <a:buChar char="•"/>
            </a:pPr>
            <a:r>
              <a:rPr lang="en-US" sz="1799" dirty="0" err="1">
                <a:solidFill>
                  <a:srgbClr val="1A1B18"/>
                </a:solidFill>
              </a:rPr>
              <a:t>PeriPAN</a:t>
            </a:r>
            <a:r>
              <a:rPr lang="en-US" sz="1799" dirty="0">
                <a:solidFill>
                  <a:srgbClr val="1A1B18"/>
                </a:solidFill>
              </a:rPr>
              <a:t> Pilot sites</a:t>
            </a:r>
          </a:p>
          <a:p>
            <a:pPr marL="297179" lvl="1" indent="-148589">
              <a:lnSpc>
                <a:spcPts val="2519"/>
              </a:lnSpc>
              <a:buFont typeface="Arial"/>
              <a:buChar char="•"/>
            </a:pPr>
            <a:r>
              <a:rPr lang="en-US" sz="1799" dirty="0">
                <a:solidFill>
                  <a:srgbClr val="1A1B18"/>
                </a:solidFill>
              </a:rPr>
              <a:t>National Best Practices &amp; What we’ve learned so far </a:t>
            </a:r>
          </a:p>
          <a:p>
            <a:pPr marL="297179" lvl="1" indent="-148589">
              <a:lnSpc>
                <a:spcPts val="2519"/>
              </a:lnSpc>
              <a:buFont typeface="Arial"/>
              <a:buChar char="•"/>
            </a:pPr>
            <a:r>
              <a:rPr lang="en-US" sz="1799" dirty="0">
                <a:solidFill>
                  <a:srgbClr val="1A1B18"/>
                </a:solidFill>
              </a:rPr>
              <a:t>Consideration of Texas Psychiatry Access Network language</a:t>
            </a:r>
          </a:p>
          <a:p>
            <a:pPr marL="297179" lvl="1" indent="-148589">
              <a:lnSpc>
                <a:spcPts val="2519"/>
              </a:lnSpc>
              <a:buFont typeface="Arial"/>
              <a:buChar char="•"/>
            </a:pPr>
            <a:r>
              <a:rPr lang="en-US" sz="1799" dirty="0">
                <a:solidFill>
                  <a:srgbClr val="1A1B18"/>
                </a:solidFill>
              </a:rPr>
              <a:t>Support team for the project</a:t>
            </a:r>
          </a:p>
          <a:p>
            <a:pPr marL="297179" lvl="1" indent="-148589">
              <a:lnSpc>
                <a:spcPts val="2519"/>
              </a:lnSpc>
              <a:buFont typeface="Arial"/>
              <a:buChar char="•"/>
            </a:pPr>
            <a:r>
              <a:rPr lang="en-US" sz="1799" dirty="0">
                <a:solidFill>
                  <a:srgbClr val="1A1B18"/>
                </a:solidFill>
              </a:rPr>
              <a:t>Phone and data product vendor discussions</a:t>
            </a:r>
          </a:p>
          <a:p>
            <a:pPr marL="297179" lvl="1" indent="-148589">
              <a:lnSpc>
                <a:spcPts val="2519"/>
              </a:lnSpc>
              <a:buFont typeface="Arial"/>
              <a:buChar char="•"/>
            </a:pPr>
            <a:r>
              <a:rPr lang="en-US" sz="1799" dirty="0">
                <a:solidFill>
                  <a:srgbClr val="1A1B18"/>
                </a:solidFill>
              </a:rPr>
              <a:t>Launch Plans</a:t>
            </a:r>
          </a:p>
          <a:p>
            <a:pPr marL="297179" lvl="1" indent="-148589">
              <a:lnSpc>
                <a:spcPts val="2519"/>
              </a:lnSpc>
              <a:buFont typeface="Arial"/>
              <a:buChar char="•"/>
            </a:pPr>
            <a:r>
              <a:rPr lang="en-US" sz="1799" dirty="0">
                <a:solidFill>
                  <a:srgbClr val="1A1B18"/>
                </a:solidFill>
              </a:rPr>
              <a:t>Answer Questions!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AutoShape 2"/>
          <p:cNvSpPr/>
          <p:nvPr/>
        </p:nvSpPr>
        <p:spPr>
          <a:xfrm>
            <a:off x="1602976" y="2057400"/>
            <a:ext cx="21431" cy="6172200"/>
          </a:xfrm>
          <a:prstGeom prst="rect">
            <a:avLst/>
          </a:prstGeom>
          <a:solidFill>
            <a:srgbClr val="CDA63C"/>
          </a:solidFill>
        </p:spPr>
      </p:sp>
      <p:sp>
        <p:nvSpPr>
          <p:cNvPr id="11" name="TextBox 11"/>
          <p:cNvSpPr txBox="1"/>
          <p:nvPr/>
        </p:nvSpPr>
        <p:spPr>
          <a:xfrm>
            <a:off x="2277104" y="2121694"/>
            <a:ext cx="9017164" cy="3909532"/>
          </a:xfrm>
          <a:prstGeom prst="rect">
            <a:avLst/>
          </a:prstGeom>
        </p:spPr>
        <p:txBody>
          <a:bodyPr wrap="square" lIns="0" tIns="0" rIns="0" bIns="0" rtlCol="0" anchor="t">
            <a:spAutoFit/>
          </a:bodyPr>
          <a:lstStyle/>
          <a:p>
            <a:pPr>
              <a:lnSpc>
                <a:spcPts val="7838"/>
              </a:lnSpc>
            </a:pPr>
            <a:r>
              <a:rPr lang="en-US" sz="6000" dirty="0">
                <a:solidFill>
                  <a:srgbClr val="1A1B18"/>
                </a:solidFill>
                <a:latin typeface="Bahnschrift SemiBold" panose="020B0502040204020203" pitchFamily="34" charset="0"/>
              </a:rPr>
              <a:t>Perinatal Mental Health Disorders are the leading causes of maternal morbidity and mortality </a:t>
            </a:r>
          </a:p>
        </p:txBody>
      </p:sp>
      <p:sp>
        <p:nvSpPr>
          <p:cNvPr id="12" name="TextBox 12"/>
          <p:cNvSpPr txBox="1"/>
          <p:nvPr/>
        </p:nvSpPr>
        <p:spPr>
          <a:xfrm>
            <a:off x="8458200" y="6457950"/>
            <a:ext cx="5257800" cy="2224968"/>
          </a:xfrm>
          <a:prstGeom prst="rect">
            <a:avLst/>
          </a:prstGeom>
        </p:spPr>
        <p:txBody>
          <a:bodyPr wrap="square" lIns="0" tIns="0" rIns="0" bIns="0" rtlCol="0" anchor="t">
            <a:spAutoFit/>
          </a:bodyPr>
          <a:lstStyle/>
          <a:p>
            <a:pPr marL="297179" lvl="1" indent="-148589">
              <a:lnSpc>
                <a:spcPts val="2519"/>
              </a:lnSpc>
              <a:buFont typeface="Arial"/>
              <a:buChar char="•"/>
            </a:pPr>
            <a:r>
              <a:rPr lang="en-US" sz="3300" dirty="0">
                <a:solidFill>
                  <a:srgbClr val="1A1B18"/>
                </a:solidFill>
              </a:rPr>
              <a:t>Perinatal Depression</a:t>
            </a:r>
          </a:p>
          <a:p>
            <a:pPr marL="297179" lvl="1" indent="-148589">
              <a:lnSpc>
                <a:spcPts val="2519"/>
              </a:lnSpc>
              <a:buFont typeface="Arial"/>
              <a:buChar char="•"/>
            </a:pPr>
            <a:r>
              <a:rPr lang="en-US" sz="3300" dirty="0">
                <a:solidFill>
                  <a:srgbClr val="1A1B18"/>
                </a:solidFill>
              </a:rPr>
              <a:t>Perinatal Anxiety</a:t>
            </a:r>
          </a:p>
          <a:p>
            <a:pPr marL="297179" lvl="1" indent="-148589">
              <a:lnSpc>
                <a:spcPts val="2519"/>
              </a:lnSpc>
              <a:buFont typeface="Arial"/>
              <a:buChar char="•"/>
            </a:pPr>
            <a:r>
              <a:rPr lang="en-US" sz="3300" dirty="0">
                <a:solidFill>
                  <a:srgbClr val="1A1B18"/>
                </a:solidFill>
              </a:rPr>
              <a:t>Substance use disorders</a:t>
            </a:r>
          </a:p>
          <a:p>
            <a:pPr marL="297179" lvl="1" indent="-148589">
              <a:lnSpc>
                <a:spcPts val="2519"/>
              </a:lnSpc>
              <a:buFont typeface="Arial"/>
              <a:buChar char="•"/>
            </a:pPr>
            <a:r>
              <a:rPr lang="en-US" sz="3300" dirty="0">
                <a:solidFill>
                  <a:srgbClr val="1A1B18"/>
                </a:solidFill>
              </a:rPr>
              <a:t>Suicide</a:t>
            </a:r>
          </a:p>
          <a:p>
            <a:pPr marL="297179" lvl="1" indent="-148589">
              <a:lnSpc>
                <a:spcPts val="2519"/>
              </a:lnSpc>
              <a:buFont typeface="Arial"/>
              <a:buChar char="•"/>
            </a:pPr>
            <a:r>
              <a:rPr lang="en-US" sz="3300" dirty="0">
                <a:solidFill>
                  <a:srgbClr val="1A1B18"/>
                </a:solidFill>
              </a:rPr>
              <a:t>Bipolar Disorder</a:t>
            </a:r>
          </a:p>
          <a:p>
            <a:pPr marL="297179" lvl="1" indent="-148589">
              <a:lnSpc>
                <a:spcPts val="2519"/>
              </a:lnSpc>
              <a:buFont typeface="Arial"/>
              <a:buChar char="•"/>
            </a:pPr>
            <a:r>
              <a:rPr lang="en-US" sz="3300" dirty="0">
                <a:solidFill>
                  <a:srgbClr val="1A1B18"/>
                </a:solidFill>
              </a:rPr>
              <a:t>Perinatal Psychosis</a:t>
            </a:r>
          </a:p>
          <a:p>
            <a:pPr marL="148590" lvl="1">
              <a:lnSpc>
                <a:spcPts val="2519"/>
              </a:lnSpc>
            </a:pPr>
            <a:endParaRPr lang="en-US" sz="1799" dirty="0">
              <a:solidFill>
                <a:srgbClr val="1A1B18"/>
              </a:solidFill>
            </a:endParaRPr>
          </a:p>
        </p:txBody>
      </p:sp>
    </p:spTree>
    <p:extLst>
      <p:ext uri="{BB962C8B-B14F-4D97-AF65-F5344CB8AC3E}">
        <p14:creationId xmlns:p14="http://schemas.microsoft.com/office/powerpoint/2010/main" val="1086742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AutoShape 2"/>
          <p:cNvSpPr/>
          <p:nvPr/>
        </p:nvSpPr>
        <p:spPr>
          <a:xfrm>
            <a:off x="1602976" y="2057400"/>
            <a:ext cx="21431" cy="6172200"/>
          </a:xfrm>
          <a:prstGeom prst="rect">
            <a:avLst/>
          </a:prstGeom>
          <a:solidFill>
            <a:srgbClr val="CDA63C"/>
          </a:solidFill>
        </p:spPr>
      </p:sp>
      <p:pic>
        <p:nvPicPr>
          <p:cNvPr id="4" name="Picture 3">
            <a:extLst>
              <a:ext uri="{FF2B5EF4-FFF2-40B4-BE49-F238E27FC236}">
                <a16:creationId xmlns:a16="http://schemas.microsoft.com/office/drawing/2014/main" id="{434808DA-39FD-4039-936C-DE3E8100B1B6}"/>
              </a:ext>
            </a:extLst>
          </p:cNvPr>
          <p:cNvPicPr>
            <a:picLocks noChangeAspect="1"/>
          </p:cNvPicPr>
          <p:nvPr/>
        </p:nvPicPr>
        <p:blipFill>
          <a:blip r:embed="rId2"/>
          <a:stretch>
            <a:fillRect/>
          </a:stretch>
        </p:blipFill>
        <p:spPr>
          <a:xfrm>
            <a:off x="1995477" y="2514600"/>
            <a:ext cx="10977573" cy="5934972"/>
          </a:xfrm>
          <a:prstGeom prst="rect">
            <a:avLst/>
          </a:prstGeom>
        </p:spPr>
      </p:pic>
      <p:sp>
        <p:nvSpPr>
          <p:cNvPr id="6" name="TextBox 5">
            <a:extLst>
              <a:ext uri="{FF2B5EF4-FFF2-40B4-BE49-F238E27FC236}">
                <a16:creationId xmlns:a16="http://schemas.microsoft.com/office/drawing/2014/main" id="{CA573F0E-1A83-4C4F-A2A4-E48041ADA270}"/>
              </a:ext>
            </a:extLst>
          </p:cNvPr>
          <p:cNvSpPr txBox="1"/>
          <p:nvPr/>
        </p:nvSpPr>
        <p:spPr>
          <a:xfrm>
            <a:off x="1200150" y="1428750"/>
            <a:ext cx="5038944" cy="300082"/>
          </a:xfrm>
          <a:prstGeom prst="rect">
            <a:avLst/>
          </a:prstGeom>
          <a:noFill/>
        </p:spPr>
        <p:txBody>
          <a:bodyPr wrap="none" rtlCol="0">
            <a:spAutoFit/>
          </a:bodyPr>
          <a:lstStyle/>
          <a:p>
            <a:r>
              <a:rPr lang="en-US" sz="1350" dirty="0"/>
              <a:t>Presented by Karen Tabb Dina, MD at Lifeline for Moms Summit 2022</a:t>
            </a:r>
          </a:p>
        </p:txBody>
      </p:sp>
    </p:spTree>
    <p:extLst>
      <p:ext uri="{BB962C8B-B14F-4D97-AF65-F5344CB8AC3E}">
        <p14:creationId xmlns:p14="http://schemas.microsoft.com/office/powerpoint/2010/main" val="2767286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AutoShape 2"/>
          <p:cNvSpPr/>
          <p:nvPr/>
        </p:nvSpPr>
        <p:spPr>
          <a:xfrm>
            <a:off x="1602976" y="2057400"/>
            <a:ext cx="21431" cy="6172200"/>
          </a:xfrm>
          <a:prstGeom prst="rect">
            <a:avLst/>
          </a:prstGeom>
          <a:solidFill>
            <a:srgbClr val="CDA63C"/>
          </a:solidFill>
        </p:spPr>
      </p:sp>
      <p:sp>
        <p:nvSpPr>
          <p:cNvPr id="5" name="TextBox 4">
            <a:extLst>
              <a:ext uri="{FF2B5EF4-FFF2-40B4-BE49-F238E27FC236}">
                <a16:creationId xmlns:a16="http://schemas.microsoft.com/office/drawing/2014/main" id="{B9E80020-4E04-44DF-A30E-BBC3A3FD0D62}"/>
              </a:ext>
            </a:extLst>
          </p:cNvPr>
          <p:cNvSpPr txBox="1"/>
          <p:nvPr/>
        </p:nvSpPr>
        <p:spPr>
          <a:xfrm>
            <a:off x="2121693" y="2476500"/>
            <a:ext cx="8905876" cy="646330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3600" dirty="0"/>
              <a:t>American College of Obstetricians and Gynecologists (2015)</a:t>
            </a:r>
          </a:p>
          <a:p>
            <a:pPr marL="742950" lvl="1" indent="-285750">
              <a:buFont typeface="Arial" panose="020B0604020202020204" pitchFamily="34" charset="0"/>
              <a:buChar char="•"/>
            </a:pPr>
            <a:r>
              <a:rPr lang="en-US" sz="3600" dirty="0"/>
              <a:t>All women screened for perinatal depression at least once during the perinatal period</a:t>
            </a:r>
          </a:p>
          <a:p>
            <a:pPr lvl="1"/>
            <a:endParaRPr lang="en-US" sz="3600" dirty="0"/>
          </a:p>
          <a:p>
            <a:pPr marL="285750" indent="-285750">
              <a:buFont typeface="Arial" panose="020B0604020202020204" pitchFamily="34" charset="0"/>
              <a:buChar char="•"/>
            </a:pPr>
            <a:r>
              <a:rPr lang="en-US" sz="3600" dirty="0"/>
              <a:t>American Academy of Pediatrics (2017) </a:t>
            </a:r>
            <a:endParaRPr lang="en-US" sz="3600" dirty="0">
              <a:cs typeface="Calibri"/>
            </a:endParaRPr>
          </a:p>
          <a:p>
            <a:pPr marL="742950" lvl="1" indent="-285750">
              <a:buFont typeface="Arial" panose="020B0604020202020204" pitchFamily="34" charset="0"/>
              <a:buChar char="•"/>
            </a:pPr>
            <a:r>
              <a:rPr lang="en-US" sz="3600" dirty="0"/>
              <a:t>Infant primary care providers integrate postpartum depression screening into the well-child visits at one, two, four, and six months</a:t>
            </a:r>
          </a:p>
          <a:p>
            <a:endParaRPr lang="en-US" dirty="0"/>
          </a:p>
        </p:txBody>
      </p:sp>
      <p:sp>
        <p:nvSpPr>
          <p:cNvPr id="7" name="TextBox 6">
            <a:extLst>
              <a:ext uri="{FF2B5EF4-FFF2-40B4-BE49-F238E27FC236}">
                <a16:creationId xmlns:a16="http://schemas.microsoft.com/office/drawing/2014/main" id="{9A90CDD1-93C9-4086-8A10-D0C65497A7A0}"/>
              </a:ext>
            </a:extLst>
          </p:cNvPr>
          <p:cNvSpPr txBox="1"/>
          <p:nvPr/>
        </p:nvSpPr>
        <p:spPr>
          <a:xfrm>
            <a:off x="1447800" y="647700"/>
            <a:ext cx="11729237" cy="584775"/>
          </a:xfrm>
          <a:prstGeom prst="rect">
            <a:avLst/>
          </a:prstGeom>
          <a:noFill/>
        </p:spPr>
        <p:txBody>
          <a:bodyPr wrap="none" rtlCol="0">
            <a:spAutoFit/>
          </a:bodyPr>
          <a:lstStyle/>
          <a:p>
            <a:r>
              <a:rPr lang="en-US" sz="3200" dirty="0"/>
              <a:t>HHSC – The Texas Clinicians Postpartum Depression Toolkit, Volume 2</a:t>
            </a:r>
          </a:p>
        </p:txBody>
      </p:sp>
    </p:spTree>
    <p:extLst>
      <p:ext uri="{BB962C8B-B14F-4D97-AF65-F5344CB8AC3E}">
        <p14:creationId xmlns:p14="http://schemas.microsoft.com/office/powerpoint/2010/main" val="1083236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2EFFE-CE94-48A6-B52E-E196727F1822}"/>
              </a:ext>
            </a:extLst>
          </p:cNvPr>
          <p:cNvPicPr>
            <a:picLocks noChangeAspect="1"/>
          </p:cNvPicPr>
          <p:nvPr/>
        </p:nvPicPr>
        <p:blipFill rotWithShape="1">
          <a:blip r:embed="rId2"/>
          <a:srcRect l="7503" t="26382" r="43126" b="28890"/>
          <a:stretch/>
        </p:blipFill>
        <p:spPr>
          <a:xfrm>
            <a:off x="1657350" y="2985533"/>
            <a:ext cx="11663360" cy="5943600"/>
          </a:xfrm>
          <a:prstGeom prst="rect">
            <a:avLst/>
          </a:prstGeom>
        </p:spPr>
      </p:pic>
      <p:sp>
        <p:nvSpPr>
          <p:cNvPr id="3" name="Title 1">
            <a:extLst>
              <a:ext uri="{FF2B5EF4-FFF2-40B4-BE49-F238E27FC236}">
                <a16:creationId xmlns:a16="http://schemas.microsoft.com/office/drawing/2014/main" id="{E112F5EE-8D61-481C-BBE3-8ABEB46DB944}"/>
              </a:ext>
            </a:extLst>
          </p:cNvPr>
          <p:cNvSpPr txBox="1">
            <a:spLocks/>
          </p:cNvSpPr>
          <p:nvPr/>
        </p:nvSpPr>
        <p:spPr>
          <a:xfrm>
            <a:off x="1038785" y="1815060"/>
            <a:ext cx="11830050" cy="1151983"/>
          </a:xfrm>
          <a:prstGeom prst="rect">
            <a:avLst/>
          </a:prstGeom>
        </p:spPr>
        <p:txBody>
          <a:bodyPr vert="horz" lIns="68579" tIns="34289" rIns="68579" bIns="34289" rtlCol="0" anchor="ctr">
            <a:normAutofit/>
          </a:bodyPr>
          <a:lstStyle>
            <a:lvl1pPr algn="l" defTabSz="1371566" rtl="0" eaLnBrk="1" latinLnBrk="0" hangingPunct="1">
              <a:lnSpc>
                <a:spcPct val="90000"/>
              </a:lnSpc>
              <a:spcBef>
                <a:spcPct val="0"/>
              </a:spcBef>
              <a:buNone/>
              <a:defRPr sz="6600" kern="1200">
                <a:solidFill>
                  <a:schemeClr val="tx1"/>
                </a:solidFill>
                <a:latin typeface="+mj-lt"/>
                <a:ea typeface="+mj-ea"/>
                <a:cs typeface="+mj-cs"/>
              </a:defRPr>
            </a:lvl1pPr>
          </a:lstStyle>
          <a:p>
            <a:pPr algn="ctr"/>
            <a:r>
              <a:rPr lang="en-US" sz="4950" dirty="0"/>
              <a:t>Screening does not equal treatment</a:t>
            </a:r>
          </a:p>
        </p:txBody>
      </p:sp>
      <p:sp>
        <p:nvSpPr>
          <p:cNvPr id="5" name="TextBox 4">
            <a:extLst>
              <a:ext uri="{FF2B5EF4-FFF2-40B4-BE49-F238E27FC236}">
                <a16:creationId xmlns:a16="http://schemas.microsoft.com/office/drawing/2014/main" id="{A4CC3D32-4D54-4F8D-811D-2AB735B38764}"/>
              </a:ext>
            </a:extLst>
          </p:cNvPr>
          <p:cNvSpPr txBox="1"/>
          <p:nvPr/>
        </p:nvSpPr>
        <p:spPr>
          <a:xfrm>
            <a:off x="1038785" y="1389670"/>
            <a:ext cx="5038944" cy="300082"/>
          </a:xfrm>
          <a:prstGeom prst="rect">
            <a:avLst/>
          </a:prstGeom>
          <a:noFill/>
        </p:spPr>
        <p:txBody>
          <a:bodyPr wrap="none" rtlCol="0">
            <a:spAutoFit/>
          </a:bodyPr>
          <a:lstStyle/>
          <a:p>
            <a:r>
              <a:rPr lang="en-US" sz="1350" dirty="0"/>
              <a:t>Presented by Karen Tabb Dina, MD at Lifeline for Moms Summit 2022</a:t>
            </a:r>
          </a:p>
        </p:txBody>
      </p:sp>
    </p:spTree>
    <p:extLst>
      <p:ext uri="{BB962C8B-B14F-4D97-AF65-F5344CB8AC3E}">
        <p14:creationId xmlns:p14="http://schemas.microsoft.com/office/powerpoint/2010/main" val="3022162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C555F63-0C91-4DD7-929F-DE19E7906FAC}"/>
              </a:ext>
            </a:extLst>
          </p:cNvPr>
          <p:cNvPicPr>
            <a:picLocks noGrp="1" noChangeAspect="1"/>
          </p:cNvPicPr>
          <p:nvPr>
            <p:ph idx="4294967295"/>
          </p:nvPr>
        </p:nvPicPr>
        <p:blipFill rotWithShape="1">
          <a:blip r:embed="rId2"/>
          <a:srcRect l="39224" t="22502" r="25971" b="31307"/>
          <a:stretch/>
        </p:blipFill>
        <p:spPr>
          <a:xfrm>
            <a:off x="2286000" y="1316168"/>
            <a:ext cx="9544050" cy="7126287"/>
          </a:xfrm>
          <a:prstGeom prst="rect">
            <a:avLst/>
          </a:prstGeom>
        </p:spPr>
      </p:pic>
      <p:sp>
        <p:nvSpPr>
          <p:cNvPr id="5" name="TextBox 4">
            <a:extLst>
              <a:ext uri="{FF2B5EF4-FFF2-40B4-BE49-F238E27FC236}">
                <a16:creationId xmlns:a16="http://schemas.microsoft.com/office/drawing/2014/main" id="{E0114E8A-EC85-42A9-B22F-FA2D6FB4CDE0}"/>
              </a:ext>
            </a:extLst>
          </p:cNvPr>
          <p:cNvSpPr txBox="1"/>
          <p:nvPr/>
        </p:nvSpPr>
        <p:spPr>
          <a:xfrm>
            <a:off x="8852295" y="8670750"/>
            <a:ext cx="4738348" cy="300082"/>
          </a:xfrm>
          <a:prstGeom prst="rect">
            <a:avLst/>
          </a:prstGeom>
          <a:noFill/>
        </p:spPr>
        <p:txBody>
          <a:bodyPr wrap="none" rtlCol="0">
            <a:spAutoFit/>
          </a:bodyPr>
          <a:lstStyle/>
          <a:p>
            <a:r>
              <a:rPr lang="en-US" sz="1350" dirty="0"/>
              <a:t>Presented by Nancy Byatt, MD at Lifeline for Moms Summit 2022</a:t>
            </a:r>
          </a:p>
        </p:txBody>
      </p:sp>
    </p:spTree>
    <p:extLst>
      <p:ext uri="{BB962C8B-B14F-4D97-AF65-F5344CB8AC3E}">
        <p14:creationId xmlns:p14="http://schemas.microsoft.com/office/powerpoint/2010/main" val="1819133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0C2B79-3A12-40EF-9BA9-02E925D5E323}"/>
              </a:ext>
            </a:extLst>
          </p:cNvPr>
          <p:cNvPicPr>
            <a:picLocks noChangeAspect="1"/>
          </p:cNvPicPr>
          <p:nvPr/>
        </p:nvPicPr>
        <p:blipFill>
          <a:blip r:embed="rId2"/>
          <a:stretch>
            <a:fillRect/>
          </a:stretch>
        </p:blipFill>
        <p:spPr>
          <a:xfrm>
            <a:off x="4743450" y="2343151"/>
            <a:ext cx="8373625" cy="5960051"/>
          </a:xfrm>
          <a:prstGeom prst="rect">
            <a:avLst/>
          </a:prstGeom>
        </p:spPr>
      </p:pic>
      <p:sp>
        <p:nvSpPr>
          <p:cNvPr id="4" name="TextBox 3">
            <a:extLst>
              <a:ext uri="{FF2B5EF4-FFF2-40B4-BE49-F238E27FC236}">
                <a16:creationId xmlns:a16="http://schemas.microsoft.com/office/drawing/2014/main" id="{7FEA65A5-C58B-4898-8D22-AA32CBA337FD}"/>
              </a:ext>
            </a:extLst>
          </p:cNvPr>
          <p:cNvSpPr txBox="1"/>
          <p:nvPr/>
        </p:nvSpPr>
        <p:spPr>
          <a:xfrm>
            <a:off x="1143000" y="3157237"/>
            <a:ext cx="3237102" cy="2273699"/>
          </a:xfrm>
          <a:prstGeom prst="rect">
            <a:avLst/>
          </a:prstGeom>
          <a:noFill/>
        </p:spPr>
        <p:txBody>
          <a:bodyPr wrap="square" rtlCol="0">
            <a:spAutoFit/>
          </a:bodyPr>
          <a:lstStyle/>
          <a:p>
            <a:pPr defTabSz="1028700"/>
            <a:r>
              <a:rPr lang="en-US" sz="2025" dirty="0">
                <a:solidFill>
                  <a:prstClr val="black"/>
                </a:solidFill>
                <a:latin typeface="Calibri" panose="020F0502020204030204"/>
              </a:rPr>
              <a:t>Texas has continued to have high shortage in mental health (MH) professionals. Of these available MH health professionals, few have perinatal mental illness training.</a:t>
            </a:r>
          </a:p>
        </p:txBody>
      </p:sp>
      <p:sp>
        <p:nvSpPr>
          <p:cNvPr id="5" name="TextBox 4">
            <a:extLst>
              <a:ext uri="{FF2B5EF4-FFF2-40B4-BE49-F238E27FC236}">
                <a16:creationId xmlns:a16="http://schemas.microsoft.com/office/drawing/2014/main" id="{12606C57-729F-4F98-8D4D-26936F7181D3}"/>
              </a:ext>
            </a:extLst>
          </p:cNvPr>
          <p:cNvSpPr txBox="1"/>
          <p:nvPr/>
        </p:nvSpPr>
        <p:spPr>
          <a:xfrm>
            <a:off x="1630478" y="1386200"/>
            <a:ext cx="11214117" cy="507831"/>
          </a:xfrm>
          <a:prstGeom prst="rect">
            <a:avLst/>
          </a:prstGeom>
          <a:noFill/>
        </p:spPr>
        <p:txBody>
          <a:bodyPr wrap="square">
            <a:spAutoFit/>
          </a:bodyPr>
          <a:lstStyle/>
          <a:p>
            <a:pPr algn="ctr" defTabSz="1028700"/>
            <a:r>
              <a:rPr lang="en-US" sz="2700" b="1" dirty="0">
                <a:solidFill>
                  <a:srgbClr val="06948F"/>
                </a:solidFill>
                <a:latin typeface="Arial" panose="020B0604020202020204" pitchFamily="34" charset="0"/>
                <a:cs typeface="Arial" panose="020B0604020202020204" pitchFamily="34" charset="0"/>
              </a:rPr>
              <a:t>Mental Health Professionals Shortage in Texas</a:t>
            </a:r>
          </a:p>
        </p:txBody>
      </p:sp>
    </p:spTree>
    <p:extLst>
      <p:ext uri="{BB962C8B-B14F-4D97-AF65-F5344CB8AC3E}">
        <p14:creationId xmlns:p14="http://schemas.microsoft.com/office/powerpoint/2010/main" val="2276526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2606C57-729F-4F98-8D4D-26936F7181D3}"/>
              </a:ext>
            </a:extLst>
          </p:cNvPr>
          <p:cNvSpPr txBox="1"/>
          <p:nvPr/>
        </p:nvSpPr>
        <p:spPr>
          <a:xfrm>
            <a:off x="1630478" y="1386200"/>
            <a:ext cx="11214117" cy="507831"/>
          </a:xfrm>
          <a:prstGeom prst="rect">
            <a:avLst/>
          </a:prstGeom>
          <a:noFill/>
        </p:spPr>
        <p:txBody>
          <a:bodyPr wrap="square">
            <a:spAutoFit/>
          </a:bodyPr>
          <a:lstStyle/>
          <a:p>
            <a:pPr algn="ctr" defTabSz="1028700"/>
            <a:r>
              <a:rPr lang="en-US" sz="2700" b="1" dirty="0">
                <a:solidFill>
                  <a:srgbClr val="06948F"/>
                </a:solidFill>
                <a:latin typeface="Arial" panose="020B0604020202020204" pitchFamily="34" charset="0"/>
                <a:cs typeface="Arial" panose="020B0604020202020204" pitchFamily="34" charset="0"/>
              </a:rPr>
              <a:t>Maternity Care Deserts</a:t>
            </a:r>
          </a:p>
        </p:txBody>
      </p:sp>
      <p:pic>
        <p:nvPicPr>
          <p:cNvPr id="6" name="Picture 5">
            <a:extLst>
              <a:ext uri="{FF2B5EF4-FFF2-40B4-BE49-F238E27FC236}">
                <a16:creationId xmlns:a16="http://schemas.microsoft.com/office/drawing/2014/main" id="{D4B3AC7B-654B-4488-A2D9-1794B6DBA604}"/>
              </a:ext>
            </a:extLst>
          </p:cNvPr>
          <p:cNvPicPr>
            <a:picLocks noChangeAspect="1"/>
          </p:cNvPicPr>
          <p:nvPr/>
        </p:nvPicPr>
        <p:blipFill rotWithShape="1">
          <a:blip r:embed="rId3"/>
          <a:srcRect l="11887" t="21710" r="18241" b="7531"/>
          <a:stretch/>
        </p:blipFill>
        <p:spPr>
          <a:xfrm>
            <a:off x="1447800" y="1845407"/>
            <a:ext cx="11214117" cy="6388063"/>
          </a:xfrm>
          <a:prstGeom prst="rect">
            <a:avLst/>
          </a:prstGeom>
        </p:spPr>
      </p:pic>
      <p:pic>
        <p:nvPicPr>
          <p:cNvPr id="7" name="Picture 6">
            <a:extLst>
              <a:ext uri="{FF2B5EF4-FFF2-40B4-BE49-F238E27FC236}">
                <a16:creationId xmlns:a16="http://schemas.microsoft.com/office/drawing/2014/main" id="{A7CFE387-44FC-46D9-8F7C-7961AF09DF48}"/>
              </a:ext>
            </a:extLst>
          </p:cNvPr>
          <p:cNvPicPr>
            <a:picLocks noChangeAspect="1"/>
          </p:cNvPicPr>
          <p:nvPr/>
        </p:nvPicPr>
        <p:blipFill rotWithShape="1">
          <a:blip r:embed="rId4"/>
          <a:srcRect l="5556" t="20371" r="27778" b="51975"/>
          <a:stretch/>
        </p:blipFill>
        <p:spPr>
          <a:xfrm>
            <a:off x="3352800" y="8233470"/>
            <a:ext cx="8001000" cy="1866901"/>
          </a:xfrm>
          <a:prstGeom prst="rect">
            <a:avLst/>
          </a:prstGeom>
        </p:spPr>
      </p:pic>
    </p:spTree>
    <p:extLst>
      <p:ext uri="{BB962C8B-B14F-4D97-AF65-F5344CB8AC3E}">
        <p14:creationId xmlns:p14="http://schemas.microsoft.com/office/powerpoint/2010/main" val="3354542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918A4D-0AC2-4F34-AC4C-819F329500FC}"/>
              </a:ext>
            </a:extLst>
          </p:cNvPr>
          <p:cNvPicPr>
            <a:picLocks noChangeAspect="1"/>
          </p:cNvPicPr>
          <p:nvPr/>
        </p:nvPicPr>
        <p:blipFill rotWithShape="1">
          <a:blip r:embed="rId2"/>
          <a:srcRect r="2582" b="77135"/>
          <a:stretch/>
        </p:blipFill>
        <p:spPr>
          <a:xfrm>
            <a:off x="1245109" y="2080148"/>
            <a:ext cx="8267700" cy="651729"/>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5AB5BE27-60E6-4F90-AF23-73A3B0E9BD4F}"/>
              </a:ext>
            </a:extLst>
          </p:cNvPr>
          <p:cNvPicPr>
            <a:picLocks noChangeAspect="1"/>
          </p:cNvPicPr>
          <p:nvPr/>
        </p:nvPicPr>
        <p:blipFill rotWithShape="1">
          <a:blip r:embed="rId3"/>
          <a:srcRect b="66859"/>
          <a:stretch/>
        </p:blipFill>
        <p:spPr>
          <a:xfrm>
            <a:off x="1245109" y="2857500"/>
            <a:ext cx="8261604" cy="923330"/>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D6CBBE7A-3D78-4D1C-B64F-2E4133556BD9}"/>
              </a:ext>
            </a:extLst>
          </p:cNvPr>
          <p:cNvSpPr txBox="1"/>
          <p:nvPr/>
        </p:nvSpPr>
        <p:spPr>
          <a:xfrm>
            <a:off x="1524000" y="669138"/>
            <a:ext cx="11214117" cy="923330"/>
          </a:xfrm>
          <a:prstGeom prst="rect">
            <a:avLst/>
          </a:prstGeom>
          <a:noFill/>
        </p:spPr>
        <p:txBody>
          <a:bodyPr wrap="square">
            <a:spAutoFit/>
          </a:bodyPr>
          <a:lstStyle/>
          <a:p>
            <a:pPr algn="ctr" defTabSz="1028700"/>
            <a:r>
              <a:rPr lang="en-US" sz="2700" b="1" dirty="0">
                <a:solidFill>
                  <a:srgbClr val="06948F"/>
                </a:solidFill>
                <a:latin typeface="Arial" panose="020B0604020202020204" pitchFamily="34" charset="0"/>
                <a:cs typeface="Arial" panose="020B0604020202020204" pitchFamily="34" charset="0"/>
              </a:rPr>
              <a:t>Findings from the </a:t>
            </a:r>
            <a:r>
              <a:rPr lang="en-US" sz="2700" b="1" dirty="0">
                <a:solidFill>
                  <a:srgbClr val="06948F"/>
                </a:solidFill>
                <a:latin typeface="Arial" panose="020B0604020202020204" pitchFamily="34" charset="0"/>
              </a:rPr>
              <a:t>Maternal Mortality and Morbidity Review Committee (MMMRC), December 2020</a:t>
            </a:r>
            <a:r>
              <a:rPr lang="en-US" sz="2700" b="1" dirty="0">
                <a:solidFill>
                  <a:srgbClr val="06948F"/>
                </a:solidFill>
                <a:latin typeface="Arial" panose="020B0604020202020204" pitchFamily="34" charset="0"/>
                <a:cs typeface="Arial" panose="020B0604020202020204" pitchFamily="34" charset="0"/>
              </a:rPr>
              <a:t> </a:t>
            </a:r>
          </a:p>
        </p:txBody>
      </p:sp>
      <p:sp>
        <p:nvSpPr>
          <p:cNvPr id="2" name="TextBox 1">
            <a:extLst>
              <a:ext uri="{FF2B5EF4-FFF2-40B4-BE49-F238E27FC236}">
                <a16:creationId xmlns:a16="http://schemas.microsoft.com/office/drawing/2014/main" id="{18937C87-8022-47B9-9C3F-A8C05E2D714C}"/>
              </a:ext>
            </a:extLst>
          </p:cNvPr>
          <p:cNvSpPr txBox="1"/>
          <p:nvPr/>
        </p:nvSpPr>
        <p:spPr>
          <a:xfrm>
            <a:off x="2667000" y="4000500"/>
            <a:ext cx="7772400" cy="6001643"/>
          </a:xfrm>
          <a:prstGeom prst="rect">
            <a:avLst/>
          </a:prstGeom>
          <a:noFill/>
        </p:spPr>
        <p:txBody>
          <a:bodyPr wrap="square" rtlCol="0">
            <a:spAutoFit/>
          </a:bodyPr>
          <a:lstStyle/>
          <a:p>
            <a:pPr marL="285750" indent="-285750">
              <a:buFont typeface="Wingdings" panose="05000000000000000000" pitchFamily="2" charset="2"/>
              <a:buChar char="§"/>
            </a:pPr>
            <a:r>
              <a:rPr lang="en-US" sz="2400" dirty="0"/>
              <a:t>Use validated screening tools to screen all pregnant and postpartum women</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Incorporate basic psychiatry and behavioral health training into medical providers’ education to improve opportunities for intervention and treatment management</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Increase provider education and technical assistance in national standards and best practices for care of women with SUD</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Promote and use dyadic-centered treatment and recovery services</a:t>
            </a:r>
          </a:p>
          <a:p>
            <a:pPr marL="285750" indent="-285750">
              <a:buFont typeface="Wingdings" panose="05000000000000000000" pitchFamily="2" charset="2"/>
              <a:buChar char="§"/>
            </a:pPr>
            <a:endParaRPr lang="en-US" sz="2400" dirty="0"/>
          </a:p>
          <a:p>
            <a:pPr marL="285750" indent="-285750">
              <a:buFont typeface="Wingdings" panose="05000000000000000000" pitchFamily="2" charset="2"/>
              <a:buChar char="§"/>
            </a:pPr>
            <a:r>
              <a:rPr lang="en-US" sz="2400" dirty="0"/>
              <a:t>Explore strategies to increase access to behavioral health care in critical shortage areas</a:t>
            </a:r>
          </a:p>
        </p:txBody>
      </p:sp>
      <p:sp>
        <p:nvSpPr>
          <p:cNvPr id="10" name="TextBox 9">
            <a:extLst>
              <a:ext uri="{FF2B5EF4-FFF2-40B4-BE49-F238E27FC236}">
                <a16:creationId xmlns:a16="http://schemas.microsoft.com/office/drawing/2014/main" id="{E7F588B5-0451-45F3-BEE0-E110EA723D37}"/>
              </a:ext>
            </a:extLst>
          </p:cNvPr>
          <p:cNvSpPr txBox="1"/>
          <p:nvPr/>
        </p:nvSpPr>
        <p:spPr>
          <a:xfrm>
            <a:off x="10794676" y="3057561"/>
            <a:ext cx="1890261" cy="369332"/>
          </a:xfrm>
          <a:prstGeom prst="rect">
            <a:avLst/>
          </a:prstGeom>
          <a:noFill/>
        </p:spPr>
        <p:txBody>
          <a:bodyPr wrap="none" rtlCol="0">
            <a:spAutoFit/>
          </a:bodyPr>
          <a:lstStyle/>
          <a:p>
            <a:r>
              <a:rPr lang="en-US" dirty="0">
                <a:latin typeface="Arial Black" panose="020B0A04020102020204" pitchFamily="34" charset="0"/>
              </a:rPr>
              <a:t>Obstetricians</a:t>
            </a:r>
          </a:p>
        </p:txBody>
      </p:sp>
      <p:sp>
        <p:nvSpPr>
          <p:cNvPr id="11" name="TextBox 10">
            <a:extLst>
              <a:ext uri="{FF2B5EF4-FFF2-40B4-BE49-F238E27FC236}">
                <a16:creationId xmlns:a16="http://schemas.microsoft.com/office/drawing/2014/main" id="{81DB57AA-986B-4B50-B67B-64A16054B85A}"/>
              </a:ext>
            </a:extLst>
          </p:cNvPr>
          <p:cNvSpPr txBox="1"/>
          <p:nvPr/>
        </p:nvSpPr>
        <p:spPr>
          <a:xfrm>
            <a:off x="11520933" y="4387673"/>
            <a:ext cx="1841851" cy="369332"/>
          </a:xfrm>
          <a:prstGeom prst="rect">
            <a:avLst/>
          </a:prstGeom>
          <a:noFill/>
        </p:spPr>
        <p:txBody>
          <a:bodyPr wrap="none" rtlCol="0">
            <a:spAutoFit/>
          </a:bodyPr>
          <a:lstStyle/>
          <a:p>
            <a:r>
              <a:rPr lang="en-US" dirty="0">
                <a:latin typeface="Arial Black" panose="020B0A04020102020204" pitchFamily="34" charset="0"/>
              </a:rPr>
              <a:t>Pediatricians</a:t>
            </a:r>
          </a:p>
        </p:txBody>
      </p:sp>
      <p:sp>
        <p:nvSpPr>
          <p:cNvPr id="12" name="TextBox 11">
            <a:extLst>
              <a:ext uri="{FF2B5EF4-FFF2-40B4-BE49-F238E27FC236}">
                <a16:creationId xmlns:a16="http://schemas.microsoft.com/office/drawing/2014/main" id="{32A8FDC6-851E-4FF0-8855-009F6669BEA1}"/>
              </a:ext>
            </a:extLst>
          </p:cNvPr>
          <p:cNvSpPr txBox="1"/>
          <p:nvPr/>
        </p:nvSpPr>
        <p:spPr>
          <a:xfrm>
            <a:off x="10644175" y="5531520"/>
            <a:ext cx="2743200" cy="1200329"/>
          </a:xfrm>
          <a:prstGeom prst="rect">
            <a:avLst/>
          </a:prstGeom>
          <a:noFill/>
        </p:spPr>
        <p:txBody>
          <a:bodyPr wrap="square" rtlCol="0">
            <a:spAutoFit/>
          </a:bodyPr>
          <a:lstStyle/>
          <a:p>
            <a:pPr algn="r"/>
            <a:r>
              <a:rPr lang="en-US" dirty="0">
                <a:latin typeface="Arial Black" panose="020B0A04020102020204" pitchFamily="34" charset="0"/>
              </a:rPr>
              <a:t>Family Medicine Physicians engaged in obstetric and/or pediatric care</a:t>
            </a:r>
          </a:p>
        </p:txBody>
      </p:sp>
      <p:sp>
        <p:nvSpPr>
          <p:cNvPr id="13" name="TextBox 12">
            <a:extLst>
              <a:ext uri="{FF2B5EF4-FFF2-40B4-BE49-F238E27FC236}">
                <a16:creationId xmlns:a16="http://schemas.microsoft.com/office/drawing/2014/main" id="{A683F9F9-1778-47F0-999D-3D9C5353FFF6}"/>
              </a:ext>
            </a:extLst>
          </p:cNvPr>
          <p:cNvSpPr txBox="1"/>
          <p:nvPr/>
        </p:nvSpPr>
        <p:spPr>
          <a:xfrm>
            <a:off x="11502851" y="7367544"/>
            <a:ext cx="1827039" cy="369332"/>
          </a:xfrm>
          <a:prstGeom prst="rect">
            <a:avLst/>
          </a:prstGeom>
          <a:noFill/>
        </p:spPr>
        <p:txBody>
          <a:bodyPr wrap="none" rtlCol="0">
            <a:spAutoFit/>
          </a:bodyPr>
          <a:lstStyle/>
          <a:p>
            <a:r>
              <a:rPr lang="en-US" dirty="0">
                <a:latin typeface="Arial Black" panose="020B0A04020102020204" pitchFamily="34" charset="0"/>
              </a:rPr>
              <a:t>Psychiatrists</a:t>
            </a:r>
          </a:p>
        </p:txBody>
      </p:sp>
      <p:sp>
        <p:nvSpPr>
          <p:cNvPr id="14" name="TextBox 13">
            <a:extLst>
              <a:ext uri="{FF2B5EF4-FFF2-40B4-BE49-F238E27FC236}">
                <a16:creationId xmlns:a16="http://schemas.microsoft.com/office/drawing/2014/main" id="{0159987B-867B-46C3-AEBB-9C72AA5E0DBA}"/>
              </a:ext>
            </a:extLst>
          </p:cNvPr>
          <p:cNvSpPr txBox="1"/>
          <p:nvPr/>
        </p:nvSpPr>
        <p:spPr>
          <a:xfrm>
            <a:off x="11321750" y="8618553"/>
            <a:ext cx="1933606" cy="369332"/>
          </a:xfrm>
          <a:prstGeom prst="rect">
            <a:avLst/>
          </a:prstGeom>
          <a:noFill/>
        </p:spPr>
        <p:txBody>
          <a:bodyPr wrap="none" rtlCol="0">
            <a:spAutoFit/>
          </a:bodyPr>
          <a:lstStyle/>
          <a:p>
            <a:r>
              <a:rPr lang="en-US" dirty="0">
                <a:latin typeface="Arial Black" panose="020B0A04020102020204" pitchFamily="34" charset="0"/>
              </a:rPr>
              <a:t>Psychologists</a:t>
            </a:r>
          </a:p>
        </p:txBody>
      </p:sp>
      <p:sp>
        <p:nvSpPr>
          <p:cNvPr id="15" name="TextBox 14">
            <a:extLst>
              <a:ext uri="{FF2B5EF4-FFF2-40B4-BE49-F238E27FC236}">
                <a16:creationId xmlns:a16="http://schemas.microsoft.com/office/drawing/2014/main" id="{B0052558-AC8E-44FB-B081-726EEBD0D6C1}"/>
              </a:ext>
            </a:extLst>
          </p:cNvPr>
          <p:cNvSpPr txBox="1"/>
          <p:nvPr/>
        </p:nvSpPr>
        <p:spPr>
          <a:xfrm>
            <a:off x="10644175" y="9640755"/>
            <a:ext cx="2187265" cy="369332"/>
          </a:xfrm>
          <a:prstGeom prst="rect">
            <a:avLst/>
          </a:prstGeom>
          <a:noFill/>
        </p:spPr>
        <p:txBody>
          <a:bodyPr wrap="none" rtlCol="0">
            <a:spAutoFit/>
          </a:bodyPr>
          <a:lstStyle/>
          <a:p>
            <a:r>
              <a:rPr lang="en-US" dirty="0">
                <a:latin typeface="Arial Black" panose="020B0A04020102020204" pitchFamily="34" charset="0"/>
              </a:rPr>
              <a:t>Nurse Midwives</a:t>
            </a:r>
          </a:p>
        </p:txBody>
      </p:sp>
    </p:spTree>
    <p:extLst>
      <p:ext uri="{BB962C8B-B14F-4D97-AF65-F5344CB8AC3E}">
        <p14:creationId xmlns:p14="http://schemas.microsoft.com/office/powerpoint/2010/main" val="361322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18CAAD-8C2F-4009-91FC-1726E0B53B92}"/>
              </a:ext>
            </a:extLst>
          </p:cNvPr>
          <p:cNvSpPr/>
          <p:nvPr/>
        </p:nvSpPr>
        <p:spPr>
          <a:xfrm>
            <a:off x="1295400" y="647700"/>
            <a:ext cx="11582400" cy="1754326"/>
          </a:xfrm>
          <a:prstGeom prst="rect">
            <a:avLst/>
          </a:prstGeom>
        </p:spPr>
        <p:txBody>
          <a:bodyPr wrap="square" lIns="91440" tIns="45720" rIns="91440" bIns="45720" anchor="t">
            <a:spAutoFit/>
          </a:bodyPr>
          <a:lstStyle/>
          <a:p>
            <a:r>
              <a:rPr lang="en-US" sz="5400" dirty="0"/>
              <a:t>CPAN enhancement in the 3rd Special session of the 87</a:t>
            </a:r>
            <a:r>
              <a:rPr lang="en-US" sz="5400" baseline="30000" dirty="0"/>
              <a:t>th</a:t>
            </a:r>
            <a:r>
              <a:rPr lang="en-US" sz="5400" dirty="0"/>
              <a:t> Legislature</a:t>
            </a:r>
          </a:p>
        </p:txBody>
      </p:sp>
      <p:sp>
        <p:nvSpPr>
          <p:cNvPr id="3" name="Rectangle 2">
            <a:extLst>
              <a:ext uri="{FF2B5EF4-FFF2-40B4-BE49-F238E27FC236}">
                <a16:creationId xmlns:a16="http://schemas.microsoft.com/office/drawing/2014/main" id="{07F5486D-507B-4AA3-AEA6-E1BF5842F6EE}"/>
              </a:ext>
            </a:extLst>
          </p:cNvPr>
          <p:cNvSpPr/>
          <p:nvPr/>
        </p:nvSpPr>
        <p:spPr>
          <a:xfrm>
            <a:off x="1295400" y="3695700"/>
            <a:ext cx="11582400" cy="3602974"/>
          </a:xfrm>
          <a:prstGeom prst="rect">
            <a:avLst/>
          </a:prstGeom>
        </p:spPr>
        <p:txBody>
          <a:bodyPr wrap="square">
            <a:spAutoFit/>
          </a:bodyPr>
          <a:lstStyle/>
          <a:p>
            <a:pPr>
              <a:buFont typeface="Arial" panose="020B0604020202020204" pitchFamily="34" charset="0"/>
              <a:buChar char="•"/>
            </a:pPr>
            <a:r>
              <a:rPr lang="en-US" sz="2700" dirty="0">
                <a:latin typeface="Calibri" panose="020F0502020204030204" pitchFamily="34" charset="0"/>
              </a:rPr>
              <a:t>Approved programs fell under three categories:</a:t>
            </a:r>
            <a:endParaRPr lang="en-US" sz="1013" dirty="0">
              <a:latin typeface="Calibri" panose="020F0502020204030204" pitchFamily="34" charset="0"/>
            </a:endParaRPr>
          </a:p>
          <a:p>
            <a:pPr>
              <a:buFont typeface="Arial" panose="020B0604020202020204" pitchFamily="34" charset="0"/>
              <a:buChar char="•"/>
            </a:pPr>
            <a:endParaRPr lang="en-US" sz="1013" dirty="0">
              <a:latin typeface="Calibri" panose="020F0502020204030204" pitchFamily="34" charset="0"/>
            </a:endParaRPr>
          </a:p>
          <a:p>
            <a:pPr marL="612077" lvl="1" indent="-385763">
              <a:buFont typeface="+mj-lt"/>
              <a:buAutoNum type="arabicPeriod"/>
            </a:pPr>
            <a:r>
              <a:rPr lang="en-US" sz="2700" b="1" u="sng" dirty="0">
                <a:latin typeface="Calibri" panose="020F0502020204030204" pitchFamily="34" charset="0"/>
              </a:rPr>
              <a:t>Child Psychiatry Access Network (CPAN) </a:t>
            </a:r>
            <a:r>
              <a:rPr lang="en-US" sz="2700" dirty="0">
                <a:latin typeface="Calibri" panose="020F0502020204030204" pitchFamily="34" charset="0"/>
              </a:rPr>
              <a:t>Enhancement and Expansion </a:t>
            </a:r>
          </a:p>
          <a:p>
            <a:pPr lvl="3"/>
            <a:r>
              <a:rPr lang="en-US" sz="2800" dirty="0">
                <a:latin typeface="Calibri" panose="020F0502020204030204" pitchFamily="34" charset="0"/>
                <a:ea typeface="Times New Roman" panose="02020603050405020304" pitchFamily="18" charset="0"/>
              </a:rPr>
              <a:t>-Out of money appropriated the Consortium may enhance CPAN to improve </a:t>
            </a:r>
            <a:r>
              <a:rPr lang="en-US" sz="2800" b="1" u="sng" dirty="0">
                <a:latin typeface="Calibri" panose="020F0502020204030204" pitchFamily="34" charset="0"/>
                <a:ea typeface="Times New Roman" panose="02020603050405020304" pitchFamily="18" charset="0"/>
              </a:rPr>
              <a:t>perinatal mental health services</a:t>
            </a:r>
          </a:p>
          <a:p>
            <a:pPr marL="612077" lvl="1" indent="-385763">
              <a:buFont typeface="+mj-lt"/>
              <a:buAutoNum type="arabicPeriod"/>
            </a:pPr>
            <a:r>
              <a:rPr lang="en-US" sz="2700" b="1" dirty="0">
                <a:latin typeface="Calibri" panose="020F0502020204030204" pitchFamily="34" charset="0"/>
                <a:ea typeface="Calibri" panose="020F0502020204030204" pitchFamily="34" charset="0"/>
              </a:rPr>
              <a:t>Texas Child Health Access Through Telemedicine (TCHATT) </a:t>
            </a:r>
            <a:r>
              <a:rPr lang="en-US" sz="2700" dirty="0">
                <a:latin typeface="Calibri" panose="020F0502020204030204" pitchFamily="34" charset="0"/>
                <a:ea typeface="Calibri" panose="020F0502020204030204" pitchFamily="34" charset="0"/>
              </a:rPr>
              <a:t>Enhancement and Expansion</a:t>
            </a:r>
          </a:p>
          <a:p>
            <a:pPr marL="612077" lvl="1" indent="-385763">
              <a:buFont typeface="+mj-lt"/>
              <a:buAutoNum type="arabicPeriod"/>
            </a:pPr>
            <a:r>
              <a:rPr lang="en-US" sz="2700" b="1" dirty="0">
                <a:latin typeface="Calibri" panose="020F0502020204030204" pitchFamily="34" charset="0"/>
                <a:ea typeface="Calibri" panose="020F0502020204030204" pitchFamily="34" charset="0"/>
              </a:rPr>
              <a:t>Child Psychiatry Workforce Expansion </a:t>
            </a:r>
          </a:p>
          <a:p>
            <a:pPr lvl="2"/>
            <a:r>
              <a:rPr lang="en-US" sz="2700" dirty="0">
                <a:latin typeface="Calibri" panose="020F0502020204030204" pitchFamily="34" charset="0"/>
                <a:ea typeface="Calibri" panose="020F0502020204030204" pitchFamily="34" charset="0"/>
              </a:rPr>
              <a:t>Including other development of other mental health care professionals</a:t>
            </a:r>
          </a:p>
        </p:txBody>
      </p:sp>
    </p:spTree>
    <p:extLst>
      <p:ext uri="{BB962C8B-B14F-4D97-AF65-F5344CB8AC3E}">
        <p14:creationId xmlns:p14="http://schemas.microsoft.com/office/powerpoint/2010/main" val="327061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A close up of a map&#10;&#10;Description generated with high confidence">
            <a:extLst>
              <a:ext uri="{FF2B5EF4-FFF2-40B4-BE49-F238E27FC236}">
                <a16:creationId xmlns:a16="http://schemas.microsoft.com/office/drawing/2014/main" id="{9AB4EB3D-E407-754F-BCF9-83A74044C1C3}"/>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513661" y="2501084"/>
            <a:ext cx="9653087" cy="6042658"/>
          </a:xfrm>
          <a:prstGeom prst="rect">
            <a:avLst/>
          </a:prstGeom>
        </p:spPr>
      </p:pic>
      <p:sp>
        <p:nvSpPr>
          <p:cNvPr id="4" name="TextBox 3">
            <a:extLst>
              <a:ext uri="{FF2B5EF4-FFF2-40B4-BE49-F238E27FC236}">
                <a16:creationId xmlns:a16="http://schemas.microsoft.com/office/drawing/2014/main" id="{BE98976C-7656-5F47-816E-872D3A6A47AC}"/>
              </a:ext>
            </a:extLst>
          </p:cNvPr>
          <p:cNvSpPr txBox="1"/>
          <p:nvPr/>
        </p:nvSpPr>
        <p:spPr>
          <a:xfrm>
            <a:off x="1310998" y="1729057"/>
            <a:ext cx="8753418" cy="727120"/>
          </a:xfrm>
          <a:prstGeom prst="rect">
            <a:avLst/>
          </a:prstGeom>
          <a:noFill/>
        </p:spPr>
        <p:txBody>
          <a:bodyPr wrap="none" lIns="102868" tIns="51434" rIns="102868" bIns="51434" rtlCol="0">
            <a:spAutoFit/>
          </a:bodyPr>
          <a:lstStyle/>
          <a:p>
            <a:pPr defTabSz="1028675">
              <a:defRPr/>
            </a:pPr>
            <a:r>
              <a:rPr lang="en-US" sz="4050" b="1" dirty="0">
                <a:solidFill>
                  <a:prstClr val="black">
                    <a:lumMod val="75000"/>
                    <a:lumOff val="25000"/>
                  </a:prstClr>
                </a:solidFill>
              </a:rPr>
              <a:t>Child Psychiatry Access Network (CPAN)</a:t>
            </a:r>
          </a:p>
        </p:txBody>
      </p:sp>
    </p:spTree>
    <p:extLst>
      <p:ext uri="{BB962C8B-B14F-4D97-AF65-F5344CB8AC3E}">
        <p14:creationId xmlns:p14="http://schemas.microsoft.com/office/powerpoint/2010/main" val="1121196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extBox 2"/>
          <p:cNvSpPr txBox="1"/>
          <p:nvPr/>
        </p:nvSpPr>
        <p:spPr>
          <a:xfrm>
            <a:off x="1911607" y="1072412"/>
            <a:ext cx="8803820" cy="2000548"/>
          </a:xfrm>
          <a:prstGeom prst="rect">
            <a:avLst/>
          </a:prstGeom>
        </p:spPr>
        <p:txBody>
          <a:bodyPr lIns="0" tIns="0" rIns="0" bIns="0" rtlCol="0" anchor="t">
            <a:spAutoFit/>
          </a:bodyPr>
          <a:lstStyle/>
          <a:p>
            <a:pPr>
              <a:lnSpc>
                <a:spcPts val="7838"/>
              </a:lnSpc>
            </a:pPr>
            <a:r>
              <a:rPr lang="en-US" sz="7100" dirty="0">
                <a:solidFill>
                  <a:srgbClr val="1A1B18"/>
                </a:solidFill>
                <a:latin typeface="Bahnschrift SemiBold"/>
              </a:rPr>
              <a:t>Health Related Institutions Identified</a:t>
            </a:r>
          </a:p>
        </p:txBody>
      </p:sp>
      <p:grpSp>
        <p:nvGrpSpPr>
          <p:cNvPr id="12" name="Group 12"/>
          <p:cNvGrpSpPr/>
          <p:nvPr/>
        </p:nvGrpSpPr>
        <p:grpSpPr>
          <a:xfrm>
            <a:off x="1766259" y="4282563"/>
            <a:ext cx="10183483" cy="2057980"/>
            <a:chOff x="0" y="0"/>
            <a:chExt cx="18103970" cy="3658630"/>
          </a:xfrm>
        </p:grpSpPr>
        <p:sp>
          <p:nvSpPr>
            <p:cNvPr id="13" name="AutoShape 13"/>
            <p:cNvSpPr/>
            <p:nvPr/>
          </p:nvSpPr>
          <p:spPr>
            <a:xfrm>
              <a:off x="0" y="0"/>
              <a:ext cx="18103970" cy="41466"/>
            </a:xfrm>
            <a:prstGeom prst="rect">
              <a:avLst/>
            </a:prstGeom>
            <a:solidFill>
              <a:srgbClr val="CDA63C"/>
            </a:solidFill>
          </p:spPr>
        </p:sp>
        <p:sp>
          <p:nvSpPr>
            <p:cNvPr id="14" name="TextBox 14"/>
            <p:cNvSpPr txBox="1"/>
            <p:nvPr/>
          </p:nvSpPr>
          <p:spPr>
            <a:xfrm>
              <a:off x="0" y="423426"/>
              <a:ext cx="18103970" cy="2755969"/>
            </a:xfrm>
            <a:prstGeom prst="rect">
              <a:avLst/>
            </a:prstGeom>
          </p:spPr>
          <p:txBody>
            <a:bodyPr lIns="0" tIns="0" rIns="0" bIns="0" rtlCol="0" anchor="t">
              <a:spAutoFit/>
            </a:bodyPr>
            <a:lstStyle/>
            <a:p>
              <a:pPr>
                <a:lnSpc>
                  <a:spcPts val="3128"/>
                </a:lnSpc>
              </a:pPr>
              <a:r>
                <a:rPr lang="en-US" sz="2250" spc="-33" dirty="0">
                  <a:solidFill>
                    <a:srgbClr val="1A1B18"/>
                  </a:solidFill>
                  <a:latin typeface="Bahnschrift SemiBold" panose="020B0502040204020203" pitchFamily="34" charset="0"/>
                </a:rPr>
                <a:t>Texas Tech University Health Sciences Center - Lubbock</a:t>
              </a:r>
            </a:p>
            <a:p>
              <a:pPr>
                <a:lnSpc>
                  <a:spcPts val="3128"/>
                </a:lnSpc>
              </a:pPr>
              <a:r>
                <a:rPr lang="en-US" sz="2250" spc="-33" dirty="0">
                  <a:solidFill>
                    <a:srgbClr val="1A1B18"/>
                  </a:solidFill>
                  <a:latin typeface="Bahnschrift SemiBold" panose="020B0502040204020203" pitchFamily="34" charset="0"/>
                </a:rPr>
                <a:t>University of Texas - Dell Medical School </a:t>
              </a:r>
            </a:p>
            <a:p>
              <a:pPr>
                <a:lnSpc>
                  <a:spcPts val="3128"/>
                </a:lnSpc>
              </a:pPr>
              <a:r>
                <a:rPr lang="en-US" sz="2250" spc="-33" dirty="0">
                  <a:solidFill>
                    <a:srgbClr val="1A1B18"/>
                  </a:solidFill>
                  <a:latin typeface="Bahnschrift SemiBold" panose="020B0502040204020203" pitchFamily="34" charset="0"/>
                </a:rPr>
                <a:t>Baylor College of Medicine</a:t>
              </a:r>
            </a:p>
            <a:p>
              <a:pPr>
                <a:lnSpc>
                  <a:spcPts val="3128"/>
                </a:lnSpc>
              </a:pPr>
              <a:r>
                <a:rPr lang="en-US" sz="2250" spc="-33" dirty="0">
                  <a:solidFill>
                    <a:srgbClr val="1A1B18"/>
                  </a:solidFill>
                  <a:latin typeface="Bahnschrift SemiBold" panose="020B0502040204020203" pitchFamily="34" charset="0"/>
                </a:rPr>
                <a:t>University of Texas - Southwestern</a:t>
              </a:r>
            </a:p>
          </p:txBody>
        </p:sp>
        <p:sp>
          <p:nvSpPr>
            <p:cNvPr id="15" name="AutoShape 15"/>
            <p:cNvSpPr/>
            <p:nvPr/>
          </p:nvSpPr>
          <p:spPr>
            <a:xfrm>
              <a:off x="0" y="3617164"/>
              <a:ext cx="18103970" cy="41466"/>
            </a:xfrm>
            <a:prstGeom prst="rect">
              <a:avLst/>
            </a:prstGeom>
            <a:solidFill>
              <a:srgbClr val="CDA63C"/>
            </a:solidFill>
          </p:spPr>
        </p:sp>
      </p:grpSp>
      <p:pic>
        <p:nvPicPr>
          <p:cNvPr id="16" name="Picture 1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65514" y="4575390"/>
            <a:ext cx="315482" cy="287088"/>
          </a:xfrm>
          <a:prstGeom prst="rect">
            <a:avLst/>
          </a:prstGeom>
        </p:spPr>
      </p:pic>
      <p:pic>
        <p:nvPicPr>
          <p:cNvPr id="17" name="Picture 17"/>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65514" y="4999956"/>
            <a:ext cx="315482" cy="287088"/>
          </a:xfrm>
          <a:prstGeom prst="rect">
            <a:avLst/>
          </a:prstGeom>
        </p:spPr>
      </p:pic>
      <p:pic>
        <p:nvPicPr>
          <p:cNvPr id="18" name="Picture 18"/>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65514" y="5734127"/>
            <a:ext cx="315482" cy="287088"/>
          </a:xfrm>
          <a:prstGeom prst="rect">
            <a:avLst/>
          </a:prstGeom>
        </p:spPr>
      </p:pic>
      <p:pic>
        <p:nvPicPr>
          <p:cNvPr id="19" name="Picture 19"/>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65514" y="5311553"/>
            <a:ext cx="315482" cy="28708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2FE1BB-D1FA-4ADA-9AC5-E123D363B660}"/>
              </a:ext>
            </a:extLst>
          </p:cNvPr>
          <p:cNvPicPr>
            <a:picLocks noChangeAspect="1"/>
          </p:cNvPicPr>
          <p:nvPr/>
        </p:nvPicPr>
        <p:blipFill rotWithShape="1">
          <a:blip r:embed="rId2"/>
          <a:srcRect l="17652" t="21735" r="50000" b="20686"/>
          <a:stretch/>
        </p:blipFill>
        <p:spPr>
          <a:xfrm>
            <a:off x="4406525" y="2203891"/>
            <a:ext cx="6597906" cy="6606338"/>
          </a:xfrm>
          <a:prstGeom prst="rect">
            <a:avLst/>
          </a:prstGeom>
        </p:spPr>
      </p:pic>
      <p:sp>
        <p:nvSpPr>
          <p:cNvPr id="5" name="TextBox 4">
            <a:extLst>
              <a:ext uri="{FF2B5EF4-FFF2-40B4-BE49-F238E27FC236}">
                <a16:creationId xmlns:a16="http://schemas.microsoft.com/office/drawing/2014/main" id="{E16BBDED-CFB8-4B58-BE0F-EECF155345C7}"/>
              </a:ext>
            </a:extLst>
          </p:cNvPr>
          <p:cNvSpPr txBox="1"/>
          <p:nvPr/>
        </p:nvSpPr>
        <p:spPr>
          <a:xfrm>
            <a:off x="1143000" y="1476771"/>
            <a:ext cx="10280054" cy="1350368"/>
          </a:xfrm>
          <a:prstGeom prst="rect">
            <a:avLst/>
          </a:prstGeom>
          <a:noFill/>
        </p:spPr>
        <p:txBody>
          <a:bodyPr wrap="none" lIns="102868" tIns="51434" rIns="102868" bIns="51434" rtlCol="0">
            <a:spAutoFit/>
          </a:bodyPr>
          <a:lstStyle/>
          <a:p>
            <a:pPr defTabSz="1028675">
              <a:defRPr/>
            </a:pPr>
            <a:r>
              <a:rPr lang="en-US" sz="4050" b="1" dirty="0">
                <a:solidFill>
                  <a:prstClr val="black">
                    <a:lumMod val="75000"/>
                    <a:lumOff val="25000"/>
                  </a:prstClr>
                </a:solidFill>
              </a:rPr>
              <a:t>Perinatal Psychiatry Access Network (</a:t>
            </a:r>
            <a:r>
              <a:rPr lang="en-US" sz="4050" b="1" dirty="0" err="1">
                <a:solidFill>
                  <a:prstClr val="black">
                    <a:lumMod val="75000"/>
                    <a:lumOff val="25000"/>
                  </a:prstClr>
                </a:solidFill>
              </a:rPr>
              <a:t>PeriPAN</a:t>
            </a:r>
            <a:r>
              <a:rPr lang="en-US" sz="4050" b="1" dirty="0">
                <a:solidFill>
                  <a:prstClr val="black">
                    <a:lumMod val="75000"/>
                    <a:lumOff val="25000"/>
                  </a:prstClr>
                </a:solidFill>
              </a:rPr>
              <a:t>) </a:t>
            </a:r>
          </a:p>
          <a:p>
            <a:pPr defTabSz="1028675">
              <a:defRPr/>
            </a:pPr>
            <a:r>
              <a:rPr lang="en-US" sz="4050" b="1" dirty="0">
                <a:solidFill>
                  <a:prstClr val="black">
                    <a:lumMod val="75000"/>
                    <a:lumOff val="25000"/>
                  </a:prstClr>
                </a:solidFill>
              </a:rPr>
              <a:t>PILOT SITES</a:t>
            </a:r>
          </a:p>
        </p:txBody>
      </p:sp>
    </p:spTree>
    <p:extLst>
      <p:ext uri="{BB962C8B-B14F-4D97-AF65-F5344CB8AC3E}">
        <p14:creationId xmlns:p14="http://schemas.microsoft.com/office/powerpoint/2010/main" val="3486864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66800" y="3162300"/>
            <a:ext cx="3714750" cy="3371850"/>
          </a:xfrm>
        </p:spPr>
        <p:txBody>
          <a:bodyPr>
            <a:normAutofit fontScale="90000"/>
          </a:bodyPr>
          <a:lstStyle/>
          <a:p>
            <a:r>
              <a:rPr lang="en-US" sz="6000" b="1" dirty="0"/>
              <a:t>Why mental health treatment in frontline perinatal care?</a:t>
            </a:r>
          </a:p>
        </p:txBody>
      </p:sp>
      <p:sp>
        <p:nvSpPr>
          <p:cNvPr id="3" name="Content Placeholder 2"/>
          <p:cNvSpPr>
            <a:spLocks noGrp="1"/>
          </p:cNvSpPr>
          <p:nvPr>
            <p:ph idx="4294967295"/>
          </p:nvPr>
        </p:nvSpPr>
        <p:spPr>
          <a:xfrm>
            <a:off x="5143500" y="2057400"/>
            <a:ext cx="8572500" cy="5257800"/>
          </a:xfrm>
        </p:spPr>
        <p:txBody>
          <a:bodyPr anchor="t">
            <a:noAutofit/>
          </a:bodyPr>
          <a:lstStyle/>
          <a:p>
            <a:r>
              <a:rPr lang="en-US" sz="4050" dirty="0"/>
              <a:t>Disease burden is great</a:t>
            </a:r>
          </a:p>
          <a:p>
            <a:r>
              <a:rPr lang="en-US" sz="4050" dirty="0"/>
              <a:t>Mental, physical health problems are interwoven</a:t>
            </a:r>
          </a:p>
          <a:p>
            <a:r>
              <a:rPr lang="en-US" sz="4050" dirty="0"/>
              <a:t>Treatment gap is enormous</a:t>
            </a:r>
          </a:p>
          <a:p>
            <a:r>
              <a:rPr lang="en-US" sz="4050" dirty="0"/>
              <a:t>Need for expanded access</a:t>
            </a:r>
          </a:p>
          <a:p>
            <a:r>
              <a:rPr lang="en-US" sz="4050" dirty="0"/>
              <a:t>Reduces stigma and discrimination </a:t>
            </a:r>
          </a:p>
          <a:p>
            <a:r>
              <a:rPr lang="en-US" sz="4050" dirty="0"/>
              <a:t>It is cost-effective</a:t>
            </a:r>
          </a:p>
          <a:p>
            <a:r>
              <a:rPr lang="en-US" sz="4050" dirty="0"/>
              <a:t>Good outcomes</a:t>
            </a:r>
          </a:p>
        </p:txBody>
      </p:sp>
      <p:sp>
        <p:nvSpPr>
          <p:cNvPr id="4" name="TextBox 3"/>
          <p:cNvSpPr txBox="1"/>
          <p:nvPr/>
        </p:nvSpPr>
        <p:spPr>
          <a:xfrm>
            <a:off x="10515600" y="8261782"/>
            <a:ext cx="1469597" cy="461773"/>
          </a:xfrm>
          <a:prstGeom prst="rect">
            <a:avLst/>
          </a:prstGeom>
          <a:noFill/>
        </p:spPr>
        <p:txBody>
          <a:bodyPr wrap="none" lIns="137142" tIns="68570" rIns="137142" bIns="68570" rtlCol="0">
            <a:spAutoFit/>
          </a:bodyPr>
          <a:lstStyle/>
          <a:p>
            <a:pPr defTabSz="1028675">
              <a:defRPr/>
            </a:pPr>
            <a:r>
              <a:rPr lang="en-US" sz="2101" dirty="0">
                <a:solidFill>
                  <a:prstClr val="black"/>
                </a:solidFill>
              </a:rPr>
              <a:t>WHO 2008</a:t>
            </a:r>
          </a:p>
        </p:txBody>
      </p:sp>
    </p:spTree>
    <p:extLst>
      <p:ext uri="{BB962C8B-B14F-4D97-AF65-F5344CB8AC3E}">
        <p14:creationId xmlns:p14="http://schemas.microsoft.com/office/powerpoint/2010/main" val="2059703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74B54-5EBF-4D48-8E71-1FCDEC2D657E}"/>
              </a:ext>
            </a:extLst>
          </p:cNvPr>
          <p:cNvSpPr>
            <a:spLocks noGrp="1"/>
          </p:cNvSpPr>
          <p:nvPr>
            <p:ph type="title" idx="4294967295"/>
          </p:nvPr>
        </p:nvSpPr>
        <p:spPr>
          <a:xfrm>
            <a:off x="1885950" y="1485900"/>
            <a:ext cx="11830050" cy="1492250"/>
          </a:xfrm>
        </p:spPr>
        <p:txBody>
          <a:bodyPr>
            <a:normAutofit fontScale="90000"/>
          </a:bodyPr>
          <a:lstStyle/>
          <a:p>
            <a:pPr algn="ctr"/>
            <a:r>
              <a:rPr lang="en-US" dirty="0"/>
              <a:t>Goal: Build Provider Capacity to Deliver Mental Health Care</a:t>
            </a:r>
          </a:p>
        </p:txBody>
      </p:sp>
      <p:pic>
        <p:nvPicPr>
          <p:cNvPr id="4" name="Content Placeholder 3">
            <a:extLst>
              <a:ext uri="{FF2B5EF4-FFF2-40B4-BE49-F238E27FC236}">
                <a16:creationId xmlns:a16="http://schemas.microsoft.com/office/drawing/2014/main" id="{A475AE07-CC6C-439A-8A41-330070A40D24}"/>
              </a:ext>
            </a:extLst>
          </p:cNvPr>
          <p:cNvPicPr>
            <a:picLocks noGrp="1" noChangeAspect="1"/>
          </p:cNvPicPr>
          <p:nvPr>
            <p:ph idx="4294967295"/>
          </p:nvPr>
        </p:nvPicPr>
        <p:blipFill rotWithShape="1">
          <a:blip r:embed="rId3"/>
          <a:srcRect l="9536" t="25332" r="38067" b="14408"/>
          <a:stretch/>
        </p:blipFill>
        <p:spPr>
          <a:xfrm>
            <a:off x="2438400" y="2978150"/>
            <a:ext cx="9518650" cy="6157912"/>
          </a:xfrm>
          <a:prstGeom prst="rect">
            <a:avLst/>
          </a:prstGeom>
        </p:spPr>
      </p:pic>
      <p:sp>
        <p:nvSpPr>
          <p:cNvPr id="5" name="TextBox 4">
            <a:extLst>
              <a:ext uri="{FF2B5EF4-FFF2-40B4-BE49-F238E27FC236}">
                <a16:creationId xmlns:a16="http://schemas.microsoft.com/office/drawing/2014/main" id="{5DA15EB5-F29C-4D42-B8C2-2D244E9F8D91}"/>
              </a:ext>
            </a:extLst>
          </p:cNvPr>
          <p:cNvSpPr txBox="1"/>
          <p:nvPr/>
        </p:nvSpPr>
        <p:spPr>
          <a:xfrm>
            <a:off x="8915400" y="8524101"/>
            <a:ext cx="4738348" cy="300082"/>
          </a:xfrm>
          <a:prstGeom prst="rect">
            <a:avLst/>
          </a:prstGeom>
          <a:noFill/>
        </p:spPr>
        <p:txBody>
          <a:bodyPr wrap="none" rtlCol="0">
            <a:spAutoFit/>
          </a:bodyPr>
          <a:lstStyle/>
          <a:p>
            <a:r>
              <a:rPr lang="en-US" sz="1350" dirty="0"/>
              <a:t>Presented by Nancy Byatt, MD at Lifeline for Moms Summit 2022</a:t>
            </a:r>
          </a:p>
        </p:txBody>
      </p:sp>
    </p:spTree>
    <p:extLst>
      <p:ext uri="{BB962C8B-B14F-4D97-AF65-F5344CB8AC3E}">
        <p14:creationId xmlns:p14="http://schemas.microsoft.com/office/powerpoint/2010/main" val="3178730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67F27F1-EDBE-4B77-9C35-221FDC0F41A1}"/>
              </a:ext>
            </a:extLst>
          </p:cNvPr>
          <p:cNvPicPr>
            <a:picLocks noGrp="1" noChangeAspect="1"/>
          </p:cNvPicPr>
          <p:nvPr>
            <p:ph idx="4294967295"/>
          </p:nvPr>
        </p:nvPicPr>
        <p:blipFill rotWithShape="1">
          <a:blip r:embed="rId2"/>
          <a:srcRect l="14160" t="22670" r="51001" b="30782"/>
          <a:stretch/>
        </p:blipFill>
        <p:spPr>
          <a:xfrm>
            <a:off x="2590800" y="1406525"/>
            <a:ext cx="9944100" cy="7473950"/>
          </a:xfrm>
          <a:prstGeom prst="rect">
            <a:avLst/>
          </a:prstGeom>
        </p:spPr>
      </p:pic>
      <p:sp>
        <p:nvSpPr>
          <p:cNvPr id="5" name="TextBox 4">
            <a:extLst>
              <a:ext uri="{FF2B5EF4-FFF2-40B4-BE49-F238E27FC236}">
                <a16:creationId xmlns:a16="http://schemas.microsoft.com/office/drawing/2014/main" id="{4C63C51F-1FCE-4274-A249-AC92A2B6A5BF}"/>
              </a:ext>
            </a:extLst>
          </p:cNvPr>
          <p:cNvSpPr txBox="1"/>
          <p:nvPr/>
        </p:nvSpPr>
        <p:spPr>
          <a:xfrm>
            <a:off x="8915400" y="1943100"/>
            <a:ext cx="4738348" cy="300082"/>
          </a:xfrm>
          <a:prstGeom prst="rect">
            <a:avLst/>
          </a:prstGeom>
          <a:noFill/>
        </p:spPr>
        <p:txBody>
          <a:bodyPr wrap="none" rtlCol="0">
            <a:spAutoFit/>
          </a:bodyPr>
          <a:lstStyle/>
          <a:p>
            <a:r>
              <a:rPr lang="en-US" sz="1350" dirty="0"/>
              <a:t>Presented by Nancy Byatt, MD at Lifeline for Moms Summit 2022</a:t>
            </a:r>
          </a:p>
        </p:txBody>
      </p:sp>
    </p:spTree>
    <p:extLst>
      <p:ext uri="{BB962C8B-B14F-4D97-AF65-F5344CB8AC3E}">
        <p14:creationId xmlns:p14="http://schemas.microsoft.com/office/powerpoint/2010/main" val="1971565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C6D3B0-E13C-4BD5-A7C1-DA2231E7B2C2}"/>
              </a:ext>
            </a:extLst>
          </p:cNvPr>
          <p:cNvSpPr txBox="1"/>
          <p:nvPr/>
        </p:nvSpPr>
        <p:spPr>
          <a:xfrm>
            <a:off x="1066800" y="1714500"/>
            <a:ext cx="12268200" cy="7750840"/>
          </a:xfrm>
          <a:prstGeom prst="rect">
            <a:avLst/>
          </a:prstGeom>
          <a:noFill/>
        </p:spPr>
        <p:txBody>
          <a:bodyPr wrap="square" rtlCol="0">
            <a:spAutoFit/>
          </a:bodyPr>
          <a:lstStyle/>
          <a:p>
            <a:r>
              <a:rPr lang="en-US" sz="3200" b="1" baseline="30000" dirty="0"/>
              <a:t>2021</a:t>
            </a:r>
          </a:p>
          <a:p>
            <a:r>
              <a:rPr lang="en-US" sz="3200" b="1" u="sng" baseline="30000" dirty="0"/>
              <a:t>November</a:t>
            </a:r>
            <a:r>
              <a:rPr lang="en-US" sz="3200" baseline="30000" dirty="0"/>
              <a:t> </a:t>
            </a:r>
          </a:p>
          <a:p>
            <a:r>
              <a:rPr lang="en-US" sz="3200" baseline="30000" dirty="0"/>
              <a:t>Application for </a:t>
            </a:r>
            <a:r>
              <a:rPr lang="en-US" sz="3200" baseline="30000" dirty="0" err="1"/>
              <a:t>PeriPAN</a:t>
            </a:r>
            <a:r>
              <a:rPr lang="en-US" sz="3200" baseline="30000" dirty="0"/>
              <a:t> Pilot</a:t>
            </a:r>
          </a:p>
          <a:p>
            <a:r>
              <a:rPr lang="en-US" sz="3200" baseline="30000" dirty="0"/>
              <a:t>Discussion with Texas Collaborative for Healthy Mothers and Babies regarding </a:t>
            </a:r>
            <a:r>
              <a:rPr lang="en-US" sz="3200" baseline="30000" dirty="0" err="1"/>
              <a:t>PeriPAN</a:t>
            </a:r>
            <a:r>
              <a:rPr lang="en-US" sz="3200" baseline="30000" dirty="0"/>
              <a:t> </a:t>
            </a:r>
          </a:p>
          <a:p>
            <a:r>
              <a:rPr lang="en-US" sz="3200" b="1" u="sng" baseline="30000" dirty="0"/>
              <a:t>December</a:t>
            </a:r>
          </a:p>
          <a:p>
            <a:r>
              <a:rPr lang="en-US" sz="3200" baseline="30000" dirty="0"/>
              <a:t>Budget work, discussion on project scope</a:t>
            </a:r>
          </a:p>
          <a:p>
            <a:endParaRPr lang="en-US" sz="1050" b="1" baseline="30000" dirty="0"/>
          </a:p>
          <a:p>
            <a:endParaRPr lang="en-US" sz="3200" b="1" baseline="30000" dirty="0"/>
          </a:p>
          <a:p>
            <a:r>
              <a:rPr lang="en-US" sz="3200" b="1" baseline="30000" dirty="0"/>
              <a:t>2022</a:t>
            </a:r>
          </a:p>
          <a:p>
            <a:r>
              <a:rPr lang="en-US" sz="3200" b="1" u="sng" baseline="30000" dirty="0"/>
              <a:t>January</a:t>
            </a:r>
          </a:p>
          <a:p>
            <a:r>
              <a:rPr lang="en-US" sz="3200" baseline="30000" dirty="0"/>
              <a:t>Budget and Project Proposals due to TCMHCC</a:t>
            </a:r>
          </a:p>
          <a:p>
            <a:endParaRPr lang="en-US" sz="3200" b="1" u="sng" baseline="30000" dirty="0"/>
          </a:p>
          <a:p>
            <a:r>
              <a:rPr lang="en-US" sz="3200" b="1" u="sng" baseline="30000" dirty="0"/>
              <a:t>February</a:t>
            </a:r>
          </a:p>
          <a:p>
            <a:r>
              <a:rPr lang="en-US" sz="3200" baseline="30000" dirty="0" err="1"/>
              <a:t>PeriPAN</a:t>
            </a:r>
            <a:r>
              <a:rPr lang="en-US" sz="3200" baseline="30000" dirty="0"/>
              <a:t> Work Group began meeting with representation from each identified </a:t>
            </a:r>
            <a:r>
              <a:rPr lang="en-US" sz="3200" baseline="30000" dirty="0" err="1"/>
              <a:t>PeriPAN</a:t>
            </a:r>
            <a:r>
              <a:rPr lang="en-US" sz="3200" baseline="30000" dirty="0"/>
              <a:t> Pilot site and COSH</a:t>
            </a:r>
          </a:p>
          <a:p>
            <a:r>
              <a:rPr lang="en-US" sz="3200" baseline="30000" dirty="0"/>
              <a:t>Application for </a:t>
            </a:r>
            <a:r>
              <a:rPr lang="en-US" sz="3200" baseline="30000" dirty="0" err="1"/>
              <a:t>PeriPAN</a:t>
            </a:r>
            <a:r>
              <a:rPr lang="en-US" sz="3200" baseline="30000" dirty="0"/>
              <a:t> Medical Director</a:t>
            </a:r>
          </a:p>
          <a:p>
            <a:r>
              <a:rPr lang="en-US" sz="3200" baseline="30000" dirty="0"/>
              <a:t>TCMHCC ARPA meeting to approve budgets</a:t>
            </a:r>
          </a:p>
          <a:p>
            <a:r>
              <a:rPr lang="en-US" sz="3200" baseline="30000" dirty="0"/>
              <a:t>Lifeline for Moms Program Exchange, Partnering with Child Psychiatry Access Programs</a:t>
            </a:r>
          </a:p>
          <a:p>
            <a:endParaRPr lang="en-US" sz="3200" b="1" u="sng" baseline="30000" dirty="0"/>
          </a:p>
          <a:p>
            <a:r>
              <a:rPr lang="en-US" sz="3200" b="1" u="sng" baseline="30000" dirty="0"/>
              <a:t>March</a:t>
            </a:r>
          </a:p>
          <a:p>
            <a:r>
              <a:rPr lang="en-US" sz="3200" baseline="30000" dirty="0"/>
              <a:t>Lifeline for Moms Network 2022 Summit – Discussion of state advocacy, funding structures</a:t>
            </a:r>
          </a:p>
          <a:p>
            <a:r>
              <a:rPr lang="en-US" sz="3200" baseline="30000" dirty="0"/>
              <a:t>Meeting with Texas District of American College of Obstetrics and Gynecology </a:t>
            </a:r>
          </a:p>
          <a:p>
            <a:r>
              <a:rPr lang="en-US" sz="3200" baseline="30000" dirty="0"/>
              <a:t>Meeting with HHSC – Discussion of resources available to pregnant and post-partum women in TX</a:t>
            </a:r>
          </a:p>
          <a:p>
            <a:r>
              <a:rPr lang="en-US" sz="3200" baseline="30000" dirty="0"/>
              <a:t>Meeting with NC Maternal Health Matters</a:t>
            </a:r>
          </a:p>
          <a:p>
            <a:r>
              <a:rPr lang="en-US" sz="3200" baseline="30000" dirty="0"/>
              <a:t>Meeting with M3 Michigan integrated CAP and Perinatal Psych Access Program</a:t>
            </a:r>
          </a:p>
        </p:txBody>
      </p:sp>
      <p:sp>
        <p:nvSpPr>
          <p:cNvPr id="3" name="Rectangle 2">
            <a:extLst>
              <a:ext uri="{FF2B5EF4-FFF2-40B4-BE49-F238E27FC236}">
                <a16:creationId xmlns:a16="http://schemas.microsoft.com/office/drawing/2014/main" id="{2D3F7B4D-6BB8-44DD-9376-488AB6C5EFBE}"/>
              </a:ext>
            </a:extLst>
          </p:cNvPr>
          <p:cNvSpPr/>
          <p:nvPr/>
        </p:nvSpPr>
        <p:spPr>
          <a:xfrm>
            <a:off x="990600" y="266700"/>
            <a:ext cx="11506200" cy="923330"/>
          </a:xfrm>
          <a:prstGeom prst="rect">
            <a:avLst/>
          </a:prstGeom>
        </p:spPr>
        <p:txBody>
          <a:bodyPr wrap="square">
            <a:spAutoFit/>
          </a:bodyPr>
          <a:lstStyle/>
          <a:p>
            <a:r>
              <a:rPr lang="en-US" sz="5400" dirty="0"/>
              <a:t>What we have learned so far</a:t>
            </a:r>
          </a:p>
        </p:txBody>
      </p:sp>
    </p:spTree>
    <p:extLst>
      <p:ext uri="{BB962C8B-B14F-4D97-AF65-F5344CB8AC3E}">
        <p14:creationId xmlns:p14="http://schemas.microsoft.com/office/powerpoint/2010/main" val="15622808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C6D3B0-E13C-4BD5-A7C1-DA2231E7B2C2}"/>
              </a:ext>
            </a:extLst>
          </p:cNvPr>
          <p:cNvSpPr txBox="1"/>
          <p:nvPr/>
        </p:nvSpPr>
        <p:spPr>
          <a:xfrm>
            <a:off x="990600" y="1814383"/>
            <a:ext cx="12268200" cy="6986528"/>
          </a:xfrm>
          <a:prstGeom prst="rect">
            <a:avLst/>
          </a:prstGeom>
          <a:noFill/>
        </p:spPr>
        <p:txBody>
          <a:bodyPr wrap="square" rtlCol="0">
            <a:spAutoFit/>
          </a:bodyPr>
          <a:lstStyle/>
          <a:p>
            <a:endParaRPr lang="en-US" sz="3200" b="1" baseline="30000" dirty="0"/>
          </a:p>
          <a:p>
            <a:r>
              <a:rPr lang="en-US" sz="3200" b="1" baseline="30000" dirty="0"/>
              <a:t>2022</a:t>
            </a:r>
          </a:p>
          <a:p>
            <a:endParaRPr lang="en-US" sz="3200" b="1" u="sng" baseline="30000" dirty="0"/>
          </a:p>
          <a:p>
            <a:r>
              <a:rPr lang="en-US" sz="3200" b="1" u="sng" baseline="30000" dirty="0"/>
              <a:t>March</a:t>
            </a:r>
          </a:p>
          <a:p>
            <a:r>
              <a:rPr lang="en-US" sz="3200" baseline="30000" dirty="0"/>
              <a:t>Lifeline for Moms Network 2022 Summit – Discussion of state advocacy, funding structures</a:t>
            </a:r>
          </a:p>
          <a:p>
            <a:r>
              <a:rPr lang="en-US" sz="3200" baseline="30000" dirty="0"/>
              <a:t>Meeting with Texas District of American College of Obstetrics and Gynecology </a:t>
            </a:r>
          </a:p>
          <a:p>
            <a:r>
              <a:rPr lang="en-US" sz="3200" baseline="30000" dirty="0"/>
              <a:t>Meeting with HHSC – Discussion of resources available to pregnant and post-partum women in TX</a:t>
            </a:r>
          </a:p>
          <a:p>
            <a:r>
              <a:rPr lang="en-US" sz="3200" baseline="30000" dirty="0"/>
              <a:t>Meeting with NC Maternal Health Matters</a:t>
            </a:r>
          </a:p>
          <a:p>
            <a:r>
              <a:rPr lang="en-US" sz="3200" baseline="30000" dirty="0"/>
              <a:t>Meeting with M3 Michigan integrated CAP and Perinatal Psych Access Program</a:t>
            </a:r>
          </a:p>
          <a:p>
            <a:endParaRPr lang="en-US" sz="3200" baseline="30000" dirty="0"/>
          </a:p>
          <a:p>
            <a:r>
              <a:rPr lang="en-US" sz="3200" b="1" u="sng" baseline="30000" dirty="0"/>
              <a:t>April</a:t>
            </a:r>
          </a:p>
          <a:p>
            <a:r>
              <a:rPr lang="en-US" sz="3200" baseline="30000" dirty="0"/>
              <a:t>Lifeline for Moms Program Exchange, New National Maternal Mental Health Hotline: HRSA and PSI </a:t>
            </a:r>
          </a:p>
          <a:p>
            <a:r>
              <a:rPr lang="en-US" sz="3200" baseline="30000" dirty="0"/>
              <a:t>Meeting with ACOG, AIM Perinatal Mental Health Bundles</a:t>
            </a:r>
          </a:p>
          <a:p>
            <a:r>
              <a:rPr lang="en-US" sz="3200" baseline="30000" dirty="0"/>
              <a:t>Lifeline for Moms, TX </a:t>
            </a:r>
            <a:r>
              <a:rPr lang="en-US" sz="3200" baseline="30000" dirty="0" err="1"/>
              <a:t>PeriPAN</a:t>
            </a:r>
            <a:r>
              <a:rPr lang="en-US" sz="3200" baseline="30000" dirty="0"/>
              <a:t> Consultation meeting</a:t>
            </a:r>
          </a:p>
          <a:p>
            <a:endParaRPr lang="en-US" sz="3200" baseline="30000" dirty="0"/>
          </a:p>
          <a:p>
            <a:r>
              <a:rPr lang="en-US" sz="3200" b="1" u="sng" baseline="30000" dirty="0"/>
              <a:t>May</a:t>
            </a:r>
          </a:p>
          <a:p>
            <a:r>
              <a:rPr lang="en-US" sz="3200" baseline="30000" dirty="0"/>
              <a:t>Twitter Chat with HHSC for Maternal Mental Health Day</a:t>
            </a:r>
          </a:p>
          <a:p>
            <a:r>
              <a:rPr lang="en-US" sz="3200" baseline="30000" dirty="0" err="1"/>
              <a:t>PeriPAN</a:t>
            </a:r>
            <a:r>
              <a:rPr lang="en-US" sz="3200" baseline="30000" dirty="0"/>
              <a:t> Kickoff Meeting with all pilot site key personnel </a:t>
            </a:r>
          </a:p>
          <a:p>
            <a:r>
              <a:rPr lang="en-US" sz="3200" baseline="30000" dirty="0"/>
              <a:t>Lifeline for Moms Network Exchange </a:t>
            </a:r>
            <a:r>
              <a:rPr lang="en-US" sz="3200" baseline="30000" dirty="0" err="1"/>
              <a:t>PeriPAN</a:t>
            </a:r>
            <a:r>
              <a:rPr lang="en-US" sz="3200" baseline="30000" dirty="0"/>
              <a:t> Presentation</a:t>
            </a:r>
          </a:p>
          <a:p>
            <a:endParaRPr lang="en-US" sz="3200" baseline="30000" dirty="0"/>
          </a:p>
          <a:p>
            <a:r>
              <a:rPr lang="en-US" sz="3200" b="1" u="sng" baseline="30000" dirty="0"/>
              <a:t>Ongoing</a:t>
            </a:r>
            <a:r>
              <a:rPr lang="en-US" sz="3200" baseline="30000" dirty="0"/>
              <a:t> – </a:t>
            </a:r>
            <a:r>
              <a:rPr lang="en-US" sz="3200" baseline="30000" dirty="0" err="1"/>
              <a:t>Trayt</a:t>
            </a:r>
            <a:r>
              <a:rPr lang="en-US" sz="3200" baseline="30000" dirty="0"/>
              <a:t> meetings, Lantana meetings, data and metric discussions with internal and external teams</a:t>
            </a:r>
          </a:p>
        </p:txBody>
      </p:sp>
      <p:sp>
        <p:nvSpPr>
          <p:cNvPr id="3" name="Rectangle 2">
            <a:extLst>
              <a:ext uri="{FF2B5EF4-FFF2-40B4-BE49-F238E27FC236}">
                <a16:creationId xmlns:a16="http://schemas.microsoft.com/office/drawing/2014/main" id="{2D3F7B4D-6BB8-44DD-9376-488AB6C5EFBE}"/>
              </a:ext>
            </a:extLst>
          </p:cNvPr>
          <p:cNvSpPr/>
          <p:nvPr/>
        </p:nvSpPr>
        <p:spPr>
          <a:xfrm>
            <a:off x="990600" y="266700"/>
            <a:ext cx="11506200" cy="923330"/>
          </a:xfrm>
          <a:prstGeom prst="rect">
            <a:avLst/>
          </a:prstGeom>
        </p:spPr>
        <p:txBody>
          <a:bodyPr wrap="square">
            <a:spAutoFit/>
          </a:bodyPr>
          <a:lstStyle/>
          <a:p>
            <a:r>
              <a:rPr lang="en-US" sz="5400" dirty="0"/>
              <a:t>What we have learned so far</a:t>
            </a:r>
          </a:p>
        </p:txBody>
      </p:sp>
    </p:spTree>
    <p:extLst>
      <p:ext uri="{BB962C8B-B14F-4D97-AF65-F5344CB8AC3E}">
        <p14:creationId xmlns:p14="http://schemas.microsoft.com/office/powerpoint/2010/main" val="442899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C6D3B0-E13C-4BD5-A7C1-DA2231E7B2C2}"/>
              </a:ext>
            </a:extLst>
          </p:cNvPr>
          <p:cNvSpPr txBox="1"/>
          <p:nvPr/>
        </p:nvSpPr>
        <p:spPr>
          <a:xfrm>
            <a:off x="1216152" y="3009900"/>
            <a:ext cx="12115800" cy="5016758"/>
          </a:xfrm>
          <a:prstGeom prst="rect">
            <a:avLst/>
          </a:prstGeom>
          <a:noFill/>
        </p:spPr>
        <p:txBody>
          <a:bodyPr wrap="square" rtlCol="0">
            <a:spAutoFit/>
          </a:bodyPr>
          <a:lstStyle/>
          <a:p>
            <a:r>
              <a:rPr lang="en-US" sz="3200" dirty="0"/>
              <a:t>Integrated Networks are the wave of the future</a:t>
            </a:r>
          </a:p>
          <a:p>
            <a:r>
              <a:rPr lang="en-US" sz="3200" dirty="0"/>
              <a:t>	Provide streamlined process for busy clinicians</a:t>
            </a:r>
          </a:p>
          <a:p>
            <a:r>
              <a:rPr lang="en-US" sz="3200" dirty="0"/>
              <a:t>	Operate at a Cost savings compared to separate lines/separate teams</a:t>
            </a:r>
          </a:p>
          <a:p>
            <a:r>
              <a:rPr lang="en-US" sz="3200" dirty="0"/>
              <a:t>	Strengthened advocacy efforts</a:t>
            </a:r>
          </a:p>
          <a:p>
            <a:endParaRPr lang="en-US" sz="3200" dirty="0"/>
          </a:p>
          <a:p>
            <a:r>
              <a:rPr lang="en-US" sz="3200" dirty="0"/>
              <a:t>Goal is to expand </a:t>
            </a:r>
            <a:r>
              <a:rPr lang="en-US" sz="3200" dirty="0" err="1"/>
              <a:t>PeriPAN</a:t>
            </a:r>
            <a:r>
              <a:rPr lang="en-US" sz="3200" dirty="0"/>
              <a:t> services state-wide in a cost-efficient way </a:t>
            </a:r>
          </a:p>
          <a:p>
            <a:endParaRPr lang="en-US" sz="3200" dirty="0"/>
          </a:p>
          <a:p>
            <a:r>
              <a:rPr lang="en-US" sz="3200" dirty="0"/>
              <a:t>Several programs have direct services to assess women with complex mental health presentation</a:t>
            </a:r>
          </a:p>
          <a:p>
            <a:r>
              <a:rPr lang="en-US" sz="3200" dirty="0"/>
              <a:t>	</a:t>
            </a:r>
          </a:p>
        </p:txBody>
      </p:sp>
      <p:sp>
        <p:nvSpPr>
          <p:cNvPr id="3" name="Rectangle 2">
            <a:extLst>
              <a:ext uri="{FF2B5EF4-FFF2-40B4-BE49-F238E27FC236}">
                <a16:creationId xmlns:a16="http://schemas.microsoft.com/office/drawing/2014/main" id="{2D3F7B4D-6BB8-44DD-9376-488AB6C5EFBE}"/>
              </a:ext>
            </a:extLst>
          </p:cNvPr>
          <p:cNvSpPr/>
          <p:nvPr/>
        </p:nvSpPr>
        <p:spPr>
          <a:xfrm>
            <a:off x="1219200" y="495300"/>
            <a:ext cx="11506200" cy="923330"/>
          </a:xfrm>
          <a:prstGeom prst="rect">
            <a:avLst/>
          </a:prstGeom>
        </p:spPr>
        <p:txBody>
          <a:bodyPr wrap="square">
            <a:spAutoFit/>
          </a:bodyPr>
          <a:lstStyle/>
          <a:p>
            <a:r>
              <a:rPr lang="en-US" sz="5400" dirty="0"/>
              <a:t>Take home points</a:t>
            </a:r>
          </a:p>
        </p:txBody>
      </p:sp>
    </p:spTree>
    <p:extLst>
      <p:ext uri="{BB962C8B-B14F-4D97-AF65-F5344CB8AC3E}">
        <p14:creationId xmlns:p14="http://schemas.microsoft.com/office/powerpoint/2010/main" val="3553384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0AA58D2-7800-4545-8F89-6B81FB4A202B}"/>
              </a:ext>
            </a:extLst>
          </p:cNvPr>
          <p:cNvSpPr/>
          <p:nvPr/>
        </p:nvSpPr>
        <p:spPr>
          <a:xfrm>
            <a:off x="3533294" y="7553391"/>
            <a:ext cx="324765" cy="727120"/>
          </a:xfrm>
          <a:prstGeom prst="rect">
            <a:avLst/>
          </a:prstGeom>
        </p:spPr>
        <p:txBody>
          <a:bodyPr wrap="none" lIns="102868" tIns="51434" rIns="102868" bIns="51434">
            <a:spAutoFit/>
          </a:bodyPr>
          <a:lstStyle/>
          <a:p>
            <a:pPr defTabSz="1028675">
              <a:defRPr/>
            </a:pPr>
            <a:r>
              <a:rPr lang="en-US" sz="4050" b="1" dirty="0">
                <a:solidFill>
                  <a:prstClr val="black"/>
                </a:solidFill>
                <a:latin typeface="Calibri" panose="020F0502020204030204" pitchFamily="34" charset="0"/>
              </a:rPr>
              <a:t> </a:t>
            </a:r>
          </a:p>
        </p:txBody>
      </p:sp>
      <p:pic>
        <p:nvPicPr>
          <p:cNvPr id="9" name="Picture 8" descr="A person holding a baby&#10;&#10;Description automatically generated">
            <a:extLst>
              <a:ext uri="{FF2B5EF4-FFF2-40B4-BE49-F238E27FC236}">
                <a16:creationId xmlns:a16="http://schemas.microsoft.com/office/drawing/2014/main" id="{981C74AF-A596-F248-ACFC-00B45E500A8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38458" y="409423"/>
            <a:ext cx="3011534" cy="1770611"/>
          </a:xfrm>
          <a:prstGeom prst="rect">
            <a:avLst/>
          </a:prstGeom>
        </p:spPr>
      </p:pic>
      <p:sp>
        <p:nvSpPr>
          <p:cNvPr id="12" name="Text Placeholder 11">
            <a:extLst>
              <a:ext uri="{FF2B5EF4-FFF2-40B4-BE49-F238E27FC236}">
                <a16:creationId xmlns:a16="http://schemas.microsoft.com/office/drawing/2014/main" id="{F0AE98D4-A49A-4A1C-9AEA-4524713FE69C}"/>
              </a:ext>
            </a:extLst>
          </p:cNvPr>
          <p:cNvSpPr>
            <a:spLocks noGrp="1"/>
          </p:cNvSpPr>
          <p:nvPr>
            <p:ph type="body" idx="1"/>
          </p:nvPr>
        </p:nvSpPr>
        <p:spPr>
          <a:xfrm>
            <a:off x="941715" y="623856"/>
            <a:ext cx="5802510" cy="1235868"/>
          </a:xfrm>
        </p:spPr>
        <p:txBody>
          <a:bodyPr/>
          <a:lstStyle/>
          <a:p>
            <a:pPr algn="ctr"/>
            <a:r>
              <a:rPr lang="en-US" dirty="0"/>
              <a:t>CPAN	</a:t>
            </a:r>
          </a:p>
        </p:txBody>
      </p:sp>
      <p:sp>
        <p:nvSpPr>
          <p:cNvPr id="13" name="Content Placeholder 12">
            <a:extLst>
              <a:ext uri="{FF2B5EF4-FFF2-40B4-BE49-F238E27FC236}">
                <a16:creationId xmlns:a16="http://schemas.microsoft.com/office/drawing/2014/main" id="{71629413-DC7D-4FE3-BB7C-A6579399C7DF}"/>
              </a:ext>
            </a:extLst>
          </p:cNvPr>
          <p:cNvSpPr>
            <a:spLocks noGrp="1"/>
          </p:cNvSpPr>
          <p:nvPr>
            <p:ph sz="half" idx="2"/>
          </p:nvPr>
        </p:nvSpPr>
        <p:spPr>
          <a:xfrm>
            <a:off x="632039" y="2552700"/>
            <a:ext cx="5802510" cy="6837511"/>
          </a:xfrm>
        </p:spPr>
        <p:txBody>
          <a:bodyPr>
            <a:normAutofit fontScale="70000" lnSpcReduction="20000"/>
          </a:bodyPr>
          <a:lstStyle/>
          <a:p>
            <a:r>
              <a:rPr lang="en-US" dirty="0"/>
              <a:t>Pediatricians, Family Docs, PA, NPs invited to enroll regionally state-wide</a:t>
            </a:r>
          </a:p>
          <a:p>
            <a:r>
              <a:rPr lang="en-US" dirty="0"/>
              <a:t>No cost to clinicians or patients</a:t>
            </a:r>
          </a:p>
          <a:p>
            <a:pPr defTabSz="1028675">
              <a:spcAft>
                <a:spcPts val="1350"/>
              </a:spcAft>
              <a:defRPr/>
            </a:pPr>
            <a:r>
              <a:rPr lang="en-US" sz="4400" dirty="0">
                <a:solidFill>
                  <a:prstClr val="black"/>
                </a:solidFill>
              </a:rPr>
              <a:t>3 Services in 1 Phone Call</a:t>
            </a:r>
          </a:p>
          <a:p>
            <a:pPr lvl="1" defTabSz="1028675">
              <a:spcAft>
                <a:spcPts val="1350"/>
              </a:spcAft>
              <a:defRPr/>
            </a:pPr>
            <a:r>
              <a:rPr lang="en-US" sz="3800" dirty="0">
                <a:solidFill>
                  <a:prstClr val="black"/>
                </a:solidFill>
              </a:rPr>
              <a:t>Resource and Referral Assistance</a:t>
            </a:r>
          </a:p>
          <a:p>
            <a:pPr lvl="1" defTabSz="1028675">
              <a:spcAft>
                <a:spcPts val="1350"/>
              </a:spcAft>
              <a:defRPr/>
            </a:pPr>
            <a:r>
              <a:rPr lang="en-US" sz="3800" dirty="0">
                <a:solidFill>
                  <a:prstClr val="black"/>
                </a:solidFill>
              </a:rPr>
              <a:t>Behavioral Planning for youth</a:t>
            </a:r>
          </a:p>
          <a:p>
            <a:pPr lvl="1" defTabSz="1028675">
              <a:spcAft>
                <a:spcPts val="1350"/>
              </a:spcAft>
              <a:defRPr/>
            </a:pPr>
            <a:r>
              <a:rPr lang="en-US" sz="3800" dirty="0">
                <a:solidFill>
                  <a:prstClr val="black"/>
                </a:solidFill>
              </a:rPr>
              <a:t>Psychiatric consultation in real time with children’s mental health expert</a:t>
            </a:r>
          </a:p>
          <a:p>
            <a:r>
              <a:rPr lang="en-US" dirty="0"/>
              <a:t>Education</a:t>
            </a:r>
          </a:p>
          <a:p>
            <a:pPr lvl="1"/>
            <a:r>
              <a:rPr lang="en-US" dirty="0"/>
              <a:t>ECHO Team Based Learning</a:t>
            </a:r>
          </a:p>
          <a:p>
            <a:pPr lvl="1"/>
            <a:r>
              <a:rPr lang="en-US" dirty="0"/>
              <a:t>Webinars</a:t>
            </a:r>
          </a:p>
          <a:p>
            <a:pPr lvl="1"/>
            <a:r>
              <a:rPr lang="en-US" dirty="0"/>
              <a:t>Best Practice Algorithms &amp; Tool Kits</a:t>
            </a:r>
          </a:p>
          <a:p>
            <a:endParaRPr lang="en-US" dirty="0"/>
          </a:p>
        </p:txBody>
      </p:sp>
      <p:sp>
        <p:nvSpPr>
          <p:cNvPr id="14" name="Text Placeholder 13">
            <a:extLst>
              <a:ext uri="{FF2B5EF4-FFF2-40B4-BE49-F238E27FC236}">
                <a16:creationId xmlns:a16="http://schemas.microsoft.com/office/drawing/2014/main" id="{5FFBD0C2-3836-46E3-BB93-C8021C9557C0}"/>
              </a:ext>
            </a:extLst>
          </p:cNvPr>
          <p:cNvSpPr>
            <a:spLocks noGrp="1"/>
          </p:cNvSpPr>
          <p:nvPr>
            <p:ph type="body" sz="quarter" idx="3"/>
          </p:nvPr>
        </p:nvSpPr>
        <p:spPr>
          <a:xfrm>
            <a:off x="6858000" y="723900"/>
            <a:ext cx="5831087" cy="1235868"/>
          </a:xfrm>
        </p:spPr>
        <p:txBody>
          <a:bodyPr/>
          <a:lstStyle/>
          <a:p>
            <a:pPr algn="ctr"/>
            <a:r>
              <a:rPr lang="en-US" dirty="0" err="1"/>
              <a:t>PeriPAN</a:t>
            </a:r>
            <a:endParaRPr lang="en-US" dirty="0"/>
          </a:p>
        </p:txBody>
      </p:sp>
      <p:sp>
        <p:nvSpPr>
          <p:cNvPr id="18" name="Content Placeholder 12">
            <a:extLst>
              <a:ext uri="{FF2B5EF4-FFF2-40B4-BE49-F238E27FC236}">
                <a16:creationId xmlns:a16="http://schemas.microsoft.com/office/drawing/2014/main" id="{5EF74B2D-24BA-4EBD-8CD3-473D109ABB8D}"/>
              </a:ext>
            </a:extLst>
          </p:cNvPr>
          <p:cNvSpPr txBox="1">
            <a:spLocks/>
          </p:cNvSpPr>
          <p:nvPr/>
        </p:nvSpPr>
        <p:spPr>
          <a:xfrm>
            <a:off x="7010400" y="2494511"/>
            <a:ext cx="5802510" cy="6837511"/>
          </a:xfrm>
          <a:prstGeom prst="rect">
            <a:avLst/>
          </a:prstGeom>
        </p:spPr>
        <p:txBody>
          <a:bodyPr vert="horz" lIns="91440" tIns="45720" rIns="91440" bIns="45720" rtlCol="0">
            <a:normAutofit fontScale="70000" lnSpcReduction="2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en-US" u="sng" dirty="0"/>
              <a:t>Obstetricians</a:t>
            </a:r>
            <a:r>
              <a:rPr lang="en-US" dirty="0"/>
              <a:t>, Pediatricians, Family Docs, PA, NPs, </a:t>
            </a:r>
            <a:r>
              <a:rPr lang="en-US" u="sng" dirty="0"/>
              <a:t>Psychiatrists</a:t>
            </a:r>
            <a:r>
              <a:rPr lang="en-US" dirty="0"/>
              <a:t> invited to enroll regionally state-wide</a:t>
            </a:r>
          </a:p>
          <a:p>
            <a:r>
              <a:rPr lang="en-US" dirty="0"/>
              <a:t>No cost to clinicians or patients</a:t>
            </a:r>
          </a:p>
          <a:p>
            <a:pPr defTabSz="1028675">
              <a:spcAft>
                <a:spcPts val="1350"/>
              </a:spcAft>
              <a:defRPr/>
            </a:pPr>
            <a:r>
              <a:rPr lang="en-US" sz="4400" dirty="0">
                <a:solidFill>
                  <a:prstClr val="black"/>
                </a:solidFill>
              </a:rPr>
              <a:t>3 Services in 1 Phone Call</a:t>
            </a:r>
          </a:p>
          <a:p>
            <a:pPr lvl="1" defTabSz="1028675">
              <a:spcAft>
                <a:spcPts val="1350"/>
              </a:spcAft>
              <a:defRPr/>
            </a:pPr>
            <a:r>
              <a:rPr lang="en-US" sz="3800" dirty="0">
                <a:solidFill>
                  <a:prstClr val="black"/>
                </a:solidFill>
              </a:rPr>
              <a:t>Resource and Referral Assistance</a:t>
            </a:r>
          </a:p>
          <a:p>
            <a:pPr lvl="1" defTabSz="1028675">
              <a:spcAft>
                <a:spcPts val="1350"/>
              </a:spcAft>
              <a:defRPr/>
            </a:pPr>
            <a:r>
              <a:rPr lang="en-US" sz="3800" dirty="0">
                <a:solidFill>
                  <a:prstClr val="black"/>
                </a:solidFill>
              </a:rPr>
              <a:t>Behavioral Planning for </a:t>
            </a:r>
            <a:r>
              <a:rPr lang="en-US" sz="3800" u="sng" dirty="0">
                <a:solidFill>
                  <a:prstClr val="black"/>
                </a:solidFill>
              </a:rPr>
              <a:t>women in the perinatal period</a:t>
            </a:r>
          </a:p>
          <a:p>
            <a:pPr lvl="1" defTabSz="1028675">
              <a:spcAft>
                <a:spcPts val="1350"/>
              </a:spcAft>
              <a:defRPr/>
            </a:pPr>
            <a:r>
              <a:rPr lang="en-US" sz="3800" dirty="0">
                <a:solidFill>
                  <a:prstClr val="black"/>
                </a:solidFill>
              </a:rPr>
              <a:t>Psychiatric consultation in real time with </a:t>
            </a:r>
            <a:r>
              <a:rPr lang="en-US" sz="3800" u="sng" dirty="0">
                <a:solidFill>
                  <a:prstClr val="black"/>
                </a:solidFill>
              </a:rPr>
              <a:t>perinatal mental health expert</a:t>
            </a:r>
          </a:p>
          <a:p>
            <a:r>
              <a:rPr lang="en-US" dirty="0"/>
              <a:t>Education</a:t>
            </a:r>
          </a:p>
          <a:p>
            <a:pPr lvl="1"/>
            <a:r>
              <a:rPr lang="en-US" dirty="0"/>
              <a:t>ECHO Team Based Learning</a:t>
            </a:r>
          </a:p>
          <a:p>
            <a:pPr lvl="1"/>
            <a:r>
              <a:rPr lang="en-US" dirty="0"/>
              <a:t>Webinars</a:t>
            </a:r>
          </a:p>
          <a:p>
            <a:pPr lvl="1"/>
            <a:r>
              <a:rPr lang="en-US" dirty="0"/>
              <a:t>Best Practice Algorithms &amp; Tool Kits</a:t>
            </a:r>
          </a:p>
          <a:p>
            <a:endParaRPr lang="en-US" dirty="0"/>
          </a:p>
        </p:txBody>
      </p:sp>
    </p:spTree>
    <p:extLst>
      <p:ext uri="{BB962C8B-B14F-4D97-AF65-F5344CB8AC3E}">
        <p14:creationId xmlns:p14="http://schemas.microsoft.com/office/powerpoint/2010/main" val="1798935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CC9F59B8-131D-4A9D-8DD2-FDC0DD0D6281}"/>
              </a:ext>
            </a:extLst>
          </p:cNvPr>
          <p:cNvGraphicFramePr/>
          <p:nvPr>
            <p:extLst>
              <p:ext uri="{D42A27DB-BD31-4B8C-83A1-F6EECF244321}">
                <p14:modId xmlns:p14="http://schemas.microsoft.com/office/powerpoint/2010/main" val="1766302386"/>
              </p:ext>
            </p:extLst>
          </p:nvPr>
        </p:nvGraphicFramePr>
        <p:xfrm>
          <a:off x="7229434" y="2171700"/>
          <a:ext cx="7096166" cy="5103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9323DBA5-A62E-4A37-9821-E60D8590B01D}"/>
              </a:ext>
            </a:extLst>
          </p:cNvPr>
          <p:cNvSpPr>
            <a:spLocks noGrp="1"/>
          </p:cNvSpPr>
          <p:nvPr>
            <p:ph type="title"/>
          </p:nvPr>
        </p:nvSpPr>
        <p:spPr>
          <a:xfrm>
            <a:off x="-152400" y="3390899"/>
            <a:ext cx="6861739" cy="4193463"/>
          </a:xfrm>
        </p:spPr>
        <p:txBody>
          <a:bodyPr>
            <a:normAutofit fontScale="90000"/>
          </a:bodyPr>
          <a:lstStyle/>
          <a:p>
            <a:pPr algn="ctr"/>
            <a:br>
              <a:rPr lang="en-US" sz="2025" dirty="0"/>
            </a:br>
            <a:br>
              <a:rPr lang="en-US" sz="2025" dirty="0"/>
            </a:br>
            <a:r>
              <a:rPr lang="en-US" sz="3600" dirty="0"/>
              <a:t>Central Operational Support Hub:</a:t>
            </a:r>
            <a:br>
              <a:rPr lang="en-US" sz="3600" dirty="0"/>
            </a:br>
            <a:br>
              <a:rPr lang="en-US" sz="2025" dirty="0"/>
            </a:br>
            <a:r>
              <a:rPr lang="en-US" sz="2200" dirty="0"/>
              <a:t>Laurel L. Williams, DO, Medical Director</a:t>
            </a:r>
            <a:br>
              <a:rPr lang="en-US" sz="2200" dirty="0"/>
            </a:br>
            <a:r>
              <a:rPr lang="en-US" sz="2200" dirty="0"/>
              <a:t>Jennifer Evans, Program Administrator</a:t>
            </a:r>
            <a:br>
              <a:rPr lang="en-US" sz="2200" dirty="0"/>
            </a:br>
            <a:r>
              <a:rPr lang="en-US" sz="2200" dirty="0"/>
              <a:t>Edith Ortiz, Program Manager</a:t>
            </a:r>
            <a:br>
              <a:rPr lang="en-US" sz="2200" dirty="0"/>
            </a:br>
            <a:r>
              <a:rPr lang="en-US" sz="2200" dirty="0"/>
              <a:t>Brittany Columbus, Business Coordinator</a:t>
            </a:r>
            <a:br>
              <a:rPr lang="en-US" sz="2025" dirty="0"/>
            </a:br>
            <a:br>
              <a:rPr lang="en-US" sz="2025" dirty="0"/>
            </a:br>
            <a:r>
              <a:rPr lang="en-US" sz="2025" dirty="0"/>
              <a:t>COSH manages Vendors related to operations</a:t>
            </a:r>
            <a:br>
              <a:rPr lang="en-US" sz="2025" dirty="0"/>
            </a:br>
            <a:r>
              <a:rPr lang="en-US" sz="2025" dirty="0"/>
              <a:t>Organize and standardize teams for both CPAN and TCHATT</a:t>
            </a:r>
            <a:br>
              <a:rPr lang="en-US" sz="2025" dirty="0"/>
            </a:br>
            <a:r>
              <a:rPr lang="en-US" sz="2025" dirty="0"/>
              <a:t>Will coordinate and facilitate </a:t>
            </a:r>
            <a:r>
              <a:rPr lang="en-US" sz="2025" dirty="0" err="1"/>
              <a:t>PeriPAN</a:t>
            </a:r>
            <a:r>
              <a:rPr lang="en-US" sz="2025" dirty="0"/>
              <a:t> Pilot</a:t>
            </a:r>
            <a:br>
              <a:rPr lang="en-US" dirty="0"/>
            </a:br>
            <a:endParaRPr lang="en-US" dirty="0"/>
          </a:p>
        </p:txBody>
      </p:sp>
      <p:sp>
        <p:nvSpPr>
          <p:cNvPr id="8" name="Content Placeholder 7">
            <a:extLst>
              <a:ext uri="{FF2B5EF4-FFF2-40B4-BE49-F238E27FC236}">
                <a16:creationId xmlns:a16="http://schemas.microsoft.com/office/drawing/2014/main" id="{BC4C0B47-A978-475C-AA28-1C8B56CF78B3}"/>
              </a:ext>
            </a:extLst>
          </p:cNvPr>
          <p:cNvSpPr>
            <a:spLocks noGrp="1"/>
          </p:cNvSpPr>
          <p:nvPr>
            <p:ph sz="half" idx="13"/>
          </p:nvPr>
        </p:nvSpPr>
        <p:spPr>
          <a:xfrm>
            <a:off x="7543720" y="1767231"/>
            <a:ext cx="6172280" cy="887316"/>
          </a:xfrm>
        </p:spPr>
        <p:txBody>
          <a:bodyPr/>
          <a:lstStyle/>
          <a:p>
            <a:r>
              <a:rPr lang="en-US" dirty="0" err="1"/>
              <a:t>PeriPan</a:t>
            </a:r>
            <a:r>
              <a:rPr lang="en-US" dirty="0"/>
              <a:t> and CPAN are “sister programs”</a:t>
            </a:r>
          </a:p>
        </p:txBody>
      </p:sp>
      <p:sp>
        <p:nvSpPr>
          <p:cNvPr id="17" name="Rectangle: Rounded Corners 16">
            <a:extLst>
              <a:ext uri="{FF2B5EF4-FFF2-40B4-BE49-F238E27FC236}">
                <a16:creationId xmlns:a16="http://schemas.microsoft.com/office/drawing/2014/main" id="{6F901C49-1D67-4637-826B-19F1A7C0910F}"/>
              </a:ext>
            </a:extLst>
          </p:cNvPr>
          <p:cNvSpPr/>
          <p:nvPr/>
        </p:nvSpPr>
        <p:spPr>
          <a:xfrm>
            <a:off x="10267698" y="6806738"/>
            <a:ext cx="1162302" cy="115616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COSH</a:t>
            </a:r>
          </a:p>
        </p:txBody>
      </p:sp>
      <p:cxnSp>
        <p:nvCxnSpPr>
          <p:cNvPr id="19" name="Straight Arrow Connector 18">
            <a:extLst>
              <a:ext uri="{FF2B5EF4-FFF2-40B4-BE49-F238E27FC236}">
                <a16:creationId xmlns:a16="http://schemas.microsoft.com/office/drawing/2014/main" id="{6D7234D9-7DFA-4844-9070-A646BF905702}"/>
              </a:ext>
            </a:extLst>
          </p:cNvPr>
          <p:cNvCxnSpPr>
            <a:cxnSpLocks/>
          </p:cNvCxnSpPr>
          <p:nvPr/>
        </p:nvCxnSpPr>
        <p:spPr>
          <a:xfrm>
            <a:off x="9105396" y="6712181"/>
            <a:ext cx="1162301" cy="8721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9C7B41A-D3E8-49F4-A3D3-A6E9A8D0ADB1}"/>
              </a:ext>
            </a:extLst>
          </p:cNvPr>
          <p:cNvCxnSpPr>
            <a:cxnSpLocks/>
          </p:cNvCxnSpPr>
          <p:nvPr/>
        </p:nvCxnSpPr>
        <p:spPr>
          <a:xfrm flipH="1">
            <a:off x="11430000" y="6497503"/>
            <a:ext cx="914400" cy="108686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929A539-F89B-4E3B-9AE7-DA19E1A6A524}"/>
              </a:ext>
            </a:extLst>
          </p:cNvPr>
          <p:cNvCxnSpPr>
            <a:cxnSpLocks/>
          </p:cNvCxnSpPr>
          <p:nvPr/>
        </p:nvCxnSpPr>
        <p:spPr>
          <a:xfrm>
            <a:off x="10820400" y="6057900"/>
            <a:ext cx="0" cy="748838"/>
          </a:xfrm>
          <a:prstGeom prst="line">
            <a:avLst/>
          </a:prstGeom>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0F47CEF2-3389-4A97-A9F0-5A0B60E17083}"/>
              </a:ext>
            </a:extLst>
          </p:cNvPr>
          <p:cNvSpPr/>
          <p:nvPr/>
        </p:nvSpPr>
        <p:spPr>
          <a:xfrm>
            <a:off x="2619334" y="10465028"/>
            <a:ext cx="9220200" cy="369332"/>
          </a:xfrm>
          <a:prstGeom prst="rect">
            <a:avLst/>
          </a:prstGeom>
        </p:spPr>
        <p:txBody>
          <a:bodyPr wrap="square">
            <a:spAutoFit/>
          </a:bodyPr>
          <a:lstStyle/>
          <a:p>
            <a:pPr marR="0" lvl="0">
              <a:spcBef>
                <a:spcPts val="0"/>
              </a:spcBef>
              <a:spcAft>
                <a:spcPts val="0"/>
              </a:spcAft>
              <a:tabLst>
                <a:tab pos="457200" algn="l"/>
              </a:tabLst>
            </a:pPr>
            <a:r>
              <a:rPr lang="en-US" dirty="0">
                <a:solidFill>
                  <a:schemeClr val="bg1"/>
                </a:solidFill>
                <a:latin typeface="Calibri" panose="020F0502020204030204" pitchFamily="34" charset="0"/>
                <a:ea typeface="Times New Roman" panose="02020603050405020304" pitchFamily="18" charset="0"/>
              </a:rPr>
              <a:t>Q: Who are the key </a:t>
            </a:r>
            <a:r>
              <a:rPr lang="en-US" dirty="0" err="1">
                <a:solidFill>
                  <a:schemeClr val="bg1"/>
                </a:solidFill>
                <a:latin typeface="Calibri" panose="020F0502020204030204" pitchFamily="34" charset="0"/>
                <a:ea typeface="Times New Roman" panose="02020603050405020304" pitchFamily="18" charset="0"/>
              </a:rPr>
              <a:t>PeriPAN</a:t>
            </a:r>
            <a:r>
              <a:rPr lang="en-US" dirty="0">
                <a:solidFill>
                  <a:schemeClr val="bg1"/>
                </a:solidFill>
                <a:latin typeface="Calibri" panose="020F0502020204030204" pitchFamily="34" charset="0"/>
                <a:ea typeface="Times New Roman" panose="02020603050405020304" pitchFamily="18" charset="0"/>
              </a:rPr>
              <a:t> contacts for communication between COSH and your HRI team?</a:t>
            </a:r>
            <a:endParaRPr lang="en-US" dirty="0">
              <a:solidFill>
                <a:schemeClr val="bg1"/>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38312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51C46-630C-4495-878F-3D5E984AD071}"/>
              </a:ext>
            </a:extLst>
          </p:cNvPr>
          <p:cNvSpPr>
            <a:spLocks noGrp="1"/>
          </p:cNvSpPr>
          <p:nvPr>
            <p:ph type="title"/>
          </p:nvPr>
        </p:nvSpPr>
        <p:spPr>
          <a:xfrm>
            <a:off x="204338" y="4489599"/>
            <a:ext cx="6172279" cy="1988345"/>
          </a:xfrm>
        </p:spPr>
        <p:txBody>
          <a:bodyPr>
            <a:normAutofit/>
          </a:bodyPr>
          <a:lstStyle/>
          <a:p>
            <a:r>
              <a:rPr lang="en-US" dirty="0"/>
              <a:t>LANTANA</a:t>
            </a:r>
            <a:br>
              <a:rPr lang="en-US" dirty="0"/>
            </a:br>
            <a:r>
              <a:rPr lang="en-US" dirty="0"/>
              <a:t>Recommendation:    Just one minor change</a:t>
            </a:r>
          </a:p>
        </p:txBody>
      </p:sp>
      <p:sp>
        <p:nvSpPr>
          <p:cNvPr id="3" name="Content Placeholder 2">
            <a:extLst>
              <a:ext uri="{FF2B5EF4-FFF2-40B4-BE49-F238E27FC236}">
                <a16:creationId xmlns:a16="http://schemas.microsoft.com/office/drawing/2014/main" id="{9FD4C3E0-BB8A-4C27-BFBF-3B3DF414BCD7}"/>
              </a:ext>
            </a:extLst>
          </p:cNvPr>
          <p:cNvSpPr>
            <a:spLocks noGrp="1"/>
          </p:cNvSpPr>
          <p:nvPr>
            <p:ph sz="half" idx="13"/>
          </p:nvPr>
        </p:nvSpPr>
        <p:spPr>
          <a:xfrm>
            <a:off x="7339385" y="1402525"/>
            <a:ext cx="6833818" cy="7481950"/>
          </a:xfrm>
        </p:spPr>
        <p:txBody>
          <a:bodyPr>
            <a:normAutofit/>
          </a:bodyPr>
          <a:lstStyle/>
          <a:p>
            <a:r>
              <a:rPr lang="en-US" dirty="0"/>
              <a:t>Welcome, and thank you for calling the </a:t>
            </a:r>
          </a:p>
          <a:p>
            <a:r>
              <a:rPr lang="en-US" dirty="0"/>
              <a:t>Texas Psychiatry Access Network. </a:t>
            </a:r>
          </a:p>
          <a:p>
            <a:endParaRPr lang="en-US" dirty="0"/>
          </a:p>
          <a:p>
            <a:r>
              <a:rPr lang="en-US" dirty="0"/>
              <a:t>Please listen carefully to the next few prompts, which will help connect you with your regional team. </a:t>
            </a:r>
          </a:p>
          <a:p>
            <a:r>
              <a:rPr lang="en-US" dirty="0"/>
              <a:t> </a:t>
            </a:r>
          </a:p>
          <a:p>
            <a:r>
              <a:rPr lang="en-US" dirty="0"/>
              <a:t>For the North and North East Regions, Press 1</a:t>
            </a:r>
          </a:p>
          <a:p>
            <a:r>
              <a:rPr lang="en-US" dirty="0"/>
              <a:t>For the South and South East Regions, Press 2</a:t>
            </a:r>
          </a:p>
          <a:p>
            <a:r>
              <a:rPr lang="en-US" dirty="0"/>
              <a:t>For the Valley and Central Regions, Press 3</a:t>
            </a:r>
          </a:p>
          <a:p>
            <a:r>
              <a:rPr lang="en-US" dirty="0"/>
              <a:t>For the West Regions, Press 4 </a:t>
            </a:r>
          </a:p>
          <a:p>
            <a:endParaRPr lang="en-US" dirty="0"/>
          </a:p>
          <a:p>
            <a:r>
              <a:rPr lang="en-US" dirty="0"/>
              <a:t>If you are unsure of your region or would like to speak with central operations support personnel, Press 9</a:t>
            </a:r>
          </a:p>
          <a:p>
            <a:r>
              <a:rPr lang="en-US" dirty="0"/>
              <a:t>To return to the main menu press star.</a:t>
            </a:r>
          </a:p>
        </p:txBody>
      </p:sp>
    </p:spTree>
    <p:extLst>
      <p:ext uri="{BB962C8B-B14F-4D97-AF65-F5344CB8AC3E}">
        <p14:creationId xmlns:p14="http://schemas.microsoft.com/office/powerpoint/2010/main" val="2032358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7E9C0-7216-47CE-9120-2FFA21F6225C}"/>
              </a:ext>
            </a:extLst>
          </p:cNvPr>
          <p:cNvSpPr>
            <a:spLocks noGrp="1"/>
          </p:cNvSpPr>
          <p:nvPr>
            <p:ph type="title"/>
          </p:nvPr>
        </p:nvSpPr>
        <p:spPr>
          <a:xfrm>
            <a:off x="-152400" y="4686300"/>
            <a:ext cx="6705599" cy="1219200"/>
          </a:xfrm>
        </p:spPr>
        <p:txBody>
          <a:bodyPr>
            <a:normAutofit/>
          </a:bodyPr>
          <a:lstStyle/>
          <a:p>
            <a:r>
              <a:rPr lang="en-US" dirty="0" err="1"/>
              <a:t>Trayt</a:t>
            </a:r>
            <a:r>
              <a:rPr lang="en-US" dirty="0"/>
              <a:t> Data Management</a:t>
            </a:r>
          </a:p>
        </p:txBody>
      </p:sp>
      <p:sp>
        <p:nvSpPr>
          <p:cNvPr id="3" name="Content Placeholder 2">
            <a:extLst>
              <a:ext uri="{FF2B5EF4-FFF2-40B4-BE49-F238E27FC236}">
                <a16:creationId xmlns:a16="http://schemas.microsoft.com/office/drawing/2014/main" id="{E6DBC18C-7B3B-4DEB-8EE7-D159645152E4}"/>
              </a:ext>
            </a:extLst>
          </p:cNvPr>
          <p:cNvSpPr>
            <a:spLocks noGrp="1"/>
          </p:cNvSpPr>
          <p:nvPr>
            <p:ph sz="half" idx="13"/>
          </p:nvPr>
        </p:nvSpPr>
        <p:spPr>
          <a:xfrm>
            <a:off x="7339382" y="3009900"/>
            <a:ext cx="6172280" cy="5437867"/>
          </a:xfrm>
        </p:spPr>
        <p:txBody>
          <a:bodyPr>
            <a:normAutofit/>
          </a:bodyPr>
          <a:lstStyle/>
          <a:p>
            <a:pPr algn="ctr"/>
            <a:r>
              <a:rPr lang="en-US" sz="5400" dirty="0"/>
              <a:t>Built as a single integrated</a:t>
            </a:r>
          </a:p>
          <a:p>
            <a:pPr algn="ctr"/>
            <a:r>
              <a:rPr lang="en-US" sz="5400" dirty="0"/>
              <a:t>Access Platform</a:t>
            </a:r>
          </a:p>
        </p:txBody>
      </p:sp>
    </p:spTree>
    <p:extLst>
      <p:ext uri="{BB962C8B-B14F-4D97-AF65-F5344CB8AC3E}">
        <p14:creationId xmlns:p14="http://schemas.microsoft.com/office/powerpoint/2010/main" val="2787021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86606F-4B5E-FD4F-8667-E940CF2C802D}"/>
              </a:ext>
            </a:extLst>
          </p:cNvPr>
          <p:cNvSpPr txBox="1"/>
          <p:nvPr/>
        </p:nvSpPr>
        <p:spPr>
          <a:xfrm>
            <a:off x="1143000" y="419100"/>
            <a:ext cx="12192000" cy="1399032"/>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400" dirty="0" err="1">
                <a:latin typeface="+mj-lt"/>
                <a:ea typeface="+mj-ea"/>
                <a:cs typeface="+mj-cs"/>
              </a:rPr>
              <a:t>Trayt</a:t>
            </a:r>
            <a:r>
              <a:rPr lang="en-US" sz="4400" dirty="0">
                <a:latin typeface="+mj-lt"/>
                <a:ea typeface="+mj-ea"/>
                <a:cs typeface="+mj-cs"/>
              </a:rPr>
              <a:t> Integrated </a:t>
            </a:r>
            <a:r>
              <a:rPr lang="en-US" sz="4400" kern="1200" dirty="0">
                <a:solidFill>
                  <a:schemeClr val="tx1"/>
                </a:solidFill>
                <a:latin typeface="+mj-lt"/>
                <a:ea typeface="+mj-ea"/>
                <a:cs typeface="+mj-cs"/>
              </a:rPr>
              <a:t>Access Platform</a:t>
            </a:r>
          </a:p>
          <a:p>
            <a:pPr defTabSz="914400">
              <a:lnSpc>
                <a:spcPct val="90000"/>
              </a:lnSpc>
              <a:spcBef>
                <a:spcPct val="0"/>
              </a:spcBef>
              <a:spcAft>
                <a:spcPts val="600"/>
              </a:spcAft>
            </a:pPr>
            <a:r>
              <a:rPr lang="en-US" sz="4400" kern="1200" dirty="0">
                <a:solidFill>
                  <a:schemeClr val="tx1"/>
                </a:solidFill>
                <a:latin typeface="+mj-lt"/>
                <a:ea typeface="+mj-ea"/>
                <a:cs typeface="+mj-cs"/>
              </a:rPr>
              <a:t>Texas Psychiatry Access Network</a:t>
            </a:r>
          </a:p>
        </p:txBody>
      </p:sp>
      <p:pic>
        <p:nvPicPr>
          <p:cNvPr id="10" name="Picture 9">
            <a:extLst>
              <a:ext uri="{FF2B5EF4-FFF2-40B4-BE49-F238E27FC236}">
                <a16:creationId xmlns:a16="http://schemas.microsoft.com/office/drawing/2014/main" id="{DF7A6273-C8F4-EC48-BE0D-B9DB7E5B4062}"/>
              </a:ext>
            </a:extLst>
          </p:cNvPr>
          <p:cNvPicPr>
            <a:picLocks noChangeAspect="1"/>
          </p:cNvPicPr>
          <p:nvPr/>
        </p:nvPicPr>
        <p:blipFill>
          <a:blip r:embed="rId2"/>
          <a:stretch>
            <a:fillRect/>
          </a:stretch>
        </p:blipFill>
        <p:spPr>
          <a:xfrm>
            <a:off x="1237128" y="3817620"/>
            <a:ext cx="12478872" cy="2651760"/>
          </a:xfrm>
          <a:prstGeom prst="rect">
            <a:avLst/>
          </a:prstGeom>
        </p:spPr>
      </p:pic>
    </p:spTree>
    <p:extLst>
      <p:ext uri="{BB962C8B-B14F-4D97-AF65-F5344CB8AC3E}">
        <p14:creationId xmlns:p14="http://schemas.microsoft.com/office/powerpoint/2010/main" val="1128724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486606F-4B5E-FD4F-8667-E940CF2C802D}"/>
              </a:ext>
            </a:extLst>
          </p:cNvPr>
          <p:cNvSpPr txBox="1"/>
          <p:nvPr/>
        </p:nvSpPr>
        <p:spPr>
          <a:xfrm>
            <a:off x="942973" y="436635"/>
            <a:ext cx="11830049" cy="1399032"/>
          </a:xfrm>
          <a:prstGeom prst="rect">
            <a:avLst/>
          </a:prstGeom>
        </p:spPr>
        <p:txBody>
          <a:bodyPr vert="horz" lIns="91440" tIns="45720" rIns="91440" bIns="45720" rtlCol="0" anchor="b">
            <a:normAutofit/>
          </a:bodyPr>
          <a:lstStyle/>
          <a:p>
            <a:pPr algn="r" defTabSz="914400">
              <a:lnSpc>
                <a:spcPct val="90000"/>
              </a:lnSpc>
              <a:spcBef>
                <a:spcPct val="0"/>
              </a:spcBef>
              <a:spcAft>
                <a:spcPts val="600"/>
              </a:spcAft>
            </a:pPr>
            <a:r>
              <a:rPr lang="en-US" sz="4400" kern="1200">
                <a:solidFill>
                  <a:schemeClr val="tx1"/>
                </a:solidFill>
                <a:latin typeface="+mj-lt"/>
                <a:ea typeface="+mj-ea"/>
                <a:cs typeface="+mj-cs"/>
              </a:rPr>
              <a:t>Minor changes to current CPAN features and forms to accommodate integrate Access Platform </a:t>
            </a:r>
          </a:p>
        </p:txBody>
      </p:sp>
      <p:pic>
        <p:nvPicPr>
          <p:cNvPr id="3" name="Picture 2">
            <a:extLst>
              <a:ext uri="{FF2B5EF4-FFF2-40B4-BE49-F238E27FC236}">
                <a16:creationId xmlns:a16="http://schemas.microsoft.com/office/drawing/2014/main" id="{DA71FC4A-4728-5C47-A2F0-2C453B0DB88A}"/>
              </a:ext>
            </a:extLst>
          </p:cNvPr>
          <p:cNvPicPr>
            <a:picLocks noChangeAspect="1"/>
          </p:cNvPicPr>
          <p:nvPr/>
        </p:nvPicPr>
        <p:blipFill>
          <a:blip r:embed="rId3"/>
          <a:stretch>
            <a:fillRect/>
          </a:stretch>
        </p:blipFill>
        <p:spPr>
          <a:xfrm>
            <a:off x="1066800" y="2319727"/>
            <a:ext cx="12393526" cy="7498080"/>
          </a:xfrm>
          <a:prstGeom prst="rect">
            <a:avLst/>
          </a:prstGeom>
        </p:spPr>
      </p:pic>
    </p:spTree>
    <p:extLst>
      <p:ext uri="{BB962C8B-B14F-4D97-AF65-F5344CB8AC3E}">
        <p14:creationId xmlns:p14="http://schemas.microsoft.com/office/powerpoint/2010/main" val="27227498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9" name="AutoShape 9"/>
          <p:cNvSpPr/>
          <p:nvPr/>
        </p:nvSpPr>
        <p:spPr>
          <a:xfrm>
            <a:off x="771525" y="4666894"/>
            <a:ext cx="12172950" cy="22214"/>
          </a:xfrm>
          <a:prstGeom prst="rect">
            <a:avLst/>
          </a:prstGeom>
          <a:solidFill>
            <a:srgbClr val="CDA63C"/>
          </a:solidFill>
        </p:spPr>
      </p:sp>
      <p:grpSp>
        <p:nvGrpSpPr>
          <p:cNvPr id="10" name="Group 10"/>
          <p:cNvGrpSpPr/>
          <p:nvPr/>
        </p:nvGrpSpPr>
        <p:grpSpPr>
          <a:xfrm>
            <a:off x="535583" y="5179200"/>
            <a:ext cx="3657637" cy="2637868"/>
            <a:chOff x="0" y="-1107316"/>
            <a:chExt cx="6502466" cy="4689542"/>
          </a:xfrm>
        </p:grpSpPr>
        <p:sp>
          <p:nvSpPr>
            <p:cNvPr id="11" name="TextBox 11"/>
            <p:cNvSpPr txBox="1"/>
            <p:nvPr/>
          </p:nvSpPr>
          <p:spPr>
            <a:xfrm>
              <a:off x="853207" y="-1107316"/>
              <a:ext cx="5649259" cy="3806170"/>
            </a:xfrm>
            <a:prstGeom prst="rect">
              <a:avLst/>
            </a:prstGeom>
          </p:spPr>
          <p:txBody>
            <a:bodyPr wrap="square" lIns="0" tIns="0" rIns="0" bIns="0" rtlCol="0" anchor="t">
              <a:spAutoFit/>
            </a:bodyPr>
            <a:lstStyle/>
            <a:p>
              <a:pPr marL="404812" lvl="1" indent="-202406">
                <a:lnSpc>
                  <a:spcPts val="2437"/>
                </a:lnSpc>
                <a:buFont typeface="Arial"/>
                <a:buChar char="•"/>
              </a:pPr>
              <a:r>
                <a:rPr lang="en-US" sz="1874" spc="-28" dirty="0">
                  <a:solidFill>
                    <a:srgbClr val="1A1B18"/>
                  </a:solidFill>
                </a:rPr>
                <a:t>May 10</a:t>
              </a:r>
              <a:r>
                <a:rPr lang="en-US" sz="1874" spc="-28" baseline="30000" dirty="0">
                  <a:solidFill>
                    <a:srgbClr val="1A1B18"/>
                  </a:solidFill>
                </a:rPr>
                <a:t>th</a:t>
              </a:r>
              <a:r>
                <a:rPr lang="en-US" sz="1874" spc="-28" dirty="0">
                  <a:solidFill>
                    <a:srgbClr val="1A1B18"/>
                  </a:solidFill>
                </a:rPr>
                <a:t> 8-9am</a:t>
              </a:r>
            </a:p>
            <a:p>
              <a:pPr marL="862012" lvl="2" indent="-202406">
                <a:lnSpc>
                  <a:spcPts val="2437"/>
                </a:lnSpc>
                <a:buFont typeface="Arial"/>
                <a:buChar char="•"/>
              </a:pPr>
              <a:r>
                <a:rPr lang="en-US" sz="1874" spc="-28" dirty="0">
                  <a:solidFill>
                    <a:srgbClr val="1A1B18"/>
                  </a:solidFill>
                </a:rPr>
                <a:t>COSH, CPAN, </a:t>
              </a:r>
              <a:r>
                <a:rPr lang="en-US" sz="1874" spc="-28" dirty="0" err="1">
                  <a:solidFill>
                    <a:srgbClr val="1A1B18"/>
                  </a:solidFill>
                </a:rPr>
                <a:t>PeriPAN</a:t>
              </a:r>
              <a:r>
                <a:rPr lang="en-US" sz="1874" spc="-28" dirty="0">
                  <a:solidFill>
                    <a:srgbClr val="1A1B18"/>
                  </a:solidFill>
                </a:rPr>
                <a:t> Key Staff all Pilots</a:t>
              </a:r>
            </a:p>
            <a:p>
              <a:pPr marL="862012" lvl="2" indent="-202406">
                <a:lnSpc>
                  <a:spcPts val="2437"/>
                </a:lnSpc>
                <a:buFont typeface="Arial"/>
                <a:buChar char="•"/>
              </a:pPr>
              <a:r>
                <a:rPr lang="en-US" sz="1874" spc="-28" dirty="0">
                  <a:solidFill>
                    <a:srgbClr val="1A1B18"/>
                  </a:solidFill>
                </a:rPr>
                <a:t>Training topic: Customer Service, Resources/ Referral Coordination, </a:t>
              </a:r>
              <a:r>
                <a:rPr lang="en-US" sz="1874" spc="-28" dirty="0" err="1">
                  <a:solidFill>
                    <a:srgbClr val="1A1B18"/>
                  </a:solidFill>
                </a:rPr>
                <a:t>Welnity</a:t>
              </a:r>
              <a:r>
                <a:rPr lang="en-US" sz="1874" spc="-28" dirty="0">
                  <a:solidFill>
                    <a:srgbClr val="1A1B18"/>
                  </a:solidFill>
                </a:rPr>
                <a:t> overview</a:t>
              </a:r>
            </a:p>
          </p:txBody>
        </p:sp>
        <p:sp>
          <p:nvSpPr>
            <p:cNvPr id="12" name="TextBox 12"/>
            <p:cNvSpPr txBox="1"/>
            <p:nvPr/>
          </p:nvSpPr>
          <p:spPr>
            <a:xfrm>
              <a:off x="0" y="3141876"/>
              <a:ext cx="5521076" cy="440350"/>
            </a:xfrm>
            <a:prstGeom prst="rect">
              <a:avLst/>
            </a:prstGeom>
          </p:spPr>
          <p:txBody>
            <a:bodyPr lIns="0" tIns="0" rIns="0" bIns="0" rtlCol="0" anchor="t">
              <a:spAutoFit/>
            </a:bodyPr>
            <a:lstStyle/>
            <a:p>
              <a:pPr>
                <a:lnSpc>
                  <a:spcPts val="2100"/>
                </a:lnSpc>
              </a:pPr>
              <a:endParaRPr sz="1350"/>
            </a:p>
          </p:txBody>
        </p:sp>
      </p:grpSp>
      <p:grpSp>
        <p:nvGrpSpPr>
          <p:cNvPr id="13" name="Group 13"/>
          <p:cNvGrpSpPr/>
          <p:nvPr/>
        </p:nvGrpSpPr>
        <p:grpSpPr>
          <a:xfrm>
            <a:off x="3991544" y="5219459"/>
            <a:ext cx="3484793" cy="1833194"/>
            <a:chOff x="0" y="-85725"/>
            <a:chExt cx="6195188" cy="3259010"/>
          </a:xfrm>
        </p:grpSpPr>
        <p:sp>
          <p:nvSpPr>
            <p:cNvPr id="14" name="TextBox 14"/>
            <p:cNvSpPr txBox="1"/>
            <p:nvPr/>
          </p:nvSpPr>
          <p:spPr>
            <a:xfrm>
              <a:off x="0" y="969126"/>
              <a:ext cx="5521076" cy="440350"/>
            </a:xfrm>
            <a:prstGeom prst="rect">
              <a:avLst/>
            </a:prstGeom>
          </p:spPr>
          <p:txBody>
            <a:bodyPr lIns="0" tIns="0" rIns="0" bIns="0" rtlCol="0" anchor="t">
              <a:spAutoFit/>
            </a:bodyPr>
            <a:lstStyle/>
            <a:p>
              <a:pPr>
                <a:lnSpc>
                  <a:spcPts val="2099"/>
                </a:lnSpc>
              </a:pPr>
              <a:endParaRPr sz="1350"/>
            </a:p>
          </p:txBody>
        </p:sp>
        <p:sp>
          <p:nvSpPr>
            <p:cNvPr id="15" name="TextBox 15"/>
            <p:cNvSpPr txBox="1"/>
            <p:nvPr/>
          </p:nvSpPr>
          <p:spPr>
            <a:xfrm>
              <a:off x="853207" y="-85725"/>
              <a:ext cx="5341981" cy="3259010"/>
            </a:xfrm>
            <a:prstGeom prst="rect">
              <a:avLst/>
            </a:prstGeom>
          </p:spPr>
          <p:txBody>
            <a:bodyPr wrap="square" lIns="0" tIns="0" rIns="0" bIns="0" rtlCol="0" anchor="t">
              <a:spAutoFit/>
            </a:bodyPr>
            <a:lstStyle/>
            <a:p>
              <a:pPr marL="404812" lvl="1" indent="-202406">
                <a:lnSpc>
                  <a:spcPts val="2437"/>
                </a:lnSpc>
                <a:buFont typeface="Arial"/>
                <a:buChar char="•"/>
              </a:pPr>
              <a:r>
                <a:rPr lang="en-US" sz="1874" spc="-28" dirty="0">
                  <a:solidFill>
                    <a:srgbClr val="1A1B18"/>
                  </a:solidFill>
                </a:rPr>
                <a:t>May 17</a:t>
              </a:r>
              <a:r>
                <a:rPr lang="en-US" sz="1874" spc="-28" baseline="30000" dirty="0">
                  <a:solidFill>
                    <a:srgbClr val="1A1B18"/>
                  </a:solidFill>
                </a:rPr>
                <a:t>th</a:t>
              </a:r>
              <a:r>
                <a:rPr lang="en-US" sz="1874" spc="-28" dirty="0">
                  <a:solidFill>
                    <a:srgbClr val="1A1B18"/>
                  </a:solidFill>
                </a:rPr>
                <a:t> 8-9am</a:t>
              </a:r>
            </a:p>
            <a:p>
              <a:pPr marL="862012" lvl="2" indent="-202406">
                <a:lnSpc>
                  <a:spcPts val="2437"/>
                </a:lnSpc>
                <a:buFont typeface="Arial"/>
                <a:buChar char="•"/>
              </a:pPr>
              <a:r>
                <a:rPr lang="en-US" sz="1874" spc="-28" dirty="0">
                  <a:solidFill>
                    <a:srgbClr val="1A1B18"/>
                  </a:solidFill>
                </a:rPr>
                <a:t>COSH, CPAN, </a:t>
              </a:r>
              <a:r>
                <a:rPr lang="en-US" sz="1874" spc="-28" dirty="0" err="1">
                  <a:solidFill>
                    <a:srgbClr val="1A1B18"/>
                  </a:solidFill>
                </a:rPr>
                <a:t>PeriPAN</a:t>
              </a:r>
              <a:r>
                <a:rPr lang="en-US" sz="1874" spc="-28" dirty="0">
                  <a:solidFill>
                    <a:srgbClr val="1A1B18"/>
                  </a:solidFill>
                </a:rPr>
                <a:t> Key Staff all Pilots</a:t>
              </a:r>
            </a:p>
            <a:p>
              <a:pPr marL="862012" lvl="2" indent="-202406">
                <a:lnSpc>
                  <a:spcPts val="2437"/>
                </a:lnSpc>
                <a:buFont typeface="Arial"/>
                <a:buChar char="•"/>
              </a:pPr>
              <a:r>
                <a:rPr lang="en-US" sz="1874" spc="-28" dirty="0">
                  <a:solidFill>
                    <a:srgbClr val="1A1B18"/>
                  </a:solidFill>
                </a:rPr>
                <a:t>Training topic: Psychiatrist Role</a:t>
              </a:r>
            </a:p>
            <a:p>
              <a:pPr marL="862012" lvl="2" indent="-202406">
                <a:lnSpc>
                  <a:spcPts val="2437"/>
                </a:lnSpc>
                <a:buFont typeface="Arial"/>
                <a:buChar char="•"/>
              </a:pPr>
              <a:endParaRPr lang="en-US" sz="1874" spc="-28" dirty="0">
                <a:solidFill>
                  <a:srgbClr val="1A1B18"/>
                </a:solidFill>
              </a:endParaRPr>
            </a:p>
          </p:txBody>
        </p:sp>
      </p:grpSp>
      <p:grpSp>
        <p:nvGrpSpPr>
          <p:cNvPr id="16" name="Group 16"/>
          <p:cNvGrpSpPr/>
          <p:nvPr/>
        </p:nvGrpSpPr>
        <p:grpSpPr>
          <a:xfrm>
            <a:off x="8077200" y="5208445"/>
            <a:ext cx="4526802" cy="2140971"/>
            <a:chOff x="-2526572" y="-1055326"/>
            <a:chExt cx="8047648" cy="3806170"/>
          </a:xfrm>
        </p:grpSpPr>
        <p:sp>
          <p:nvSpPr>
            <p:cNvPr id="17" name="TextBox 17"/>
            <p:cNvSpPr txBox="1"/>
            <p:nvPr/>
          </p:nvSpPr>
          <p:spPr>
            <a:xfrm>
              <a:off x="1" y="2049676"/>
              <a:ext cx="5521075" cy="440350"/>
            </a:xfrm>
            <a:prstGeom prst="rect">
              <a:avLst/>
            </a:prstGeom>
          </p:spPr>
          <p:txBody>
            <a:bodyPr lIns="0" tIns="0" rIns="0" bIns="0" rtlCol="0" anchor="t">
              <a:spAutoFit/>
            </a:bodyPr>
            <a:lstStyle/>
            <a:p>
              <a:pPr>
                <a:lnSpc>
                  <a:spcPts val="2100"/>
                </a:lnSpc>
              </a:pPr>
              <a:endParaRPr sz="1350"/>
            </a:p>
          </p:txBody>
        </p:sp>
        <p:sp>
          <p:nvSpPr>
            <p:cNvPr id="18" name="TextBox 18"/>
            <p:cNvSpPr txBox="1"/>
            <p:nvPr/>
          </p:nvSpPr>
          <p:spPr>
            <a:xfrm>
              <a:off x="-2526572" y="-1055326"/>
              <a:ext cx="5649259" cy="3806170"/>
            </a:xfrm>
            <a:prstGeom prst="rect">
              <a:avLst/>
            </a:prstGeom>
          </p:spPr>
          <p:txBody>
            <a:bodyPr wrap="square" lIns="0" tIns="0" rIns="0" bIns="0" rtlCol="0" anchor="t">
              <a:spAutoFit/>
            </a:bodyPr>
            <a:lstStyle/>
            <a:p>
              <a:pPr marL="404812" lvl="1" indent="-202406">
                <a:lnSpc>
                  <a:spcPts val="2437"/>
                </a:lnSpc>
                <a:buFont typeface="Arial"/>
                <a:buChar char="•"/>
              </a:pPr>
              <a:r>
                <a:rPr lang="en-US" sz="1874" spc="-28" dirty="0">
                  <a:solidFill>
                    <a:srgbClr val="1A1B18"/>
                  </a:solidFill>
                </a:rPr>
                <a:t>COSH, Medical Director and HRI Specific meeting</a:t>
              </a:r>
            </a:p>
            <a:p>
              <a:pPr marL="862012" lvl="2" indent="-202406">
                <a:lnSpc>
                  <a:spcPts val="2437"/>
                </a:lnSpc>
                <a:buFont typeface="Arial"/>
                <a:buChar char="•"/>
              </a:pPr>
              <a:r>
                <a:rPr lang="en-US" sz="1874" spc="-28" dirty="0">
                  <a:solidFill>
                    <a:srgbClr val="1A1B18"/>
                  </a:solidFill>
                </a:rPr>
                <a:t>May 24</a:t>
              </a:r>
              <a:r>
                <a:rPr lang="en-US" sz="1874" spc="-28" baseline="30000" dirty="0">
                  <a:solidFill>
                    <a:srgbClr val="1A1B18"/>
                  </a:solidFill>
                </a:rPr>
                <a:t>th</a:t>
              </a:r>
              <a:r>
                <a:rPr lang="en-US" sz="1874" spc="-28" dirty="0">
                  <a:solidFill>
                    <a:srgbClr val="1A1B18"/>
                  </a:solidFill>
                </a:rPr>
                <a:t> 8-9am UTSW</a:t>
              </a:r>
            </a:p>
            <a:p>
              <a:pPr marL="862012" lvl="2" indent="-202406">
                <a:lnSpc>
                  <a:spcPts val="2437"/>
                </a:lnSpc>
                <a:buFont typeface="Arial"/>
                <a:buChar char="•"/>
              </a:pPr>
              <a:r>
                <a:rPr lang="en-US" sz="1874" spc="-28" dirty="0">
                  <a:solidFill>
                    <a:srgbClr val="1A1B18"/>
                  </a:solidFill>
                </a:rPr>
                <a:t>June 7</a:t>
              </a:r>
              <a:r>
                <a:rPr lang="en-US" sz="1874" spc="-28" baseline="30000" dirty="0">
                  <a:solidFill>
                    <a:srgbClr val="1A1B18"/>
                  </a:solidFill>
                </a:rPr>
                <a:t>th</a:t>
              </a:r>
              <a:r>
                <a:rPr lang="en-US" sz="1874" spc="-28" dirty="0">
                  <a:solidFill>
                    <a:srgbClr val="1A1B18"/>
                  </a:solidFill>
                </a:rPr>
                <a:t> 8-9am </a:t>
              </a:r>
              <a:r>
                <a:rPr lang="en-US" sz="1874" spc="-28" dirty="0" err="1">
                  <a:solidFill>
                    <a:srgbClr val="1A1B18"/>
                  </a:solidFill>
                </a:rPr>
                <a:t>UTDell</a:t>
              </a:r>
              <a:endParaRPr lang="en-US" sz="1874" spc="-28" dirty="0">
                <a:solidFill>
                  <a:srgbClr val="1A1B18"/>
                </a:solidFill>
              </a:endParaRPr>
            </a:p>
            <a:p>
              <a:pPr marL="862012" lvl="2" indent="-202406">
                <a:lnSpc>
                  <a:spcPts val="2437"/>
                </a:lnSpc>
                <a:buFont typeface="Arial"/>
                <a:buChar char="•"/>
              </a:pPr>
              <a:r>
                <a:rPr lang="en-US" sz="1874" spc="-28" dirty="0">
                  <a:solidFill>
                    <a:srgbClr val="1A1B18"/>
                  </a:solidFill>
                </a:rPr>
                <a:t>June 21</a:t>
              </a:r>
              <a:r>
                <a:rPr lang="en-US" sz="1874" spc="-28" baseline="30000" dirty="0">
                  <a:solidFill>
                    <a:srgbClr val="1A1B18"/>
                  </a:solidFill>
                </a:rPr>
                <a:t>st</a:t>
              </a:r>
              <a:r>
                <a:rPr lang="en-US" sz="1874" spc="-28" dirty="0">
                  <a:solidFill>
                    <a:srgbClr val="1A1B18"/>
                  </a:solidFill>
                </a:rPr>
                <a:t> 8-9am Baylor</a:t>
              </a:r>
            </a:p>
            <a:p>
              <a:pPr marL="862012" lvl="2" indent="-202406">
                <a:lnSpc>
                  <a:spcPts val="2437"/>
                </a:lnSpc>
                <a:buFont typeface="Arial"/>
                <a:buChar char="•"/>
              </a:pPr>
              <a:r>
                <a:rPr lang="en-US" sz="1874" spc="-28" dirty="0">
                  <a:solidFill>
                    <a:srgbClr val="1A1B18"/>
                  </a:solidFill>
                </a:rPr>
                <a:t>June 28</a:t>
              </a:r>
              <a:r>
                <a:rPr lang="en-US" sz="1874" spc="-28" baseline="30000" dirty="0">
                  <a:solidFill>
                    <a:srgbClr val="1A1B18"/>
                  </a:solidFill>
                </a:rPr>
                <a:t>th</a:t>
              </a:r>
              <a:r>
                <a:rPr lang="en-US" sz="1874" spc="-28" dirty="0">
                  <a:solidFill>
                    <a:srgbClr val="1A1B18"/>
                  </a:solidFill>
                </a:rPr>
                <a:t> 8-9am TTUHSC </a:t>
              </a:r>
            </a:p>
            <a:p>
              <a:pPr marL="862012" lvl="2" indent="-202406">
                <a:lnSpc>
                  <a:spcPts val="2437"/>
                </a:lnSpc>
                <a:buFont typeface="Arial"/>
                <a:buChar char="•"/>
              </a:pPr>
              <a:r>
                <a:rPr lang="en-US" sz="1874" spc="-28" dirty="0">
                  <a:solidFill>
                    <a:srgbClr val="1A1B18"/>
                  </a:solidFill>
                </a:rPr>
                <a:t>Training topic: </a:t>
              </a:r>
            </a:p>
          </p:txBody>
        </p:sp>
      </p:grpSp>
      <p:sp>
        <p:nvSpPr>
          <p:cNvPr id="21" name="TextBox 21"/>
          <p:cNvSpPr txBox="1"/>
          <p:nvPr/>
        </p:nvSpPr>
        <p:spPr>
          <a:xfrm>
            <a:off x="1015512" y="2862976"/>
            <a:ext cx="11176488" cy="1000274"/>
          </a:xfrm>
          <a:prstGeom prst="rect">
            <a:avLst/>
          </a:prstGeom>
        </p:spPr>
        <p:txBody>
          <a:bodyPr wrap="square" lIns="0" tIns="0" rIns="0" bIns="0" rtlCol="0" anchor="t">
            <a:spAutoFit/>
          </a:bodyPr>
          <a:lstStyle/>
          <a:p>
            <a:pPr>
              <a:lnSpc>
                <a:spcPts val="7838"/>
              </a:lnSpc>
            </a:pPr>
            <a:r>
              <a:rPr lang="en-US" sz="7125" dirty="0">
                <a:solidFill>
                  <a:srgbClr val="1A1B18"/>
                </a:solidFill>
                <a:latin typeface="Bahnschrift SemiBold" panose="020B0502040204020203" pitchFamily="34" charset="0"/>
              </a:rPr>
              <a:t>Looking Ahead – </a:t>
            </a:r>
            <a:r>
              <a:rPr lang="en-US" sz="4800" dirty="0">
                <a:solidFill>
                  <a:srgbClr val="1A1B18"/>
                </a:solidFill>
                <a:latin typeface="Bahnschrift SemiBold" panose="020B0502040204020203" pitchFamily="34" charset="0"/>
              </a:rPr>
              <a:t>COSH Meetings</a:t>
            </a:r>
          </a:p>
        </p:txBody>
      </p:sp>
      <p:sp>
        <p:nvSpPr>
          <p:cNvPr id="19" name="TextBox 11">
            <a:extLst>
              <a:ext uri="{FF2B5EF4-FFF2-40B4-BE49-F238E27FC236}">
                <a16:creationId xmlns:a16="http://schemas.microsoft.com/office/drawing/2014/main" id="{2476A273-2C47-4688-8C54-EF0365F51BCB}"/>
              </a:ext>
            </a:extLst>
          </p:cNvPr>
          <p:cNvSpPr txBox="1"/>
          <p:nvPr/>
        </p:nvSpPr>
        <p:spPr>
          <a:xfrm>
            <a:off x="1006873" y="7793235"/>
            <a:ext cx="3177708" cy="1525418"/>
          </a:xfrm>
          <a:prstGeom prst="rect">
            <a:avLst/>
          </a:prstGeom>
        </p:spPr>
        <p:txBody>
          <a:bodyPr wrap="square" lIns="0" tIns="0" rIns="0" bIns="0" rtlCol="0" anchor="t">
            <a:spAutoFit/>
          </a:bodyPr>
          <a:lstStyle/>
          <a:p>
            <a:pPr marL="404812" lvl="1" indent="-202406">
              <a:lnSpc>
                <a:spcPts val="2437"/>
              </a:lnSpc>
              <a:buFont typeface="Arial"/>
              <a:buChar char="•"/>
            </a:pPr>
            <a:r>
              <a:rPr lang="en-US" sz="1874" spc="-28" dirty="0">
                <a:solidFill>
                  <a:srgbClr val="1A1B18"/>
                </a:solidFill>
              </a:rPr>
              <a:t>July 5</a:t>
            </a:r>
            <a:r>
              <a:rPr lang="en-US" sz="1874" spc="-28" baseline="30000" dirty="0">
                <a:solidFill>
                  <a:srgbClr val="1A1B18"/>
                </a:solidFill>
              </a:rPr>
              <a:t>th</a:t>
            </a:r>
            <a:r>
              <a:rPr lang="en-US" sz="1874" spc="-28" dirty="0">
                <a:solidFill>
                  <a:srgbClr val="1A1B18"/>
                </a:solidFill>
              </a:rPr>
              <a:t> 8-9am</a:t>
            </a:r>
          </a:p>
          <a:p>
            <a:pPr marL="862012" lvl="2" indent="-202406">
              <a:lnSpc>
                <a:spcPts val="2437"/>
              </a:lnSpc>
              <a:buFont typeface="Arial"/>
              <a:buChar char="•"/>
            </a:pPr>
            <a:r>
              <a:rPr lang="en-US" sz="1874" spc="-28" dirty="0">
                <a:solidFill>
                  <a:srgbClr val="1A1B18"/>
                </a:solidFill>
              </a:rPr>
              <a:t>COSH, CPAN, </a:t>
            </a:r>
            <a:r>
              <a:rPr lang="en-US" sz="1874" spc="-28" dirty="0" err="1">
                <a:solidFill>
                  <a:srgbClr val="1A1B18"/>
                </a:solidFill>
              </a:rPr>
              <a:t>PeriPAN</a:t>
            </a:r>
            <a:r>
              <a:rPr lang="en-US" sz="1874" spc="-28" dirty="0">
                <a:solidFill>
                  <a:srgbClr val="1A1B18"/>
                </a:solidFill>
              </a:rPr>
              <a:t> Key Staff all Pilots</a:t>
            </a:r>
          </a:p>
          <a:p>
            <a:pPr marL="862012" lvl="2" indent="-202406">
              <a:lnSpc>
                <a:spcPts val="2437"/>
              </a:lnSpc>
              <a:buFont typeface="Arial"/>
              <a:buChar char="•"/>
            </a:pPr>
            <a:r>
              <a:rPr lang="en-US" sz="1874" spc="-28" dirty="0">
                <a:solidFill>
                  <a:srgbClr val="1A1B18"/>
                </a:solidFill>
              </a:rPr>
              <a:t>Training topic: Prep for Lifeline Training</a:t>
            </a:r>
          </a:p>
        </p:txBody>
      </p:sp>
      <p:sp>
        <p:nvSpPr>
          <p:cNvPr id="20" name="TextBox 11">
            <a:extLst>
              <a:ext uri="{FF2B5EF4-FFF2-40B4-BE49-F238E27FC236}">
                <a16:creationId xmlns:a16="http://schemas.microsoft.com/office/drawing/2014/main" id="{94D07896-F163-43EC-B386-9D5614E7CB52}"/>
              </a:ext>
            </a:extLst>
          </p:cNvPr>
          <p:cNvSpPr txBox="1"/>
          <p:nvPr/>
        </p:nvSpPr>
        <p:spPr>
          <a:xfrm>
            <a:off x="4640631" y="7728731"/>
            <a:ext cx="3177708" cy="1833194"/>
          </a:xfrm>
          <a:prstGeom prst="rect">
            <a:avLst/>
          </a:prstGeom>
        </p:spPr>
        <p:txBody>
          <a:bodyPr wrap="square" lIns="0" tIns="0" rIns="0" bIns="0" rtlCol="0" anchor="t">
            <a:spAutoFit/>
          </a:bodyPr>
          <a:lstStyle/>
          <a:p>
            <a:pPr marL="404812" lvl="1" indent="-202406">
              <a:lnSpc>
                <a:spcPts val="2437"/>
              </a:lnSpc>
              <a:buFont typeface="Arial"/>
              <a:buChar char="•"/>
            </a:pPr>
            <a:r>
              <a:rPr lang="en-US" sz="1874" spc="-28" dirty="0">
                <a:solidFill>
                  <a:srgbClr val="1A1B18"/>
                </a:solidFill>
              </a:rPr>
              <a:t>July 19</a:t>
            </a:r>
            <a:r>
              <a:rPr lang="en-US" sz="1874" spc="-28" baseline="30000" dirty="0">
                <a:solidFill>
                  <a:srgbClr val="1A1B18"/>
                </a:solidFill>
              </a:rPr>
              <a:t>th</a:t>
            </a:r>
            <a:r>
              <a:rPr lang="en-US" sz="1874" spc="-28" dirty="0">
                <a:solidFill>
                  <a:srgbClr val="1A1B18"/>
                </a:solidFill>
              </a:rPr>
              <a:t> 8-9am</a:t>
            </a:r>
          </a:p>
          <a:p>
            <a:pPr marL="862012" lvl="2" indent="-202406">
              <a:lnSpc>
                <a:spcPts val="2437"/>
              </a:lnSpc>
              <a:buFont typeface="Arial"/>
              <a:buChar char="•"/>
            </a:pPr>
            <a:r>
              <a:rPr lang="en-US" sz="1874" spc="-28" dirty="0">
                <a:solidFill>
                  <a:srgbClr val="1A1B18"/>
                </a:solidFill>
              </a:rPr>
              <a:t>COSH, CPAN, </a:t>
            </a:r>
            <a:r>
              <a:rPr lang="en-US" sz="1874" spc="-28" dirty="0" err="1">
                <a:solidFill>
                  <a:srgbClr val="1A1B18"/>
                </a:solidFill>
              </a:rPr>
              <a:t>PeriPAN</a:t>
            </a:r>
            <a:r>
              <a:rPr lang="en-US" sz="1874" spc="-28" dirty="0">
                <a:solidFill>
                  <a:srgbClr val="1A1B18"/>
                </a:solidFill>
              </a:rPr>
              <a:t> Key Staff all Pilots</a:t>
            </a:r>
          </a:p>
          <a:p>
            <a:pPr marL="862012" lvl="2" indent="-202406">
              <a:lnSpc>
                <a:spcPts val="2437"/>
              </a:lnSpc>
              <a:buFont typeface="Arial"/>
              <a:buChar char="•"/>
            </a:pPr>
            <a:r>
              <a:rPr lang="en-US" sz="1874" spc="-28" dirty="0">
                <a:solidFill>
                  <a:srgbClr val="1A1B18"/>
                </a:solidFill>
              </a:rPr>
              <a:t>Training topic: How to coordinate team cross coverage</a:t>
            </a:r>
          </a:p>
        </p:txBody>
      </p:sp>
      <p:sp>
        <p:nvSpPr>
          <p:cNvPr id="22" name="TextBox 11">
            <a:extLst>
              <a:ext uri="{FF2B5EF4-FFF2-40B4-BE49-F238E27FC236}">
                <a16:creationId xmlns:a16="http://schemas.microsoft.com/office/drawing/2014/main" id="{B0895A02-7441-4731-90BD-D8DE186BF871}"/>
              </a:ext>
            </a:extLst>
          </p:cNvPr>
          <p:cNvSpPr txBox="1"/>
          <p:nvPr/>
        </p:nvSpPr>
        <p:spPr>
          <a:xfrm>
            <a:off x="8110728" y="7690570"/>
            <a:ext cx="3177708" cy="1525418"/>
          </a:xfrm>
          <a:prstGeom prst="rect">
            <a:avLst/>
          </a:prstGeom>
        </p:spPr>
        <p:txBody>
          <a:bodyPr wrap="square" lIns="0" tIns="0" rIns="0" bIns="0" rtlCol="0" anchor="t">
            <a:spAutoFit/>
          </a:bodyPr>
          <a:lstStyle/>
          <a:p>
            <a:pPr marL="404812" lvl="1" indent="-202406">
              <a:lnSpc>
                <a:spcPts val="2437"/>
              </a:lnSpc>
              <a:buFont typeface="Arial"/>
              <a:buChar char="•"/>
            </a:pPr>
            <a:r>
              <a:rPr lang="en-US" sz="1874" spc="-28" dirty="0">
                <a:solidFill>
                  <a:srgbClr val="1A1B18"/>
                </a:solidFill>
              </a:rPr>
              <a:t>July 26</a:t>
            </a:r>
            <a:r>
              <a:rPr lang="en-US" sz="1874" spc="-28" baseline="30000" dirty="0">
                <a:solidFill>
                  <a:srgbClr val="1A1B18"/>
                </a:solidFill>
              </a:rPr>
              <a:t>th</a:t>
            </a:r>
            <a:r>
              <a:rPr lang="en-US" sz="1874" spc="-28" dirty="0">
                <a:solidFill>
                  <a:srgbClr val="1A1B18"/>
                </a:solidFill>
              </a:rPr>
              <a:t> 8-9am</a:t>
            </a:r>
          </a:p>
          <a:p>
            <a:pPr marL="862012" lvl="2" indent="-202406">
              <a:lnSpc>
                <a:spcPts val="2437"/>
              </a:lnSpc>
              <a:buFont typeface="Arial"/>
              <a:buChar char="•"/>
            </a:pPr>
            <a:r>
              <a:rPr lang="en-US" sz="1874" spc="-28" dirty="0">
                <a:solidFill>
                  <a:srgbClr val="1A1B18"/>
                </a:solidFill>
              </a:rPr>
              <a:t>COSH, CPAN, </a:t>
            </a:r>
            <a:r>
              <a:rPr lang="en-US" sz="1874" spc="-28" dirty="0" err="1">
                <a:solidFill>
                  <a:srgbClr val="1A1B18"/>
                </a:solidFill>
              </a:rPr>
              <a:t>PeriPAN</a:t>
            </a:r>
            <a:r>
              <a:rPr lang="en-US" sz="1874" spc="-28" dirty="0">
                <a:solidFill>
                  <a:srgbClr val="1A1B18"/>
                </a:solidFill>
              </a:rPr>
              <a:t> Key Staff all Pilots</a:t>
            </a:r>
          </a:p>
          <a:p>
            <a:pPr marL="862012" lvl="2" indent="-202406">
              <a:lnSpc>
                <a:spcPts val="2437"/>
              </a:lnSpc>
              <a:buFont typeface="Arial"/>
              <a:buChar char="•"/>
            </a:pPr>
            <a:r>
              <a:rPr lang="en-US" sz="1874" spc="-28" dirty="0">
                <a:solidFill>
                  <a:srgbClr val="1A1B18"/>
                </a:solidFill>
              </a:rPr>
              <a:t>Training topic: How to enter data into </a:t>
            </a:r>
            <a:r>
              <a:rPr lang="en-US" sz="1874" spc="-28" dirty="0" err="1">
                <a:solidFill>
                  <a:srgbClr val="1A1B18"/>
                </a:solidFill>
              </a:rPr>
              <a:t>Trayt</a:t>
            </a:r>
            <a:endParaRPr lang="en-US" sz="1874" spc="-28" dirty="0">
              <a:solidFill>
                <a:srgbClr val="1A1B18"/>
              </a:solidFill>
            </a:endParaRPr>
          </a:p>
        </p:txBody>
      </p:sp>
      <p:sp>
        <p:nvSpPr>
          <p:cNvPr id="23" name="TextBox 11">
            <a:extLst>
              <a:ext uri="{FF2B5EF4-FFF2-40B4-BE49-F238E27FC236}">
                <a16:creationId xmlns:a16="http://schemas.microsoft.com/office/drawing/2014/main" id="{E9464600-CBCB-4E4C-8CB4-0EAD87EA89C4}"/>
              </a:ext>
            </a:extLst>
          </p:cNvPr>
          <p:cNvSpPr txBox="1"/>
          <p:nvPr/>
        </p:nvSpPr>
        <p:spPr>
          <a:xfrm>
            <a:off x="9677400" y="9703852"/>
            <a:ext cx="3847094" cy="294311"/>
          </a:xfrm>
          <a:prstGeom prst="rect">
            <a:avLst/>
          </a:prstGeom>
        </p:spPr>
        <p:txBody>
          <a:bodyPr wrap="square" lIns="0" tIns="0" rIns="0" bIns="0" rtlCol="0" anchor="t">
            <a:spAutoFit/>
          </a:bodyPr>
          <a:lstStyle/>
          <a:p>
            <a:pPr marL="202406" lvl="1">
              <a:lnSpc>
                <a:spcPts val="2437"/>
              </a:lnSpc>
            </a:pPr>
            <a:r>
              <a:rPr lang="en-US" sz="1874" spc="-28" dirty="0">
                <a:solidFill>
                  <a:srgbClr val="1A1B18"/>
                </a:solidFill>
              </a:rPr>
              <a:t>TBD in July: Lifeline for Moms Training</a:t>
            </a:r>
          </a:p>
        </p:txBody>
      </p:sp>
      <p:sp>
        <p:nvSpPr>
          <p:cNvPr id="3" name="Rectangle 2">
            <a:extLst>
              <a:ext uri="{FF2B5EF4-FFF2-40B4-BE49-F238E27FC236}">
                <a16:creationId xmlns:a16="http://schemas.microsoft.com/office/drawing/2014/main" id="{E828EA5D-E4DC-45D6-AF10-DAB7F35AFE29}"/>
              </a:ext>
            </a:extLst>
          </p:cNvPr>
          <p:cNvSpPr/>
          <p:nvPr/>
        </p:nvSpPr>
        <p:spPr>
          <a:xfrm>
            <a:off x="5386839" y="186327"/>
            <a:ext cx="8137655" cy="338554"/>
          </a:xfrm>
          <a:prstGeom prst="rect">
            <a:avLst/>
          </a:prstGeom>
        </p:spPr>
        <p:txBody>
          <a:bodyPr wrap="square">
            <a:spAutoFit/>
          </a:bodyPr>
          <a:lstStyle/>
          <a:p>
            <a:pPr marR="0" lvl="0">
              <a:spcBef>
                <a:spcPts val="0"/>
              </a:spcBef>
              <a:spcAft>
                <a:spcPts val="0"/>
              </a:spcAft>
              <a:tabLst>
                <a:tab pos="457200" algn="l"/>
              </a:tabLst>
            </a:pPr>
            <a:r>
              <a:rPr lang="en-US" sz="1600" dirty="0">
                <a:latin typeface="Calibri" panose="020F0502020204030204" pitchFamily="34" charset="0"/>
                <a:ea typeface="Times New Roman" panose="02020603050405020304" pitchFamily="18" charset="0"/>
              </a:rPr>
              <a:t>Q: Which of your team members should be included in the various meeting types listed below?</a:t>
            </a:r>
            <a:endParaRPr lang="en-US" sz="1600" dirty="0">
              <a:latin typeface="Calibri" panose="020F0502020204030204" pitchFamily="34" charset="0"/>
              <a:ea typeface="Calibri" panose="020F050202020403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9" name="AutoShape 9"/>
          <p:cNvSpPr/>
          <p:nvPr/>
        </p:nvSpPr>
        <p:spPr>
          <a:xfrm>
            <a:off x="771525" y="4666894"/>
            <a:ext cx="12172950" cy="22214"/>
          </a:xfrm>
          <a:prstGeom prst="rect">
            <a:avLst/>
          </a:prstGeom>
          <a:solidFill>
            <a:srgbClr val="CDA63C"/>
          </a:solidFill>
        </p:spPr>
      </p:sp>
      <p:grpSp>
        <p:nvGrpSpPr>
          <p:cNvPr id="10" name="Group 10"/>
          <p:cNvGrpSpPr/>
          <p:nvPr/>
        </p:nvGrpSpPr>
        <p:grpSpPr>
          <a:xfrm>
            <a:off x="535583" y="5179200"/>
            <a:ext cx="12172950" cy="2756524"/>
            <a:chOff x="0" y="-1107316"/>
            <a:chExt cx="13535501" cy="4900486"/>
          </a:xfrm>
        </p:grpSpPr>
        <p:sp>
          <p:nvSpPr>
            <p:cNvPr id="11" name="TextBox 11"/>
            <p:cNvSpPr txBox="1"/>
            <p:nvPr/>
          </p:nvSpPr>
          <p:spPr>
            <a:xfrm>
              <a:off x="853205" y="-1107316"/>
              <a:ext cx="12682296" cy="4900486"/>
            </a:xfrm>
            <a:prstGeom prst="rect">
              <a:avLst/>
            </a:prstGeom>
          </p:spPr>
          <p:txBody>
            <a:bodyPr wrap="square" lIns="0" tIns="0" rIns="0" bIns="0" rtlCol="0" anchor="t">
              <a:spAutoFit/>
            </a:bodyPr>
            <a:lstStyle/>
            <a:p>
              <a:pPr marL="404812" lvl="1" indent="-202406">
                <a:lnSpc>
                  <a:spcPts val="2437"/>
                </a:lnSpc>
                <a:buFont typeface="Arial"/>
                <a:buChar char="•"/>
              </a:pPr>
              <a:r>
                <a:rPr lang="en-US" sz="1874" spc="-28" dirty="0">
                  <a:solidFill>
                    <a:srgbClr val="1A1B18"/>
                  </a:solidFill>
                </a:rPr>
                <a:t>Post Partum Support International </a:t>
              </a:r>
            </a:p>
            <a:p>
              <a:pPr marL="862012" lvl="2" indent="-202406">
                <a:lnSpc>
                  <a:spcPts val="2437"/>
                </a:lnSpc>
                <a:buFont typeface="Arial"/>
                <a:buChar char="•"/>
              </a:pPr>
              <a:r>
                <a:rPr lang="en-US" sz="1874" spc="-28" dirty="0">
                  <a:solidFill>
                    <a:srgbClr val="1A1B18"/>
                  </a:solidFill>
                </a:rPr>
                <a:t>Maternal Mental Health 101, 90min webinar June 9 (free) </a:t>
              </a:r>
              <a:r>
                <a:rPr lang="en-US" sz="1874" spc="-28" dirty="0">
                  <a:solidFill>
                    <a:srgbClr val="1A1B18"/>
                  </a:solidFill>
                  <a:hlinkClick r:id="rId2"/>
                </a:rPr>
                <a:t>https://www.postpartum.net/professionals/mmh-online-webinar/</a:t>
              </a:r>
              <a:r>
                <a:rPr lang="en-US" sz="1874" spc="-28" dirty="0">
                  <a:solidFill>
                    <a:srgbClr val="1A1B18"/>
                  </a:solidFill>
                </a:rPr>
                <a:t> </a:t>
              </a:r>
            </a:p>
            <a:p>
              <a:pPr marL="862012" lvl="2" indent="-202406">
                <a:lnSpc>
                  <a:spcPts val="2437"/>
                </a:lnSpc>
                <a:buFont typeface="Arial"/>
                <a:buChar char="•"/>
              </a:pPr>
              <a:r>
                <a:rPr lang="en-US" sz="1874" spc="-28" dirty="0">
                  <a:solidFill>
                    <a:srgbClr val="1A1B18"/>
                  </a:solidFill>
                </a:rPr>
                <a:t>2-day Perinatal Mood and Anxiety Disorders Training (paid) </a:t>
              </a:r>
              <a:r>
                <a:rPr lang="en-US" sz="1874" spc="-28" dirty="0">
                  <a:solidFill>
                    <a:srgbClr val="1A1B18"/>
                  </a:solidFill>
                  <a:hlinkClick r:id="rId3"/>
                </a:rPr>
                <a:t>https://www.postpartum.net/professionals/certificate-trainings/psi-certificate-training/</a:t>
              </a:r>
              <a:r>
                <a:rPr lang="en-US" sz="1874" spc="-28" dirty="0">
                  <a:solidFill>
                    <a:srgbClr val="1A1B18"/>
                  </a:solidFill>
                </a:rPr>
                <a:t> </a:t>
              </a:r>
            </a:p>
            <a:p>
              <a:pPr marL="862012" lvl="2" indent="-202406">
                <a:lnSpc>
                  <a:spcPts val="2437"/>
                </a:lnSpc>
                <a:buFont typeface="Arial"/>
                <a:buChar char="•"/>
              </a:pPr>
              <a:r>
                <a:rPr lang="en-US" sz="1874" spc="-28" dirty="0">
                  <a:solidFill>
                    <a:srgbClr val="1A1B18"/>
                  </a:solidFill>
                </a:rPr>
                <a:t>Maternal Mental Health Webinar Certificate Course, 8 sessions (paid) </a:t>
              </a:r>
              <a:r>
                <a:rPr lang="en-US" sz="1874" spc="-28" dirty="0">
                  <a:solidFill>
                    <a:srgbClr val="1A1B18"/>
                  </a:solidFill>
                  <a:hlinkClick r:id="rId4"/>
                </a:rPr>
                <a:t>https://postpartum.app.neoncrm.com/np/clients/postpartum/event.jsp?event=617&amp;</a:t>
              </a:r>
              <a:r>
                <a:rPr lang="en-US" sz="1874" spc="-28" dirty="0">
                  <a:solidFill>
                    <a:srgbClr val="1A1B18"/>
                  </a:solidFill>
                </a:rPr>
                <a:t> </a:t>
              </a:r>
            </a:p>
            <a:p>
              <a:pPr marL="862012" lvl="2" indent="-202406">
                <a:lnSpc>
                  <a:spcPts val="2437"/>
                </a:lnSpc>
                <a:buFont typeface="Arial"/>
                <a:buChar char="•"/>
              </a:pPr>
              <a:r>
                <a:rPr lang="en-US" sz="1874" spc="-28" dirty="0">
                  <a:solidFill>
                    <a:srgbClr val="1A1B18"/>
                  </a:solidFill>
                </a:rPr>
                <a:t>Educational materials </a:t>
              </a:r>
              <a:r>
                <a:rPr lang="en-US" sz="1874" spc="-28" dirty="0">
                  <a:solidFill>
                    <a:srgbClr val="1A1B18"/>
                  </a:solidFill>
                  <a:hlinkClick r:id="rId5"/>
                </a:rPr>
                <a:t>https://www.postpartum.net/resources/psi-brochure/</a:t>
              </a:r>
              <a:r>
                <a:rPr lang="en-US" sz="1874" spc="-28" dirty="0">
                  <a:solidFill>
                    <a:srgbClr val="1A1B18"/>
                  </a:solidFill>
                </a:rPr>
                <a:t> </a:t>
              </a:r>
            </a:p>
            <a:p>
              <a:pPr marL="862012" lvl="2" indent="-202406">
                <a:lnSpc>
                  <a:spcPts val="2437"/>
                </a:lnSpc>
                <a:buFont typeface="Arial"/>
                <a:buChar char="•"/>
              </a:pPr>
              <a:r>
                <a:rPr lang="en-US" sz="1874" spc="-28" dirty="0">
                  <a:solidFill>
                    <a:srgbClr val="1A1B18"/>
                  </a:solidFill>
                </a:rPr>
                <a:t>Annual Conference in NOLA July 13-17</a:t>
              </a:r>
              <a:r>
                <a:rPr lang="en-US" sz="1874" spc="-28" baseline="30000" dirty="0">
                  <a:solidFill>
                    <a:srgbClr val="1A1B18"/>
                  </a:solidFill>
                </a:rPr>
                <a:t>th</a:t>
              </a:r>
              <a:r>
                <a:rPr lang="en-US" sz="1874" spc="-28" dirty="0">
                  <a:solidFill>
                    <a:srgbClr val="1A1B18"/>
                  </a:solidFill>
                </a:rPr>
                <a:t> </a:t>
              </a:r>
              <a:r>
                <a:rPr lang="en-US" sz="1874" spc="-28" dirty="0">
                  <a:solidFill>
                    <a:srgbClr val="1A1B18"/>
                  </a:solidFill>
                  <a:hlinkClick r:id="rId6"/>
                </a:rPr>
                <a:t>https://www.postpartum.net/professionals/psi-conference/</a:t>
              </a:r>
              <a:r>
                <a:rPr lang="en-US" sz="1874" spc="-28" dirty="0">
                  <a:solidFill>
                    <a:srgbClr val="1A1B18"/>
                  </a:solidFill>
                </a:rPr>
                <a:t> </a:t>
              </a:r>
            </a:p>
          </p:txBody>
        </p:sp>
        <p:sp>
          <p:nvSpPr>
            <p:cNvPr id="12" name="TextBox 12"/>
            <p:cNvSpPr txBox="1"/>
            <p:nvPr/>
          </p:nvSpPr>
          <p:spPr>
            <a:xfrm>
              <a:off x="0" y="3141876"/>
              <a:ext cx="5521076" cy="440350"/>
            </a:xfrm>
            <a:prstGeom prst="rect">
              <a:avLst/>
            </a:prstGeom>
          </p:spPr>
          <p:txBody>
            <a:bodyPr lIns="0" tIns="0" rIns="0" bIns="0" rtlCol="0" anchor="t">
              <a:spAutoFit/>
            </a:bodyPr>
            <a:lstStyle/>
            <a:p>
              <a:pPr>
                <a:lnSpc>
                  <a:spcPts val="2100"/>
                </a:lnSpc>
              </a:pPr>
              <a:endParaRPr sz="1350"/>
            </a:p>
          </p:txBody>
        </p:sp>
      </p:grpSp>
      <p:sp>
        <p:nvSpPr>
          <p:cNvPr id="17" name="TextBox 17"/>
          <p:cNvSpPr txBox="1"/>
          <p:nvPr/>
        </p:nvSpPr>
        <p:spPr>
          <a:xfrm>
            <a:off x="9498397" y="6955009"/>
            <a:ext cx="3105605" cy="247697"/>
          </a:xfrm>
          <a:prstGeom prst="rect">
            <a:avLst/>
          </a:prstGeom>
        </p:spPr>
        <p:txBody>
          <a:bodyPr lIns="0" tIns="0" rIns="0" bIns="0" rtlCol="0" anchor="t">
            <a:spAutoFit/>
          </a:bodyPr>
          <a:lstStyle/>
          <a:p>
            <a:pPr>
              <a:lnSpc>
                <a:spcPts val="2100"/>
              </a:lnSpc>
            </a:pPr>
            <a:endParaRPr sz="1350"/>
          </a:p>
        </p:txBody>
      </p:sp>
      <p:sp>
        <p:nvSpPr>
          <p:cNvPr id="21" name="TextBox 21"/>
          <p:cNvSpPr txBox="1"/>
          <p:nvPr/>
        </p:nvSpPr>
        <p:spPr>
          <a:xfrm>
            <a:off x="1015512" y="2862976"/>
            <a:ext cx="11176488" cy="1000274"/>
          </a:xfrm>
          <a:prstGeom prst="rect">
            <a:avLst/>
          </a:prstGeom>
        </p:spPr>
        <p:txBody>
          <a:bodyPr wrap="square" lIns="0" tIns="0" rIns="0" bIns="0" rtlCol="0" anchor="t">
            <a:spAutoFit/>
          </a:bodyPr>
          <a:lstStyle/>
          <a:p>
            <a:pPr>
              <a:lnSpc>
                <a:spcPts val="7838"/>
              </a:lnSpc>
            </a:pPr>
            <a:r>
              <a:rPr lang="en-US" sz="7125" dirty="0">
                <a:solidFill>
                  <a:srgbClr val="1A1B18"/>
                </a:solidFill>
                <a:latin typeface="Bahnschrift SemiBold" panose="020B0502040204020203" pitchFamily="34" charset="0"/>
              </a:rPr>
              <a:t>Looking Ahead – </a:t>
            </a:r>
            <a:r>
              <a:rPr lang="en-US" sz="4800" dirty="0">
                <a:solidFill>
                  <a:srgbClr val="1A1B18"/>
                </a:solidFill>
                <a:latin typeface="Bahnschrift SemiBold" panose="020B0502040204020203" pitchFamily="34" charset="0"/>
              </a:rPr>
              <a:t>Trainings</a:t>
            </a:r>
          </a:p>
        </p:txBody>
      </p:sp>
      <p:sp>
        <p:nvSpPr>
          <p:cNvPr id="19" name="TextBox 11">
            <a:extLst>
              <a:ext uri="{FF2B5EF4-FFF2-40B4-BE49-F238E27FC236}">
                <a16:creationId xmlns:a16="http://schemas.microsoft.com/office/drawing/2014/main" id="{2476A273-2C47-4688-8C54-EF0365F51BCB}"/>
              </a:ext>
            </a:extLst>
          </p:cNvPr>
          <p:cNvSpPr txBox="1"/>
          <p:nvPr/>
        </p:nvSpPr>
        <p:spPr>
          <a:xfrm>
            <a:off x="1306989" y="8425816"/>
            <a:ext cx="5698727" cy="1217641"/>
          </a:xfrm>
          <a:prstGeom prst="rect">
            <a:avLst/>
          </a:prstGeom>
        </p:spPr>
        <p:txBody>
          <a:bodyPr wrap="square" lIns="0" tIns="0" rIns="0" bIns="0" rtlCol="0" anchor="t">
            <a:spAutoFit/>
          </a:bodyPr>
          <a:lstStyle/>
          <a:p>
            <a:pPr marL="404812" lvl="1" indent="-202406">
              <a:lnSpc>
                <a:spcPts val="2437"/>
              </a:lnSpc>
              <a:buFont typeface="Arial"/>
              <a:buChar char="•"/>
            </a:pPr>
            <a:r>
              <a:rPr lang="en-US" sz="1874" spc="-28" dirty="0">
                <a:solidFill>
                  <a:srgbClr val="1A1B18"/>
                </a:solidFill>
              </a:rPr>
              <a:t>National Curriculum in Reproductive Psychiatry (free)</a:t>
            </a:r>
          </a:p>
          <a:p>
            <a:pPr marL="862012" lvl="2" indent="-202406">
              <a:lnSpc>
                <a:spcPts val="2437"/>
              </a:lnSpc>
              <a:buFont typeface="Arial"/>
              <a:buChar char="•"/>
            </a:pPr>
            <a:r>
              <a:rPr lang="en-US" u="sng" dirty="0">
                <a:hlinkClick r:id="rId7"/>
              </a:rPr>
              <a:t>http://ncrptraining.org/learning-modules/</a:t>
            </a:r>
            <a:endParaRPr lang="en-US" sz="1874" spc="-28" dirty="0">
              <a:solidFill>
                <a:srgbClr val="1A1B18"/>
              </a:solidFill>
            </a:endParaRPr>
          </a:p>
          <a:p>
            <a:pPr marL="862012" lvl="2" indent="-202406">
              <a:lnSpc>
                <a:spcPts val="2437"/>
              </a:lnSpc>
              <a:buFont typeface="Arial"/>
              <a:buChar char="•"/>
            </a:pPr>
            <a:r>
              <a:rPr lang="en-US" sz="1874" spc="-28" dirty="0">
                <a:solidFill>
                  <a:srgbClr val="1A1B18"/>
                </a:solidFill>
              </a:rPr>
              <a:t>In depth Classroom, self-study, and CME options</a:t>
            </a:r>
          </a:p>
          <a:p>
            <a:pPr marL="862012" lvl="2" indent="-202406">
              <a:lnSpc>
                <a:spcPts val="2437"/>
              </a:lnSpc>
              <a:buFont typeface="Arial"/>
              <a:buChar char="•"/>
            </a:pPr>
            <a:r>
              <a:rPr lang="en-US" sz="1874" spc="-28" dirty="0">
                <a:solidFill>
                  <a:srgbClr val="1A1B18"/>
                </a:solidFill>
              </a:rPr>
              <a:t>5 hour essentials</a:t>
            </a:r>
          </a:p>
        </p:txBody>
      </p:sp>
      <p:sp>
        <p:nvSpPr>
          <p:cNvPr id="20" name="TextBox 11">
            <a:extLst>
              <a:ext uri="{FF2B5EF4-FFF2-40B4-BE49-F238E27FC236}">
                <a16:creationId xmlns:a16="http://schemas.microsoft.com/office/drawing/2014/main" id="{94D07896-F163-43EC-B386-9D5614E7CB52}"/>
              </a:ext>
            </a:extLst>
          </p:cNvPr>
          <p:cNvSpPr txBox="1"/>
          <p:nvPr/>
        </p:nvSpPr>
        <p:spPr>
          <a:xfrm>
            <a:off x="7909543" y="8417080"/>
            <a:ext cx="3177708" cy="294311"/>
          </a:xfrm>
          <a:prstGeom prst="rect">
            <a:avLst/>
          </a:prstGeom>
        </p:spPr>
        <p:txBody>
          <a:bodyPr wrap="square" lIns="0" tIns="0" rIns="0" bIns="0" rtlCol="0" anchor="t">
            <a:spAutoFit/>
          </a:bodyPr>
          <a:lstStyle/>
          <a:p>
            <a:pPr marL="404812" lvl="1" indent="-202406">
              <a:lnSpc>
                <a:spcPts val="2437"/>
              </a:lnSpc>
              <a:buFont typeface="Arial"/>
              <a:buChar char="•"/>
            </a:pPr>
            <a:r>
              <a:rPr lang="en-US" sz="1874" spc="-28" dirty="0">
                <a:solidFill>
                  <a:srgbClr val="1A1B18"/>
                </a:solidFill>
              </a:rPr>
              <a:t>Lifeline For Moms trainings</a:t>
            </a:r>
          </a:p>
        </p:txBody>
      </p:sp>
    </p:spTree>
    <p:extLst>
      <p:ext uri="{BB962C8B-B14F-4D97-AF65-F5344CB8AC3E}">
        <p14:creationId xmlns:p14="http://schemas.microsoft.com/office/powerpoint/2010/main" val="3405150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11" name="Group 11"/>
          <p:cNvGrpSpPr/>
          <p:nvPr/>
        </p:nvGrpSpPr>
        <p:grpSpPr>
          <a:xfrm>
            <a:off x="7216257" y="4241257"/>
            <a:ext cx="5508949" cy="1846198"/>
            <a:chOff x="0" y="85725"/>
            <a:chExt cx="9793687" cy="3282129"/>
          </a:xfrm>
        </p:grpSpPr>
        <p:sp>
          <p:nvSpPr>
            <p:cNvPr id="12" name="AutoShape 12"/>
            <p:cNvSpPr/>
            <p:nvPr/>
          </p:nvSpPr>
          <p:spPr>
            <a:xfrm>
              <a:off x="0" y="2340092"/>
              <a:ext cx="9793687" cy="38266"/>
            </a:xfrm>
            <a:prstGeom prst="rect">
              <a:avLst/>
            </a:prstGeom>
            <a:solidFill>
              <a:srgbClr val="CDA63C"/>
            </a:solidFill>
          </p:spPr>
        </p:sp>
        <p:sp>
          <p:nvSpPr>
            <p:cNvPr id="13" name="TextBox 13"/>
            <p:cNvSpPr txBox="1"/>
            <p:nvPr/>
          </p:nvSpPr>
          <p:spPr>
            <a:xfrm>
              <a:off x="0" y="85725"/>
              <a:ext cx="9793687" cy="1778264"/>
            </a:xfrm>
            <a:prstGeom prst="rect">
              <a:avLst/>
            </a:prstGeom>
          </p:spPr>
          <p:txBody>
            <a:bodyPr lIns="0" tIns="0" rIns="0" bIns="0" rtlCol="0" anchor="t">
              <a:spAutoFit/>
            </a:bodyPr>
            <a:lstStyle/>
            <a:p>
              <a:pPr>
                <a:lnSpc>
                  <a:spcPts val="7838"/>
                </a:lnSpc>
              </a:pPr>
              <a:r>
                <a:rPr lang="en-US" sz="7125" dirty="0">
                  <a:solidFill>
                    <a:srgbClr val="1A1B18"/>
                  </a:solidFill>
                  <a:latin typeface="Bahnschrift SemiBold" panose="020B0502040204020203" pitchFamily="34" charset="0"/>
                </a:rPr>
                <a:t>Line Launch</a:t>
              </a:r>
            </a:p>
          </p:txBody>
        </p:sp>
        <p:sp>
          <p:nvSpPr>
            <p:cNvPr id="14" name="TextBox 14"/>
            <p:cNvSpPr txBox="1"/>
            <p:nvPr/>
          </p:nvSpPr>
          <p:spPr>
            <a:xfrm>
              <a:off x="0" y="2775328"/>
              <a:ext cx="9793687" cy="592526"/>
            </a:xfrm>
            <a:prstGeom prst="rect">
              <a:avLst/>
            </a:prstGeom>
          </p:spPr>
          <p:txBody>
            <a:bodyPr lIns="0" tIns="0" rIns="0" bIns="0" rtlCol="0" anchor="t">
              <a:spAutoFit/>
            </a:bodyPr>
            <a:lstStyle/>
            <a:p>
              <a:pPr>
                <a:lnSpc>
                  <a:spcPts val="2718"/>
                </a:lnSpc>
              </a:pPr>
              <a:r>
                <a:rPr lang="en-US" sz="2174" spc="-32" dirty="0">
                  <a:solidFill>
                    <a:srgbClr val="1A1B18"/>
                  </a:solidFill>
                </a:rPr>
                <a:t>August 2022</a:t>
              </a:r>
            </a:p>
          </p:txBody>
        </p:sp>
      </p:grpSp>
      <p:pic>
        <p:nvPicPr>
          <p:cNvPr id="15" name="Picture 15"/>
          <p:cNvPicPr>
            <a:picLocks noChangeAspect="1"/>
          </p:cNvPicPr>
          <p:nvPr/>
        </p:nvPicPr>
        <p:blipFill>
          <a:blip r:embed="rId2"/>
          <a:srcRect/>
          <a:stretch>
            <a:fillRect/>
          </a:stretch>
        </p:blipFill>
        <p:spPr>
          <a:xfrm>
            <a:off x="1815688" y="3432917"/>
            <a:ext cx="4627704" cy="30861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grpSp>
        <p:nvGrpSpPr>
          <p:cNvPr id="11" name="Group 11"/>
          <p:cNvGrpSpPr/>
          <p:nvPr/>
        </p:nvGrpSpPr>
        <p:grpSpPr>
          <a:xfrm>
            <a:off x="9906000" y="4241257"/>
            <a:ext cx="2819206" cy="1697092"/>
            <a:chOff x="0" y="85725"/>
            <a:chExt cx="9793687" cy="3346912"/>
          </a:xfrm>
        </p:grpSpPr>
        <p:sp>
          <p:nvSpPr>
            <p:cNvPr id="12" name="AutoShape 12"/>
            <p:cNvSpPr/>
            <p:nvPr/>
          </p:nvSpPr>
          <p:spPr>
            <a:xfrm>
              <a:off x="0" y="2340092"/>
              <a:ext cx="9793687" cy="38266"/>
            </a:xfrm>
            <a:prstGeom prst="rect">
              <a:avLst/>
            </a:prstGeom>
            <a:solidFill>
              <a:srgbClr val="CDA63C"/>
            </a:solidFill>
          </p:spPr>
        </p:sp>
        <p:sp>
          <p:nvSpPr>
            <p:cNvPr id="13" name="TextBox 13"/>
            <p:cNvSpPr txBox="1"/>
            <p:nvPr/>
          </p:nvSpPr>
          <p:spPr>
            <a:xfrm>
              <a:off x="0" y="85725"/>
              <a:ext cx="9793687" cy="1778264"/>
            </a:xfrm>
            <a:prstGeom prst="rect">
              <a:avLst/>
            </a:prstGeom>
          </p:spPr>
          <p:txBody>
            <a:bodyPr lIns="0" tIns="0" rIns="0" bIns="0" rtlCol="0" anchor="t">
              <a:spAutoFit/>
            </a:bodyPr>
            <a:lstStyle/>
            <a:p>
              <a:pPr>
                <a:lnSpc>
                  <a:spcPts val="7838"/>
                </a:lnSpc>
              </a:pPr>
              <a:r>
                <a:rPr lang="en-US" sz="7125" dirty="0">
                  <a:solidFill>
                    <a:srgbClr val="1A1B18"/>
                  </a:solidFill>
                  <a:latin typeface="Bahnschrift SemiBold" panose="020B0502040204020203" pitchFamily="34" charset="0"/>
                </a:rPr>
                <a:t>LIVE!</a:t>
              </a:r>
            </a:p>
          </p:txBody>
        </p:sp>
        <p:sp>
          <p:nvSpPr>
            <p:cNvPr id="14" name="TextBox 14"/>
            <p:cNvSpPr txBox="1"/>
            <p:nvPr/>
          </p:nvSpPr>
          <p:spPr>
            <a:xfrm>
              <a:off x="0" y="2775329"/>
              <a:ext cx="9793687" cy="657308"/>
            </a:xfrm>
            <a:prstGeom prst="rect">
              <a:avLst/>
            </a:prstGeom>
          </p:spPr>
          <p:txBody>
            <a:bodyPr lIns="0" tIns="0" rIns="0" bIns="0" rtlCol="0" anchor="t">
              <a:spAutoFit/>
            </a:bodyPr>
            <a:lstStyle/>
            <a:p>
              <a:pPr>
                <a:lnSpc>
                  <a:spcPts val="2718"/>
                </a:lnSpc>
              </a:pPr>
              <a:endParaRPr lang="en-US" sz="2174" spc="-32" dirty="0">
                <a:solidFill>
                  <a:srgbClr val="1A1B18"/>
                </a:solidFill>
              </a:endParaRPr>
            </a:p>
          </p:txBody>
        </p:sp>
      </p:grpSp>
      <p:pic>
        <p:nvPicPr>
          <p:cNvPr id="3" name="Picture 2">
            <a:extLst>
              <a:ext uri="{FF2B5EF4-FFF2-40B4-BE49-F238E27FC236}">
                <a16:creationId xmlns:a16="http://schemas.microsoft.com/office/drawing/2014/main" id="{6147DA8D-6573-4D35-A1B5-1D752FDAF605}"/>
              </a:ext>
            </a:extLst>
          </p:cNvPr>
          <p:cNvPicPr>
            <a:picLocks noChangeAspect="1"/>
          </p:cNvPicPr>
          <p:nvPr/>
        </p:nvPicPr>
        <p:blipFill rotWithShape="1">
          <a:blip r:embed="rId2"/>
          <a:srcRect l="18333" t="17855" r="55556" b="7811"/>
          <a:stretch/>
        </p:blipFill>
        <p:spPr>
          <a:xfrm>
            <a:off x="1143000" y="1257300"/>
            <a:ext cx="8586809" cy="6875124"/>
          </a:xfrm>
          <a:prstGeom prst="rect">
            <a:avLst/>
          </a:prstGeom>
        </p:spPr>
      </p:pic>
    </p:spTree>
    <p:extLst>
      <p:ext uri="{BB962C8B-B14F-4D97-AF65-F5344CB8AC3E}">
        <p14:creationId xmlns:p14="http://schemas.microsoft.com/office/powerpoint/2010/main" val="612437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9" name="AutoShape 9"/>
          <p:cNvSpPr/>
          <p:nvPr/>
        </p:nvSpPr>
        <p:spPr>
          <a:xfrm>
            <a:off x="771525" y="4666894"/>
            <a:ext cx="12172950" cy="22214"/>
          </a:xfrm>
          <a:prstGeom prst="rect">
            <a:avLst/>
          </a:prstGeom>
          <a:solidFill>
            <a:srgbClr val="CDA63C"/>
          </a:solidFill>
        </p:spPr>
      </p:sp>
      <p:sp>
        <p:nvSpPr>
          <p:cNvPr id="12" name="TextBox 12"/>
          <p:cNvSpPr txBox="1"/>
          <p:nvPr/>
        </p:nvSpPr>
        <p:spPr>
          <a:xfrm>
            <a:off x="535583" y="7569372"/>
            <a:ext cx="3105605" cy="247697"/>
          </a:xfrm>
          <a:prstGeom prst="rect">
            <a:avLst/>
          </a:prstGeom>
        </p:spPr>
        <p:txBody>
          <a:bodyPr lIns="0" tIns="0" rIns="0" bIns="0" rtlCol="0" anchor="t">
            <a:spAutoFit/>
          </a:bodyPr>
          <a:lstStyle/>
          <a:p>
            <a:pPr>
              <a:lnSpc>
                <a:spcPts val="2100"/>
              </a:lnSpc>
            </a:pPr>
            <a:endParaRPr sz="1350"/>
          </a:p>
        </p:txBody>
      </p:sp>
      <p:sp>
        <p:nvSpPr>
          <p:cNvPr id="14" name="TextBox 14"/>
          <p:cNvSpPr txBox="1"/>
          <p:nvPr/>
        </p:nvSpPr>
        <p:spPr>
          <a:xfrm>
            <a:off x="3991544" y="5812813"/>
            <a:ext cx="3105605" cy="247697"/>
          </a:xfrm>
          <a:prstGeom prst="rect">
            <a:avLst/>
          </a:prstGeom>
        </p:spPr>
        <p:txBody>
          <a:bodyPr lIns="0" tIns="0" rIns="0" bIns="0" rtlCol="0" anchor="t">
            <a:spAutoFit/>
          </a:bodyPr>
          <a:lstStyle/>
          <a:p>
            <a:pPr>
              <a:lnSpc>
                <a:spcPts val="2099"/>
              </a:lnSpc>
            </a:pPr>
            <a:endParaRPr sz="1350"/>
          </a:p>
        </p:txBody>
      </p:sp>
      <p:sp>
        <p:nvSpPr>
          <p:cNvPr id="17" name="TextBox 17"/>
          <p:cNvSpPr txBox="1"/>
          <p:nvPr/>
        </p:nvSpPr>
        <p:spPr>
          <a:xfrm>
            <a:off x="9498397" y="6955009"/>
            <a:ext cx="3105605" cy="247697"/>
          </a:xfrm>
          <a:prstGeom prst="rect">
            <a:avLst/>
          </a:prstGeom>
        </p:spPr>
        <p:txBody>
          <a:bodyPr lIns="0" tIns="0" rIns="0" bIns="0" rtlCol="0" anchor="t">
            <a:spAutoFit/>
          </a:bodyPr>
          <a:lstStyle/>
          <a:p>
            <a:pPr>
              <a:lnSpc>
                <a:spcPts val="2100"/>
              </a:lnSpc>
            </a:pPr>
            <a:endParaRPr sz="1350"/>
          </a:p>
        </p:txBody>
      </p:sp>
      <p:sp>
        <p:nvSpPr>
          <p:cNvPr id="21" name="TextBox 21"/>
          <p:cNvSpPr txBox="1"/>
          <p:nvPr/>
        </p:nvSpPr>
        <p:spPr>
          <a:xfrm>
            <a:off x="1015512" y="2862976"/>
            <a:ext cx="10239396" cy="1000274"/>
          </a:xfrm>
          <a:prstGeom prst="rect">
            <a:avLst/>
          </a:prstGeom>
        </p:spPr>
        <p:txBody>
          <a:bodyPr wrap="square" lIns="0" tIns="0" rIns="0" bIns="0" rtlCol="0" anchor="t">
            <a:spAutoFit/>
          </a:bodyPr>
          <a:lstStyle/>
          <a:p>
            <a:pPr>
              <a:lnSpc>
                <a:spcPts val="7838"/>
              </a:lnSpc>
            </a:pPr>
            <a:r>
              <a:rPr lang="en-US" sz="7125" dirty="0">
                <a:solidFill>
                  <a:srgbClr val="1A1B18"/>
                </a:solidFill>
                <a:latin typeface="Bahnschrift SemiBold" panose="020B0502040204020203" pitchFamily="34" charset="0"/>
              </a:rPr>
              <a:t>Your Questions</a:t>
            </a:r>
          </a:p>
        </p:txBody>
      </p:sp>
    </p:spTree>
    <p:extLst>
      <p:ext uri="{BB962C8B-B14F-4D97-AF65-F5344CB8AC3E}">
        <p14:creationId xmlns:p14="http://schemas.microsoft.com/office/powerpoint/2010/main" val="2654248106"/>
      </p:ext>
    </p:extLst>
  </p:cSld>
  <p:clrMapOvr>
    <a:masterClrMapping/>
  </p:clrMapOvr>
</p:sld>
</file>

<file path=ppt/theme/theme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3" ma:contentTypeDescription="Create a new document." ma:contentTypeScope="" ma:versionID="80bc01383399041e155d867914491dc9">
  <xsd:schema xmlns:xsd="http://www.w3.org/2001/XMLSchema" xmlns:xs="http://www.w3.org/2001/XMLSchema" xmlns:p="http://schemas.microsoft.com/office/2006/metadata/properties" xmlns:ns2="2018a4d9-e5a5-428b-a312-dfd840ba6b63" xmlns:ns3="ef95f5f0-dadb-470a-94cb-364b588c356d" targetNamespace="http://schemas.microsoft.com/office/2006/metadata/properties" ma:root="true" ma:fieldsID="80a1793a53f018dfa15707939ab2d326" ns2:_="" ns3:_="">
    <xsd:import namespace="2018a4d9-e5a5-428b-a312-dfd840ba6b63"/>
    <xsd:import namespace="ef95f5f0-dadb-470a-94cb-364b588c356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ments xmlns="2018a4d9-e5a5-428b-a312-dfd840ba6b6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C46E22-9007-491C-BB2D-B5D65EDED3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18a4d9-e5a5-428b-a312-dfd840ba6b63"/>
    <ds:schemaRef ds:uri="ef95f5f0-dadb-470a-94cb-364b588c35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C30113-8C28-4234-ABE0-5B58B6B03A3F}">
  <ds:schemaRefs>
    <ds:schemaRef ds:uri="http://schemas.microsoft.com/office/2006/metadata/properties"/>
    <ds:schemaRef ds:uri="http://schemas.microsoft.com/office/infopath/2007/PartnerControls"/>
    <ds:schemaRef ds:uri="2018a4d9-e5a5-428b-a312-dfd840ba6b63"/>
  </ds:schemaRefs>
</ds:datastoreItem>
</file>

<file path=customXml/itemProps3.xml><?xml version="1.0" encoding="utf-8"?>
<ds:datastoreItem xmlns:ds="http://schemas.openxmlformats.org/officeDocument/2006/customXml" ds:itemID="{D4AD24AE-EE4C-4A1C-A4AF-AA4D25AD35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6175</TotalTime>
  <Words>1658</Words>
  <Application>Microsoft Office PowerPoint</Application>
  <PresentationFormat>Custom</PresentationFormat>
  <Paragraphs>238</Paragraphs>
  <Slides>31</Slides>
  <Notes>8</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mental health treatment in frontline perinatal care?</vt:lpstr>
      <vt:lpstr>Goal: Build Provider Capacity to Deliver Mental Health Care</vt:lpstr>
      <vt:lpstr>PowerPoint Presentation</vt:lpstr>
      <vt:lpstr>PowerPoint Presentation</vt:lpstr>
      <vt:lpstr>PowerPoint Presentation</vt:lpstr>
      <vt:lpstr>PowerPoint Presentation</vt:lpstr>
      <vt:lpstr>PowerPoint Presentation</vt:lpstr>
      <vt:lpstr>  Central Operational Support Hub:  Laurel L. Williams, DO, Medical Director Jennifer Evans, Program Administrator Edith Ortiz, Program Manager Brittany Columbus, Business Coordinator  COSH manages Vendors related to operations Organize and standardize teams for both CPAN and TCHATT Will coordinate and facilitate PeriPAN Pilot </vt:lpstr>
      <vt:lpstr>LANTANA Recommendation:    Just one minor change</vt:lpstr>
      <vt:lpstr>Trayt Data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Muted White Black and Beige Minimalist Elegant Company Meeting Presentation</dc:title>
  <dc:creator>Sherman, Stephana</dc:creator>
  <cp:lastModifiedBy>sarah.wakefield</cp:lastModifiedBy>
  <cp:revision>179</cp:revision>
  <dcterms:created xsi:type="dcterms:W3CDTF">2006-08-16T00:00:00Z</dcterms:created>
  <dcterms:modified xsi:type="dcterms:W3CDTF">2022-05-13T21:16:08Z</dcterms:modified>
  <dc:identifier>DAE5TPnQrlo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