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9"/>
  </p:notesMasterIdLst>
  <p:sldIdLst>
    <p:sldId id="257" r:id="rId2"/>
    <p:sldId id="1117" r:id="rId3"/>
    <p:sldId id="378" r:id="rId4"/>
    <p:sldId id="1092" r:id="rId5"/>
    <p:sldId id="263" r:id="rId6"/>
    <p:sldId id="1127" r:id="rId7"/>
    <p:sldId id="264" r:id="rId8"/>
  </p:sldIdLst>
  <p:sldSz cx="12192000" cy="6858000"/>
  <p:notesSz cx="6858000" cy="9144000"/>
  <p:embeddedFontLst>
    <p:embeddedFont>
      <p:font typeface="Bahnschrift SemiBold" panose="020B0502040204020203" pitchFamily="34" charset="0"/>
      <p:regular r:id="rId1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Halyard Display" pitchFamily="2" charset="77"/>
      <p:regular r:id="rId16"/>
      <p:bold r:id="rId17"/>
      <p:italic r:id="rId18"/>
    </p:embeddedFont>
    <p:embeddedFont>
      <p:font typeface="Halyard Display Light" pitchFamily="2" charset="77"/>
      <p:regular r:id="rId19"/>
      <p:italic r:id="rId20"/>
    </p:embeddedFont>
    <p:embeddedFont>
      <p:font typeface="Halyard Text" pitchFamily="2" charset="77"/>
      <p:regular r:id="rId21"/>
      <p:bold r:id="rId22"/>
    </p:embeddedFont>
    <p:embeddedFont>
      <p:font typeface="Halyard Text Book" pitchFamily="2" charset="77"/>
      <p:regular r:id="rId23"/>
      <p:italic r:id="rId24"/>
    </p:embeddedFont>
    <p:embeddedFont>
      <p:font typeface="Overpass Light" pitchFamily="2" charset="77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77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70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font" Target="fonts/font19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7/18/22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6290-EED5-874F-900A-4711FF8C08B9}" type="datetimeFigureOut">
              <a:rPr lang="en-US" smtClean="0"/>
              <a:t>7/18/22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BE6488-D343-F431-FE26-2FA0D087D5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838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01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  <p:sldLayoutId id="214748365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3730" y="5108712"/>
            <a:ext cx="9329530" cy="449443"/>
            <a:chOff x="0" y="0"/>
            <a:chExt cx="21640800" cy="659499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1640800" cy="41400"/>
            </a:xfrm>
            <a:prstGeom prst="rect">
              <a:avLst/>
            </a:prstGeom>
            <a:solidFill>
              <a:srgbClr val="CDA63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319815"/>
              <a:ext cx="13063309" cy="3152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50"/>
                </a:lnSpc>
                <a:spcBef>
                  <a:spcPct val="0"/>
                </a:spcBef>
              </a:pPr>
              <a:r>
                <a:rPr lang="en-US" sz="1233" dirty="0">
                  <a:solidFill>
                    <a:schemeClr val="bg1"/>
                  </a:solidFill>
                  <a:latin typeface="Overpass Light"/>
                </a:rPr>
                <a:t>July 19, 2022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414932" y="425596"/>
              <a:ext cx="12019832" cy="2339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49"/>
                </a:lnSpc>
                <a:spcBef>
                  <a:spcPct val="0"/>
                </a:spcBef>
              </a:pPr>
              <a:r>
                <a:rPr lang="en-US" sz="1867" spc="23" dirty="0">
                  <a:solidFill>
                    <a:schemeClr val="bg1"/>
                  </a:solidFill>
                  <a:latin typeface="Overpass Light"/>
                </a:rPr>
                <a:t>TCMHCC Executive Committee Meeting</a:t>
              </a:r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3D429994-C13A-F1D0-9223-CB680489C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02382"/>
            <a:ext cx="10515600" cy="2253235"/>
          </a:xfrm>
        </p:spPr>
        <p:txBody>
          <a:bodyPr/>
          <a:lstStyle/>
          <a:p>
            <a:r>
              <a:rPr lang="en-US" dirty="0"/>
              <a:t>TCMHCC </a:t>
            </a:r>
            <a:br>
              <a:rPr lang="en-US" dirty="0"/>
            </a:br>
            <a:r>
              <a:rPr lang="en-US" dirty="0" err="1"/>
              <a:t>PeriPAN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18CAAD-8C2F-4009-91FC-1726E0B53B92}"/>
              </a:ext>
            </a:extLst>
          </p:cNvPr>
          <p:cNvSpPr/>
          <p:nvPr/>
        </p:nvSpPr>
        <p:spPr>
          <a:xfrm>
            <a:off x="2387600" y="431801"/>
            <a:ext cx="7721600" cy="1169551"/>
          </a:xfrm>
          <a:prstGeom prst="rect">
            <a:avLst/>
          </a:prstGeom>
        </p:spPr>
        <p:txBody>
          <a:bodyPr wrap="square" lIns="60960" tIns="30480" rIns="60960" bIns="30480" anchor="t">
            <a:spAutoFit/>
          </a:bodyPr>
          <a:lstStyle/>
          <a:p>
            <a:r>
              <a:rPr lang="en-US" sz="3600" dirty="0"/>
              <a:t>CPAN Expansion to support Pregnant and Post Partum Women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F5486D-507B-4AA3-AEA6-E1BF5842F6EE}"/>
              </a:ext>
            </a:extLst>
          </p:cNvPr>
          <p:cNvSpPr/>
          <p:nvPr/>
        </p:nvSpPr>
        <p:spPr>
          <a:xfrm>
            <a:off x="2235200" y="1962115"/>
            <a:ext cx="7721600" cy="4494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675" dirty="0">
              <a:latin typeface="Calibri" panose="020F0502020204030204" pitchFamily="34" charset="0"/>
            </a:endParaRPr>
          </a:p>
          <a:p>
            <a:pPr marL="646208" lvl="1" indent="-495325">
              <a:buAutoNum type="arabicPeriod"/>
            </a:pPr>
            <a:r>
              <a:rPr lang="en-US" sz="2667" b="1" dirty="0">
                <a:latin typeface="Calibri" panose="020F0502020204030204" pitchFamily="34" charset="0"/>
              </a:rPr>
              <a:t>Maternal Mortality and Morbidity Review Committee (December 2020)</a:t>
            </a:r>
          </a:p>
          <a:p>
            <a:pPr marL="951024" lvl="2" indent="-495325">
              <a:buFont typeface="Arial" panose="020B0604020202020204" pitchFamily="34" charset="0"/>
              <a:buChar char="•"/>
            </a:pPr>
            <a:r>
              <a:rPr lang="en-US" sz="2133" b="1" dirty="0">
                <a:latin typeface="Calibri" panose="020F0502020204030204" pitchFamily="34" charset="0"/>
              </a:rPr>
              <a:t>Mental and Substance Use Disorders are significant contributors to maternal death in TX</a:t>
            </a:r>
          </a:p>
          <a:p>
            <a:pPr marL="951024" lvl="2" indent="-495325">
              <a:buFont typeface="Arial" panose="020B0604020202020204" pitchFamily="34" charset="0"/>
              <a:buChar char="•"/>
            </a:pPr>
            <a:r>
              <a:rPr lang="en-US" sz="2133" b="1" dirty="0">
                <a:latin typeface="Calibri" panose="020F0502020204030204" pitchFamily="34" charset="0"/>
              </a:rPr>
              <a:t>Improve access in integrated behavioral health care from preconception to one year post partum</a:t>
            </a:r>
          </a:p>
          <a:p>
            <a:pPr marL="646208" lvl="1" indent="-495325">
              <a:buAutoNum type="arabicPeriod"/>
            </a:pPr>
            <a:endParaRPr lang="en-US" sz="2667" b="1" dirty="0">
              <a:latin typeface="Calibri" panose="020F0502020204030204" pitchFamily="34" charset="0"/>
            </a:endParaRPr>
          </a:p>
          <a:p>
            <a:pPr marL="646208" lvl="1" indent="-495325">
              <a:buAutoNum type="arabicPeriod"/>
            </a:pPr>
            <a:r>
              <a:rPr lang="en-US" sz="2667" b="1" dirty="0">
                <a:latin typeface="Calibri" panose="020F0502020204030204" pitchFamily="34" charset="0"/>
              </a:rPr>
              <a:t>CPAN expansion opportunity in the 3</a:t>
            </a:r>
            <a:r>
              <a:rPr lang="en-US" sz="2667" b="1" baseline="30000" dirty="0">
                <a:latin typeface="Calibri" panose="020F0502020204030204" pitchFamily="34" charset="0"/>
              </a:rPr>
              <a:t>rd</a:t>
            </a:r>
            <a:r>
              <a:rPr lang="en-US" sz="2667" b="1" dirty="0">
                <a:latin typeface="Calibri" panose="020F0502020204030204" pitchFamily="34" charset="0"/>
              </a:rPr>
              <a:t> Special Session of the 87</a:t>
            </a:r>
            <a:r>
              <a:rPr lang="en-US" sz="2667" b="1" baseline="30000" dirty="0">
                <a:latin typeface="Calibri" panose="020F0502020204030204" pitchFamily="34" charset="0"/>
              </a:rPr>
              <a:t>th</a:t>
            </a:r>
            <a:r>
              <a:rPr lang="en-US" sz="2667" b="1" dirty="0">
                <a:latin typeface="Calibri" panose="020F0502020204030204" pitchFamily="34" charset="0"/>
              </a:rPr>
              <a:t> Legislature (2021)</a:t>
            </a:r>
          </a:p>
          <a:p>
            <a:pPr marL="951024" lvl="2" indent="-495325">
              <a:buFont typeface="Arial" panose="020B0604020202020204" pitchFamily="34" charset="0"/>
              <a:buChar char="•"/>
            </a:pPr>
            <a:r>
              <a:rPr lang="en-US" sz="2133" b="1" dirty="0">
                <a:latin typeface="Calibri" panose="020F0502020204030204" pitchFamily="34" charset="0"/>
              </a:rPr>
              <a:t>Out of money appropriated, the Consortium may enhance CPAN to improve perinatal mental health services</a:t>
            </a:r>
          </a:p>
          <a:p>
            <a:pPr marL="150884" lvl="1"/>
            <a:r>
              <a:rPr lang="en-US" sz="1800" b="1" dirty="0">
                <a:latin typeface="Calibri" panose="020F0502020204030204" pitchFamily="34" charset="0"/>
              </a:rPr>
              <a:t>	</a:t>
            </a:r>
            <a:endParaRPr lang="en-US" sz="1867" b="1" u="sng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61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id="{9AB4EB3D-E407-754F-BCF9-83A74044C1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6967" y="1098771"/>
            <a:ext cx="7445033" cy="466045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F6C93-EA25-96B7-B782-13DB7E9078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Child Psychiatry Access Network (CPAN)</a:t>
            </a:r>
          </a:p>
        </p:txBody>
      </p:sp>
    </p:spTree>
    <p:extLst>
      <p:ext uri="{BB962C8B-B14F-4D97-AF65-F5344CB8AC3E}">
        <p14:creationId xmlns:p14="http://schemas.microsoft.com/office/powerpoint/2010/main" val="1121196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2FE1BB-D1FA-4ADA-9AC5-E123D363B6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52" t="21735" r="50000" b="20686"/>
          <a:stretch/>
        </p:blipFill>
        <p:spPr>
          <a:xfrm>
            <a:off x="5724939" y="548599"/>
            <a:ext cx="5753449" cy="576080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8FD265-D159-16F4-4337-5524C8834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1006967"/>
            <a:ext cx="3794125" cy="3746870"/>
          </a:xfrm>
        </p:spPr>
        <p:txBody>
          <a:bodyPr/>
          <a:lstStyle/>
          <a:p>
            <a:r>
              <a:rPr lang="en-US" dirty="0"/>
              <a:t>Perinatal Psychiatry Access Network (</a:t>
            </a:r>
            <a:r>
              <a:rPr lang="en-US" dirty="0" err="1"/>
              <a:t>PeriPAN</a:t>
            </a:r>
            <a:r>
              <a:rPr lang="en-US" dirty="0"/>
              <a:t>) </a:t>
            </a:r>
          </a:p>
          <a:p>
            <a:r>
              <a:rPr lang="en-US" dirty="0"/>
              <a:t>PILOT SITES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864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9"/>
          <p:cNvSpPr/>
          <p:nvPr/>
        </p:nvSpPr>
        <p:spPr>
          <a:xfrm>
            <a:off x="2038350" y="4036956"/>
            <a:ext cx="8115300" cy="14809"/>
          </a:xfrm>
          <a:prstGeom prst="rect">
            <a:avLst/>
          </a:prstGeom>
          <a:solidFill>
            <a:srgbClr val="CDA63C"/>
          </a:solidFill>
        </p:spPr>
      </p:sp>
      <p:grpSp>
        <p:nvGrpSpPr>
          <p:cNvPr id="10" name="Group 10"/>
          <p:cNvGrpSpPr/>
          <p:nvPr/>
        </p:nvGrpSpPr>
        <p:grpSpPr>
          <a:xfrm>
            <a:off x="1936577" y="1959697"/>
            <a:ext cx="2417095" cy="1770537"/>
            <a:chOff x="0" y="-1139261"/>
            <a:chExt cx="6445588" cy="4721431"/>
          </a:xfrm>
        </p:grpSpPr>
        <p:sp>
          <p:nvSpPr>
            <p:cNvPr id="11" name="TextBox 11"/>
            <p:cNvSpPr txBox="1"/>
            <p:nvPr/>
          </p:nvSpPr>
          <p:spPr>
            <a:xfrm>
              <a:off x="796328" y="-1139261"/>
              <a:ext cx="5649260" cy="65111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69888" lvl="1" indent="-134944">
                <a:lnSpc>
                  <a:spcPts val="1625"/>
                </a:lnSpc>
                <a:buFont typeface="Arial"/>
                <a:buChar char="•"/>
              </a:pPr>
              <a:r>
                <a:rPr lang="en-US" sz="2667" spc="-19" dirty="0">
                  <a:solidFill>
                    <a:srgbClr val="1A1B18"/>
                  </a:solidFill>
                </a:rPr>
                <a:t>Lantana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3141877"/>
              <a:ext cx="5521076" cy="440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00"/>
                </a:lnSpc>
              </a:pPr>
              <a:endParaRPr sz="9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35200" y="2938851"/>
            <a:ext cx="10937441" cy="2630008"/>
            <a:chOff x="-23645438" y="-6128117"/>
            <a:chExt cx="29166514" cy="7572648"/>
          </a:xfrm>
        </p:grpSpPr>
        <p:sp>
          <p:nvSpPr>
            <p:cNvPr id="14" name="TextBox 14"/>
            <p:cNvSpPr txBox="1"/>
            <p:nvPr/>
          </p:nvSpPr>
          <p:spPr>
            <a:xfrm>
              <a:off x="0" y="969126"/>
              <a:ext cx="5521076" cy="475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99"/>
                </a:lnSpc>
              </a:pPr>
              <a:endParaRPr sz="9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-23645438" y="-6128117"/>
              <a:ext cx="5341982" cy="115555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69888" lvl="1" indent="-134944">
                <a:lnSpc>
                  <a:spcPts val="1625"/>
                </a:lnSpc>
                <a:buFont typeface="Arial"/>
                <a:buChar char="•"/>
              </a:pPr>
              <a:r>
                <a:rPr lang="en-US" sz="2667" spc="-19" dirty="0">
                  <a:solidFill>
                    <a:srgbClr val="1A1B18"/>
                  </a:solidFill>
                </a:rPr>
                <a:t>TRAYT</a:t>
              </a:r>
            </a:p>
            <a:p>
              <a:pPr marL="574703" lvl="2" indent="-134944">
                <a:lnSpc>
                  <a:spcPts val="1625"/>
                </a:lnSpc>
                <a:buFont typeface="Arial"/>
                <a:buChar char="•"/>
              </a:pPr>
              <a:endParaRPr lang="en-US" sz="1249" spc="-19" dirty="0">
                <a:solidFill>
                  <a:srgbClr val="1A1B18"/>
                </a:solidFill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691666" y="2923728"/>
            <a:ext cx="8790430" cy="869994"/>
            <a:chOff x="-17920072" y="-6305629"/>
            <a:chExt cx="23441148" cy="10312436"/>
          </a:xfrm>
        </p:grpSpPr>
        <p:sp>
          <p:nvSpPr>
            <p:cNvPr id="17" name="TextBox 17"/>
            <p:cNvSpPr txBox="1"/>
            <p:nvPr/>
          </p:nvSpPr>
          <p:spPr>
            <a:xfrm>
              <a:off x="1" y="2049683"/>
              <a:ext cx="5521075" cy="19571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00"/>
                </a:lnSpc>
              </a:pPr>
              <a:endParaRPr sz="9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-17920072" y="-6305629"/>
              <a:ext cx="11379201" cy="28942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69888" lvl="1" indent="-134944">
                <a:lnSpc>
                  <a:spcPts val="1625"/>
                </a:lnSpc>
                <a:buFont typeface="Arial"/>
                <a:buChar char="•"/>
              </a:pPr>
              <a:r>
                <a:rPr lang="en-US" sz="2667" spc="-19" dirty="0">
                  <a:solidFill>
                    <a:srgbClr val="1A1B18"/>
                  </a:solidFill>
                </a:rPr>
                <a:t>TTUHSC Infant Risk Center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370504" y="502688"/>
            <a:ext cx="7450992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6"/>
              </a:lnSpc>
            </a:pPr>
            <a:r>
              <a:rPr lang="en-US" sz="4750" dirty="0">
                <a:solidFill>
                  <a:srgbClr val="1A1B18"/>
                </a:solidFill>
                <a:latin typeface="Bahnschrift SemiBold" panose="020B0502040204020203" pitchFamily="34" charset="0"/>
              </a:rPr>
              <a:t>Development/Training</a:t>
            </a:r>
            <a:endParaRPr lang="en-US" sz="3200" dirty="0">
              <a:solidFill>
                <a:srgbClr val="1A1B18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2476A273-2C47-4688-8C54-EF0365F51BCB}"/>
              </a:ext>
            </a:extLst>
          </p:cNvPr>
          <p:cNvSpPr txBox="1"/>
          <p:nvPr/>
        </p:nvSpPr>
        <p:spPr>
          <a:xfrm>
            <a:off x="7718321" y="1998277"/>
            <a:ext cx="2366271" cy="244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88" lvl="1" indent="-134944">
              <a:lnSpc>
                <a:spcPts val="1625"/>
              </a:lnSpc>
              <a:buFont typeface="Arial"/>
              <a:buChar char="•"/>
            </a:pPr>
            <a:r>
              <a:rPr lang="en-US" sz="2667" spc="-19" dirty="0">
                <a:solidFill>
                  <a:srgbClr val="1A1B18"/>
                </a:solidFill>
              </a:rPr>
              <a:t>PSI Conference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B0895A02-7441-4731-90BD-D8DE186BF871}"/>
              </a:ext>
            </a:extLst>
          </p:cNvPr>
          <p:cNvSpPr txBox="1"/>
          <p:nvPr/>
        </p:nvSpPr>
        <p:spPr>
          <a:xfrm>
            <a:off x="7718321" y="2933738"/>
            <a:ext cx="2779488" cy="244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88" lvl="1" indent="-134944">
              <a:lnSpc>
                <a:spcPts val="1625"/>
              </a:lnSpc>
              <a:buFont typeface="Arial"/>
              <a:buChar char="•"/>
            </a:pPr>
            <a:r>
              <a:rPr lang="en-US" sz="2667" spc="-19" dirty="0">
                <a:solidFill>
                  <a:srgbClr val="1A1B18"/>
                </a:solidFill>
              </a:rPr>
              <a:t>Lifeline for Moms 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90840D72-3550-4E8C-8BCA-5B44CCD5694C}"/>
              </a:ext>
            </a:extLst>
          </p:cNvPr>
          <p:cNvSpPr txBox="1"/>
          <p:nvPr/>
        </p:nvSpPr>
        <p:spPr>
          <a:xfrm>
            <a:off x="3454400" y="4977218"/>
            <a:ext cx="2929568" cy="811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88" lvl="1" indent="-134944">
              <a:lnSpc>
                <a:spcPts val="1625"/>
              </a:lnSpc>
              <a:buFont typeface="Arial"/>
              <a:buChar char="•"/>
            </a:pPr>
            <a:r>
              <a:rPr lang="en-US" sz="2667" spc="-19" dirty="0">
                <a:solidFill>
                  <a:srgbClr val="1A1B18"/>
                </a:solidFill>
              </a:rPr>
              <a:t>Jenn Erdige, MHA</a:t>
            </a:r>
          </a:p>
          <a:p>
            <a:pPr marL="269888" lvl="1" indent="-134944">
              <a:lnSpc>
                <a:spcPts val="1625"/>
              </a:lnSpc>
              <a:buFont typeface="Arial"/>
              <a:buChar char="•"/>
            </a:pPr>
            <a:endParaRPr lang="en-US" sz="2667" spc="-19" dirty="0">
              <a:solidFill>
                <a:srgbClr val="1A1B18"/>
              </a:solidFill>
            </a:endParaRPr>
          </a:p>
          <a:p>
            <a:pPr marL="134944" lvl="1">
              <a:lnSpc>
                <a:spcPts val="1625"/>
              </a:lnSpc>
            </a:pPr>
            <a:r>
              <a:rPr lang="en-US" sz="2667" spc="-19" dirty="0">
                <a:solidFill>
                  <a:srgbClr val="1A1B18"/>
                </a:solidFill>
              </a:rPr>
              <a:t>Program Manager</a:t>
            </a:r>
          </a:p>
          <a:p>
            <a:pPr marL="269888" lvl="1" indent="-134944">
              <a:lnSpc>
                <a:spcPts val="1625"/>
              </a:lnSpc>
              <a:buFont typeface="Arial"/>
              <a:buChar char="•"/>
            </a:pPr>
            <a:endParaRPr lang="en-US" sz="1249" spc="-19" dirty="0">
              <a:solidFill>
                <a:srgbClr val="1A1B18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D62863-EE8A-4566-A376-DAA19FC72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197" y="3515770"/>
            <a:ext cx="2070403" cy="3291932"/>
          </a:xfrm>
          <a:prstGeom prst="rect">
            <a:avLst/>
          </a:prstGeom>
        </p:spPr>
      </p:pic>
      <p:sp>
        <p:nvSpPr>
          <p:cNvPr id="20" name="TextBox 11">
            <a:extLst>
              <a:ext uri="{FF2B5EF4-FFF2-40B4-BE49-F238E27FC236}">
                <a16:creationId xmlns:a16="http://schemas.microsoft.com/office/drawing/2014/main" id="{C5E6DD48-8711-4EFE-98AC-A5324825D391}"/>
              </a:ext>
            </a:extLst>
          </p:cNvPr>
          <p:cNvSpPr txBox="1"/>
          <p:nvPr/>
        </p:nvSpPr>
        <p:spPr>
          <a:xfrm>
            <a:off x="3709105" y="1974469"/>
            <a:ext cx="3389088" cy="244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888" lvl="1" indent="-134944">
              <a:lnSpc>
                <a:spcPts val="1625"/>
              </a:lnSpc>
              <a:buFont typeface="Arial"/>
              <a:buChar char="•"/>
            </a:pPr>
            <a:r>
              <a:rPr lang="en-US" sz="2667" spc="-19" dirty="0">
                <a:solidFill>
                  <a:srgbClr val="1A1B18"/>
                </a:solidFill>
              </a:rPr>
              <a:t>UT System Pop Health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9"/>
          <p:cNvSpPr/>
          <p:nvPr/>
        </p:nvSpPr>
        <p:spPr>
          <a:xfrm>
            <a:off x="2038350" y="4036956"/>
            <a:ext cx="8115300" cy="14809"/>
          </a:xfrm>
          <a:prstGeom prst="rect">
            <a:avLst/>
          </a:prstGeom>
          <a:solidFill>
            <a:srgbClr val="CDA63C"/>
          </a:solidFill>
        </p:spPr>
      </p:sp>
      <p:grpSp>
        <p:nvGrpSpPr>
          <p:cNvPr id="10" name="Group 10"/>
          <p:cNvGrpSpPr/>
          <p:nvPr/>
        </p:nvGrpSpPr>
        <p:grpSpPr>
          <a:xfrm>
            <a:off x="1936577" y="1971676"/>
            <a:ext cx="2438425" cy="1758558"/>
            <a:chOff x="0" y="-1107316"/>
            <a:chExt cx="6502466" cy="4689486"/>
          </a:xfrm>
        </p:grpSpPr>
        <p:sp>
          <p:nvSpPr>
            <p:cNvPr id="11" name="TextBox 11"/>
            <p:cNvSpPr txBox="1"/>
            <p:nvPr/>
          </p:nvSpPr>
          <p:spPr>
            <a:xfrm>
              <a:off x="853208" y="-1107316"/>
              <a:ext cx="5649258" cy="38059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69677" lvl="1" indent="-134627">
                <a:lnSpc>
                  <a:spcPts val="1625"/>
                </a:lnSpc>
                <a:buFont typeface="Arial"/>
                <a:buChar char="•"/>
              </a:pPr>
              <a:r>
                <a:rPr lang="en-US" sz="1233" b="1" spc="-19" dirty="0">
                  <a:solidFill>
                    <a:srgbClr val="1A1B18"/>
                  </a:solidFill>
                </a:rPr>
                <a:t>May 10</a:t>
              </a:r>
              <a:r>
                <a:rPr lang="en-US" sz="1233" b="1" spc="-19" baseline="30000" dirty="0">
                  <a:solidFill>
                    <a:srgbClr val="1A1B18"/>
                  </a:solidFill>
                </a:rPr>
                <a:t>th</a:t>
              </a:r>
              <a:r>
                <a:rPr lang="en-US" sz="1233" b="1" spc="-19" dirty="0">
                  <a:solidFill>
                    <a:srgbClr val="1A1B18"/>
                  </a:solidFill>
                </a:rPr>
                <a:t> 8-9am</a:t>
              </a:r>
              <a:endParaRPr lang="en-US" sz="1233" b="1" dirty="0"/>
            </a:p>
            <a:p>
              <a:pPr marL="574492" lvl="2" indent="-134627">
                <a:lnSpc>
                  <a:spcPts val="1625"/>
                </a:lnSpc>
                <a:buFont typeface="Arial"/>
                <a:buChar char="•"/>
              </a:pPr>
              <a:r>
                <a:rPr lang="en-US" sz="1249" spc="-19" dirty="0">
                  <a:solidFill>
                    <a:srgbClr val="1A1B18"/>
                  </a:solidFill>
                </a:rPr>
                <a:t>COSH, CPAN, </a:t>
              </a:r>
              <a:r>
                <a:rPr lang="en-US" sz="1249" spc="-19" dirty="0" err="1">
                  <a:solidFill>
                    <a:srgbClr val="1A1B18"/>
                  </a:solidFill>
                </a:rPr>
                <a:t>PeriPAN</a:t>
              </a:r>
              <a:r>
                <a:rPr lang="en-US" sz="1249" spc="-19" dirty="0">
                  <a:solidFill>
                    <a:srgbClr val="1A1B18"/>
                  </a:solidFill>
                </a:rPr>
                <a:t> Key Staff all Pilots</a:t>
              </a:r>
              <a:endParaRPr lang="en-US" sz="1249" spc="-19" dirty="0">
                <a:solidFill>
                  <a:srgbClr val="1A1B18"/>
                </a:solidFill>
                <a:cs typeface="Calibri" panose="020F0502020204030204"/>
              </a:endParaRPr>
            </a:p>
            <a:p>
              <a:pPr marL="574492" lvl="2" indent="-134627">
                <a:lnSpc>
                  <a:spcPts val="1625"/>
                </a:lnSpc>
                <a:buFont typeface="Arial"/>
                <a:buChar char="•"/>
              </a:pPr>
              <a:r>
                <a:rPr lang="en-US" sz="1249" spc="-19" dirty="0">
                  <a:solidFill>
                    <a:srgbClr val="1A1B18"/>
                  </a:solidFill>
                </a:rPr>
                <a:t>Training topic: Customer Service, Resources/ Referral Coordination, </a:t>
              </a:r>
              <a:r>
                <a:rPr lang="en-US" sz="1249" spc="-19" dirty="0" err="1">
                  <a:solidFill>
                    <a:srgbClr val="1A1B18"/>
                  </a:solidFill>
                </a:rPr>
                <a:t>Welnity</a:t>
              </a:r>
              <a:r>
                <a:rPr lang="en-US" sz="1249" spc="-19" dirty="0">
                  <a:solidFill>
                    <a:srgbClr val="1A1B18"/>
                  </a:solidFill>
                </a:rPr>
                <a:t> overview</a:t>
              </a:r>
              <a:endParaRPr lang="en-US" sz="1249" spc="-19" dirty="0">
                <a:solidFill>
                  <a:srgbClr val="1A1B18"/>
                </a:solidFill>
                <a:cs typeface="Calibri" panose="020F0502020204030204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3141877"/>
              <a:ext cx="5521077" cy="440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00"/>
                </a:lnSpc>
              </a:pPr>
              <a:endParaRPr sz="9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062368" y="1964882"/>
            <a:ext cx="2297589" cy="1883040"/>
            <a:chOff x="0" y="-3977353"/>
            <a:chExt cx="6126904" cy="542188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969126"/>
              <a:ext cx="5521077" cy="475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99"/>
                </a:lnSpc>
              </a:pPr>
              <a:endParaRPr sz="9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4923" y="-3977353"/>
              <a:ext cx="5341981" cy="35187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69677" lvl="1" indent="-134627">
                <a:lnSpc>
                  <a:spcPts val="1625"/>
                </a:lnSpc>
                <a:buFont typeface="Arial"/>
                <a:buChar char="•"/>
              </a:pPr>
              <a:r>
                <a:rPr lang="en-US" sz="1233" b="1" spc="-19" dirty="0">
                  <a:solidFill>
                    <a:srgbClr val="1A1B18"/>
                  </a:solidFill>
                </a:rPr>
                <a:t>May 17</a:t>
              </a:r>
              <a:r>
                <a:rPr lang="en-US" sz="1233" b="1" spc="-19" baseline="30000" dirty="0">
                  <a:solidFill>
                    <a:srgbClr val="1A1B18"/>
                  </a:solidFill>
                </a:rPr>
                <a:t>th</a:t>
              </a:r>
              <a:r>
                <a:rPr lang="en-US" sz="1233" b="1" spc="-19" dirty="0">
                  <a:solidFill>
                    <a:srgbClr val="1A1B18"/>
                  </a:solidFill>
                </a:rPr>
                <a:t> 8-9am</a:t>
              </a:r>
              <a:endParaRPr lang="en-US" sz="1233" b="1"/>
            </a:p>
            <a:p>
              <a:pPr marL="574492" lvl="2" indent="-134627">
                <a:lnSpc>
                  <a:spcPts val="1625"/>
                </a:lnSpc>
                <a:buFont typeface="Arial"/>
                <a:buChar char="•"/>
              </a:pPr>
              <a:r>
                <a:rPr lang="en-US" sz="1249" spc="-19" dirty="0">
                  <a:solidFill>
                    <a:srgbClr val="1A1B18"/>
                  </a:solidFill>
                </a:rPr>
                <a:t>COSH, CPAN, </a:t>
              </a:r>
              <a:r>
                <a:rPr lang="en-US" sz="1249" spc="-19" dirty="0" err="1">
                  <a:solidFill>
                    <a:srgbClr val="1A1B18"/>
                  </a:solidFill>
                </a:rPr>
                <a:t>PeriPAN</a:t>
              </a:r>
              <a:r>
                <a:rPr lang="en-US" sz="1249" spc="-19" dirty="0">
                  <a:solidFill>
                    <a:srgbClr val="1A1B18"/>
                  </a:solidFill>
                </a:rPr>
                <a:t> Key Staff all Pilots</a:t>
              </a:r>
              <a:endParaRPr lang="en-US" sz="1249" spc="-19" dirty="0">
                <a:solidFill>
                  <a:srgbClr val="1A1B18"/>
                </a:solidFill>
                <a:cs typeface="Calibri" panose="020F0502020204030204"/>
              </a:endParaRPr>
            </a:p>
            <a:p>
              <a:pPr marL="574492" lvl="2" indent="-134627">
                <a:lnSpc>
                  <a:spcPts val="1625"/>
                </a:lnSpc>
                <a:buFont typeface="Arial"/>
                <a:buChar char="•"/>
              </a:pPr>
              <a:r>
                <a:rPr lang="en-US" sz="1249" spc="-19" dirty="0">
                  <a:solidFill>
                    <a:srgbClr val="1A1B18"/>
                  </a:solidFill>
                </a:rPr>
                <a:t>Training topic: Psychiatrist Role</a:t>
              </a:r>
              <a:endParaRPr lang="en-US" sz="1249" spc="-19" dirty="0">
                <a:solidFill>
                  <a:srgbClr val="1A1B18"/>
                </a:solidFill>
                <a:cs typeface="Calibri" panose="020F0502020204030204"/>
              </a:endParaRPr>
            </a:p>
            <a:p>
              <a:pPr marL="574492" lvl="2" indent="-134627">
                <a:lnSpc>
                  <a:spcPts val="1625"/>
                </a:lnSpc>
                <a:buFont typeface="Arial"/>
                <a:buChar char="•"/>
              </a:pPr>
              <a:endParaRPr lang="en-US" sz="1249" spc="-19" dirty="0">
                <a:solidFill>
                  <a:srgbClr val="1A1B18"/>
                </a:solidFill>
                <a:cs typeface="Calibri" panose="020F0502020204030204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467014" y="1952699"/>
            <a:ext cx="2996122" cy="2792258"/>
            <a:chOff x="-2468583" y="-4956050"/>
            <a:chExt cx="7989659" cy="7446020"/>
          </a:xfrm>
        </p:grpSpPr>
        <p:sp>
          <p:nvSpPr>
            <p:cNvPr id="17" name="TextBox 17"/>
            <p:cNvSpPr txBox="1"/>
            <p:nvPr/>
          </p:nvSpPr>
          <p:spPr>
            <a:xfrm>
              <a:off x="1" y="2049677"/>
              <a:ext cx="5521075" cy="440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00"/>
                </a:lnSpc>
              </a:pPr>
              <a:endParaRPr sz="9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-2468583" y="-4956050"/>
              <a:ext cx="5649259" cy="32588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69677" lvl="1" indent="-134627">
                <a:lnSpc>
                  <a:spcPts val="1625"/>
                </a:lnSpc>
                <a:buFont typeface="Arial"/>
                <a:buChar char="•"/>
              </a:pPr>
              <a:r>
                <a:rPr lang="en-US" sz="1233" b="1" spc="-19" dirty="0">
                  <a:solidFill>
                    <a:srgbClr val="1A1B18"/>
                  </a:solidFill>
                </a:rPr>
                <a:t>COSH, Medical Director and HRI Specific meeting</a:t>
              </a:r>
              <a:endParaRPr lang="en-US" sz="1233" b="1"/>
            </a:p>
            <a:p>
              <a:pPr marL="574492" lvl="2" indent="-134627">
                <a:lnSpc>
                  <a:spcPts val="1625"/>
                </a:lnSpc>
                <a:buFont typeface="Arial"/>
                <a:buChar char="•"/>
              </a:pPr>
              <a:r>
                <a:rPr lang="en-US" sz="1249" spc="-19" dirty="0">
                  <a:solidFill>
                    <a:srgbClr val="1A1B18"/>
                  </a:solidFill>
                </a:rPr>
                <a:t>May 24</a:t>
              </a:r>
              <a:r>
                <a:rPr lang="en-US" sz="1249" spc="-19" baseline="30000" dirty="0">
                  <a:solidFill>
                    <a:srgbClr val="1A1B18"/>
                  </a:solidFill>
                </a:rPr>
                <a:t>th</a:t>
              </a:r>
              <a:r>
                <a:rPr lang="en-US" sz="1249" spc="-19" dirty="0">
                  <a:solidFill>
                    <a:srgbClr val="1A1B18"/>
                  </a:solidFill>
                </a:rPr>
                <a:t> 8-9am UTSW</a:t>
              </a:r>
              <a:endParaRPr lang="en-US" sz="1249" spc="-19" dirty="0">
                <a:solidFill>
                  <a:srgbClr val="1A1B18"/>
                </a:solidFill>
                <a:cs typeface="Calibri" panose="020F0502020204030204"/>
              </a:endParaRPr>
            </a:p>
            <a:p>
              <a:pPr marL="574492" lvl="2" indent="-134627">
                <a:lnSpc>
                  <a:spcPts val="1625"/>
                </a:lnSpc>
                <a:buFont typeface="Arial"/>
                <a:buChar char="•"/>
              </a:pPr>
              <a:r>
                <a:rPr lang="en-US" sz="1249" spc="-19" dirty="0">
                  <a:solidFill>
                    <a:srgbClr val="1A1B18"/>
                  </a:solidFill>
                </a:rPr>
                <a:t>June 7</a:t>
              </a:r>
              <a:r>
                <a:rPr lang="en-US" sz="1249" spc="-19" baseline="30000" dirty="0">
                  <a:solidFill>
                    <a:srgbClr val="1A1B18"/>
                  </a:solidFill>
                </a:rPr>
                <a:t>th</a:t>
              </a:r>
              <a:r>
                <a:rPr lang="en-US" sz="1249" spc="-19" dirty="0">
                  <a:solidFill>
                    <a:srgbClr val="1A1B18"/>
                  </a:solidFill>
                </a:rPr>
                <a:t> 8-9am </a:t>
              </a:r>
              <a:r>
                <a:rPr lang="en-US" sz="1249" spc="-19" dirty="0" err="1">
                  <a:solidFill>
                    <a:srgbClr val="1A1B18"/>
                  </a:solidFill>
                </a:rPr>
                <a:t>UTDell</a:t>
              </a:r>
              <a:endParaRPr lang="en-US" sz="1249" spc="-19" dirty="0">
                <a:solidFill>
                  <a:srgbClr val="1A1B18"/>
                </a:solidFill>
                <a:cs typeface="Calibri" panose="020F0502020204030204"/>
              </a:endParaRPr>
            </a:p>
            <a:p>
              <a:pPr marL="574492" lvl="2" indent="-134627">
                <a:lnSpc>
                  <a:spcPts val="1625"/>
                </a:lnSpc>
                <a:buFont typeface="Arial"/>
                <a:buChar char="•"/>
              </a:pPr>
              <a:r>
                <a:rPr lang="en-US" sz="1249" spc="-19" dirty="0">
                  <a:solidFill>
                    <a:srgbClr val="1A1B18"/>
                  </a:solidFill>
                </a:rPr>
                <a:t>June 21</a:t>
              </a:r>
              <a:r>
                <a:rPr lang="en-US" sz="1249" spc="-19" baseline="30000" dirty="0">
                  <a:solidFill>
                    <a:srgbClr val="1A1B18"/>
                  </a:solidFill>
                </a:rPr>
                <a:t>st</a:t>
              </a:r>
              <a:r>
                <a:rPr lang="en-US" sz="1249" spc="-19" dirty="0">
                  <a:solidFill>
                    <a:srgbClr val="1A1B18"/>
                  </a:solidFill>
                </a:rPr>
                <a:t> 8-9am Baylor</a:t>
              </a:r>
              <a:endParaRPr lang="en-US" sz="1249" spc="-19" dirty="0">
                <a:solidFill>
                  <a:srgbClr val="1A1B18"/>
                </a:solidFill>
                <a:cs typeface="Calibri" panose="020F0502020204030204"/>
              </a:endParaRPr>
            </a:p>
            <a:p>
              <a:pPr marL="574492" lvl="2" indent="-134627">
                <a:lnSpc>
                  <a:spcPts val="1625"/>
                </a:lnSpc>
                <a:buFont typeface="Arial"/>
                <a:buChar char="•"/>
              </a:pPr>
              <a:r>
                <a:rPr lang="en-US" sz="1249" spc="-19" dirty="0">
                  <a:solidFill>
                    <a:srgbClr val="1A1B18"/>
                  </a:solidFill>
                </a:rPr>
                <a:t>June 28</a:t>
              </a:r>
              <a:r>
                <a:rPr lang="en-US" sz="1249" spc="-19" baseline="30000" dirty="0">
                  <a:solidFill>
                    <a:srgbClr val="1A1B18"/>
                  </a:solidFill>
                </a:rPr>
                <a:t>th</a:t>
              </a:r>
              <a:r>
                <a:rPr lang="en-US" sz="1249" spc="-19" dirty="0">
                  <a:solidFill>
                    <a:srgbClr val="1A1B18"/>
                  </a:solidFill>
                </a:rPr>
                <a:t> 8-9am TTUHSC </a:t>
              </a:r>
              <a:endParaRPr lang="en-US" sz="1249" spc="-19" dirty="0">
                <a:solidFill>
                  <a:srgbClr val="1A1B18"/>
                </a:solidFill>
                <a:cs typeface="Calibri" panose="020F0502020204030204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370504" y="502688"/>
            <a:ext cx="7450992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6"/>
              </a:lnSpc>
            </a:pPr>
            <a:r>
              <a:rPr lang="en-US" sz="4750" dirty="0">
                <a:solidFill>
                  <a:srgbClr val="1A1B18"/>
                </a:solidFill>
                <a:latin typeface="Bahnschrift SemiBold" panose="020B0502040204020203" pitchFamily="34" charset="0"/>
              </a:rPr>
              <a:t>COSH/Pilot Site Meetings</a:t>
            </a:r>
            <a:endParaRPr lang="en-US" sz="3200" dirty="0">
              <a:solidFill>
                <a:srgbClr val="1A1B18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2476A273-2C47-4688-8C54-EF0365F51BCB}"/>
              </a:ext>
            </a:extLst>
          </p:cNvPr>
          <p:cNvSpPr txBox="1"/>
          <p:nvPr/>
        </p:nvSpPr>
        <p:spPr>
          <a:xfrm>
            <a:off x="8460140" y="1964882"/>
            <a:ext cx="2118472" cy="811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677" lvl="1" indent="-134627">
              <a:lnSpc>
                <a:spcPts val="1625"/>
              </a:lnSpc>
              <a:buFont typeface="Arial"/>
              <a:buChar char="•"/>
            </a:pPr>
            <a:r>
              <a:rPr lang="en-US" sz="1233" b="1" spc="-19" dirty="0">
                <a:solidFill>
                  <a:srgbClr val="1A1B18"/>
                </a:solidFill>
              </a:rPr>
              <a:t>July 5</a:t>
            </a:r>
            <a:r>
              <a:rPr lang="en-US" sz="1233" b="1" spc="-19" baseline="30000" dirty="0">
                <a:solidFill>
                  <a:srgbClr val="1A1B18"/>
                </a:solidFill>
              </a:rPr>
              <a:t>th</a:t>
            </a:r>
            <a:r>
              <a:rPr lang="en-US" sz="1233" b="1" spc="-19" dirty="0">
                <a:solidFill>
                  <a:srgbClr val="1A1B18"/>
                </a:solidFill>
              </a:rPr>
              <a:t> 8-9am</a:t>
            </a:r>
            <a:endParaRPr lang="en-US" sz="1233" b="1"/>
          </a:p>
          <a:p>
            <a:pPr marL="574492" lvl="2" indent="-134627">
              <a:lnSpc>
                <a:spcPts val="1625"/>
              </a:lnSpc>
              <a:buFont typeface="Arial"/>
              <a:buChar char="•"/>
            </a:pPr>
            <a:r>
              <a:rPr lang="en-US" sz="1249" spc="-19" dirty="0">
                <a:solidFill>
                  <a:srgbClr val="1A1B18"/>
                </a:solidFill>
              </a:rPr>
              <a:t>COSH, CPAN, </a:t>
            </a:r>
            <a:r>
              <a:rPr lang="en-US" sz="1249" spc="-19" dirty="0" err="1">
                <a:solidFill>
                  <a:srgbClr val="1A1B18"/>
                </a:solidFill>
              </a:rPr>
              <a:t>PeriPAN</a:t>
            </a:r>
            <a:r>
              <a:rPr lang="en-US" sz="1249" spc="-19" dirty="0">
                <a:solidFill>
                  <a:srgbClr val="1A1B18"/>
                </a:solidFill>
              </a:rPr>
              <a:t> Key Staff all Pilots</a:t>
            </a:r>
            <a:endParaRPr lang="en-US" sz="1249" spc="-19" dirty="0">
              <a:solidFill>
                <a:srgbClr val="1A1B18"/>
              </a:solidFill>
              <a:cs typeface="Calibri" panose="020F0502020204030204"/>
            </a:endParaRPr>
          </a:p>
          <a:p>
            <a:pPr marL="574492" lvl="2" indent="-134627">
              <a:lnSpc>
                <a:spcPts val="1625"/>
              </a:lnSpc>
              <a:buFont typeface="Arial"/>
              <a:buChar char="•"/>
            </a:pPr>
            <a:r>
              <a:rPr lang="en-US" sz="1249" spc="-19" dirty="0">
                <a:solidFill>
                  <a:srgbClr val="1A1B18"/>
                </a:solidFill>
              </a:rPr>
              <a:t>Review implementation</a:t>
            </a:r>
            <a:endParaRPr lang="en-US" sz="1249" spc="-19" dirty="0">
              <a:solidFill>
                <a:srgbClr val="1A1B18"/>
              </a:solidFill>
              <a:cs typeface="Calibri" panose="020F0502020204030204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94D07896-F163-43EC-B386-9D5614E7CB52}"/>
              </a:ext>
            </a:extLst>
          </p:cNvPr>
          <p:cNvSpPr txBox="1"/>
          <p:nvPr/>
        </p:nvSpPr>
        <p:spPr>
          <a:xfrm>
            <a:off x="4460528" y="4287334"/>
            <a:ext cx="2118472" cy="1016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677" lvl="1" indent="-134627">
              <a:lnSpc>
                <a:spcPts val="1625"/>
              </a:lnSpc>
              <a:buFont typeface="Arial"/>
              <a:buChar char="•"/>
            </a:pPr>
            <a:r>
              <a:rPr lang="en-US" sz="1233" b="1" spc="-19" dirty="0">
                <a:solidFill>
                  <a:srgbClr val="1A1B18"/>
                </a:solidFill>
              </a:rPr>
              <a:t>August 2</a:t>
            </a:r>
            <a:r>
              <a:rPr lang="en-US" sz="1233" b="1" spc="-19" baseline="30000" dirty="0">
                <a:solidFill>
                  <a:srgbClr val="1A1B18"/>
                </a:solidFill>
              </a:rPr>
              <a:t>nd</a:t>
            </a:r>
            <a:r>
              <a:rPr lang="en-US" sz="1233" b="1" spc="-19" dirty="0">
                <a:solidFill>
                  <a:srgbClr val="1A1B18"/>
                </a:solidFill>
              </a:rPr>
              <a:t> 8-9am</a:t>
            </a:r>
            <a:endParaRPr lang="en-US" sz="1233" b="1"/>
          </a:p>
          <a:p>
            <a:pPr marL="574492" lvl="2" indent="-134627">
              <a:lnSpc>
                <a:spcPts val="1625"/>
              </a:lnSpc>
              <a:buFont typeface="Arial"/>
              <a:buChar char="•"/>
            </a:pPr>
            <a:r>
              <a:rPr lang="en-US" sz="1249" spc="-19" dirty="0">
                <a:solidFill>
                  <a:srgbClr val="1A1B18"/>
                </a:solidFill>
              </a:rPr>
              <a:t>COSH, CPAN, </a:t>
            </a:r>
            <a:r>
              <a:rPr lang="en-US" sz="1249" spc="-19" dirty="0" err="1">
                <a:solidFill>
                  <a:srgbClr val="1A1B18"/>
                </a:solidFill>
              </a:rPr>
              <a:t>PeriPAN</a:t>
            </a:r>
            <a:r>
              <a:rPr lang="en-US" sz="1249" spc="-19" dirty="0">
                <a:solidFill>
                  <a:srgbClr val="1A1B18"/>
                </a:solidFill>
              </a:rPr>
              <a:t> Key Staff all Pilots</a:t>
            </a:r>
            <a:endParaRPr lang="en-US" sz="1249" spc="-19" dirty="0">
              <a:solidFill>
                <a:srgbClr val="1A1B18"/>
              </a:solidFill>
              <a:cs typeface="Calibri" panose="020F0502020204030204"/>
            </a:endParaRPr>
          </a:p>
          <a:p>
            <a:pPr marL="574492" lvl="2" indent="-134627">
              <a:lnSpc>
                <a:spcPts val="1625"/>
              </a:lnSpc>
              <a:buFont typeface="Arial"/>
              <a:buChar char="•"/>
            </a:pPr>
            <a:r>
              <a:rPr lang="en-US" sz="1249" spc="-19" dirty="0">
                <a:solidFill>
                  <a:srgbClr val="1A1B18"/>
                </a:solidFill>
              </a:rPr>
              <a:t>Training topic: Clinic engagement strategies</a:t>
            </a:r>
            <a:endParaRPr lang="en-US" sz="1249" spc="-19" dirty="0">
              <a:solidFill>
                <a:srgbClr val="1A1B18"/>
              </a:solidFill>
              <a:cs typeface="Calibri" panose="020F0502020204030204"/>
            </a:endParaRP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B0895A02-7441-4731-90BD-D8DE186BF871}"/>
              </a:ext>
            </a:extLst>
          </p:cNvPr>
          <p:cNvSpPr txBox="1"/>
          <p:nvPr/>
        </p:nvSpPr>
        <p:spPr>
          <a:xfrm>
            <a:off x="2346120" y="4318105"/>
            <a:ext cx="2118472" cy="1222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677" lvl="1" indent="-134627">
              <a:lnSpc>
                <a:spcPts val="1625"/>
              </a:lnSpc>
              <a:buFont typeface="Arial"/>
              <a:buChar char="•"/>
            </a:pPr>
            <a:r>
              <a:rPr lang="en-US" sz="1233" b="1" spc="-19" dirty="0">
                <a:solidFill>
                  <a:srgbClr val="1A1B18"/>
                </a:solidFill>
              </a:rPr>
              <a:t>July 26</a:t>
            </a:r>
            <a:r>
              <a:rPr lang="en-US" sz="1233" b="1" spc="-19" baseline="30000" dirty="0">
                <a:solidFill>
                  <a:srgbClr val="1A1B18"/>
                </a:solidFill>
              </a:rPr>
              <a:t>th</a:t>
            </a:r>
            <a:r>
              <a:rPr lang="en-US" sz="1233" b="1" spc="-19" dirty="0">
                <a:solidFill>
                  <a:srgbClr val="1A1B18"/>
                </a:solidFill>
              </a:rPr>
              <a:t> 8-9am</a:t>
            </a:r>
            <a:endParaRPr lang="en-US" sz="952"/>
          </a:p>
          <a:p>
            <a:pPr marL="574492" lvl="2" indent="-134627">
              <a:lnSpc>
                <a:spcPts val="1625"/>
              </a:lnSpc>
              <a:buFont typeface="Arial"/>
              <a:buChar char="•"/>
            </a:pPr>
            <a:r>
              <a:rPr lang="en-US" sz="1249" spc="-19" dirty="0">
                <a:solidFill>
                  <a:srgbClr val="1A1B18"/>
                </a:solidFill>
              </a:rPr>
              <a:t>COSH, CPAN, </a:t>
            </a:r>
            <a:r>
              <a:rPr lang="en-US" sz="1249" spc="-19" dirty="0" err="1">
                <a:solidFill>
                  <a:srgbClr val="1A1B18"/>
                </a:solidFill>
              </a:rPr>
              <a:t>PeriPAN</a:t>
            </a:r>
            <a:r>
              <a:rPr lang="en-US" sz="1249" spc="-19" dirty="0">
                <a:solidFill>
                  <a:srgbClr val="1A1B18"/>
                </a:solidFill>
              </a:rPr>
              <a:t> Key Staff all Pilots</a:t>
            </a:r>
            <a:endParaRPr lang="en-US" sz="1249" spc="-19" dirty="0">
              <a:solidFill>
                <a:srgbClr val="1A1B18"/>
              </a:solidFill>
              <a:cs typeface="Calibri" panose="020F0502020204030204"/>
            </a:endParaRPr>
          </a:p>
          <a:p>
            <a:pPr marL="574492" lvl="2" indent="-134627">
              <a:lnSpc>
                <a:spcPts val="1625"/>
              </a:lnSpc>
              <a:buFont typeface="Arial"/>
              <a:buChar char="•"/>
            </a:pPr>
            <a:r>
              <a:rPr lang="en-US" sz="1249" spc="-19" dirty="0">
                <a:solidFill>
                  <a:srgbClr val="1A1B18"/>
                </a:solidFill>
              </a:rPr>
              <a:t>Training topic: Clinic engagement materials overview</a:t>
            </a:r>
            <a:endParaRPr lang="en-US" sz="1249" spc="-19" dirty="0">
              <a:solidFill>
                <a:srgbClr val="1A1B18"/>
              </a:solidFill>
              <a:cs typeface="Calibri" panose="020F0502020204030204"/>
            </a:endParaRP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90840D72-3550-4E8C-8BCA-5B44CCD5694C}"/>
              </a:ext>
            </a:extLst>
          </p:cNvPr>
          <p:cNvSpPr txBox="1"/>
          <p:nvPr/>
        </p:nvSpPr>
        <p:spPr>
          <a:xfrm>
            <a:off x="6587128" y="4215513"/>
            <a:ext cx="2118472" cy="1222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677" lvl="1" indent="-134627">
              <a:lnSpc>
                <a:spcPts val="1625"/>
              </a:lnSpc>
              <a:buFont typeface="Arial"/>
              <a:buChar char="•"/>
            </a:pPr>
            <a:r>
              <a:rPr lang="en-US" sz="1233" b="1" spc="-19" dirty="0">
                <a:solidFill>
                  <a:srgbClr val="1A1B18"/>
                </a:solidFill>
              </a:rPr>
              <a:t>August 5</a:t>
            </a:r>
            <a:r>
              <a:rPr lang="en-US" sz="1233" b="1" spc="-19" baseline="30000" dirty="0">
                <a:solidFill>
                  <a:srgbClr val="1A1B18"/>
                </a:solidFill>
              </a:rPr>
              <a:t>th</a:t>
            </a:r>
            <a:r>
              <a:rPr lang="en-US" sz="1233" b="1" spc="-19" dirty="0">
                <a:solidFill>
                  <a:srgbClr val="1A1B18"/>
                </a:solidFill>
              </a:rPr>
              <a:t> &amp; 9</a:t>
            </a:r>
            <a:r>
              <a:rPr lang="en-US" sz="1233" b="1" spc="-19" baseline="30000" dirty="0">
                <a:solidFill>
                  <a:srgbClr val="1A1B18"/>
                </a:solidFill>
              </a:rPr>
              <a:t>th</a:t>
            </a:r>
            <a:r>
              <a:rPr lang="en-US" sz="1233" b="1" spc="-19" dirty="0">
                <a:solidFill>
                  <a:srgbClr val="1A1B18"/>
                </a:solidFill>
              </a:rPr>
              <a:t>, 12-1pm</a:t>
            </a:r>
            <a:r>
              <a:rPr lang="en-US" sz="1233" spc="-19" dirty="0">
                <a:solidFill>
                  <a:srgbClr val="1A1B18"/>
                </a:solidFill>
              </a:rPr>
              <a:t> </a:t>
            </a:r>
            <a:endParaRPr lang="en-US" sz="952"/>
          </a:p>
          <a:p>
            <a:pPr marL="574492" lvl="2" indent="-134627">
              <a:lnSpc>
                <a:spcPts val="1625"/>
              </a:lnSpc>
              <a:buFont typeface="Arial"/>
              <a:buChar char="•"/>
            </a:pPr>
            <a:r>
              <a:rPr lang="en-US" sz="1249" spc="-19" dirty="0">
                <a:solidFill>
                  <a:srgbClr val="1A1B18"/>
                </a:solidFill>
              </a:rPr>
              <a:t>COSH, CPAN, </a:t>
            </a:r>
            <a:r>
              <a:rPr lang="en-US" sz="1249" spc="-19" dirty="0" err="1">
                <a:solidFill>
                  <a:srgbClr val="1A1B18"/>
                </a:solidFill>
              </a:rPr>
              <a:t>PeriPAN</a:t>
            </a:r>
            <a:r>
              <a:rPr lang="en-US" sz="1249" spc="-19" dirty="0">
                <a:solidFill>
                  <a:srgbClr val="1A1B18"/>
                </a:solidFill>
              </a:rPr>
              <a:t> Key Staff all Pilots</a:t>
            </a:r>
            <a:endParaRPr lang="en-US" sz="1249" spc="-19" dirty="0">
              <a:solidFill>
                <a:srgbClr val="1A1B18"/>
              </a:solidFill>
              <a:cs typeface="Calibri" panose="020F0502020204030204"/>
            </a:endParaRPr>
          </a:p>
          <a:p>
            <a:pPr marL="574492" lvl="2" indent="-134627">
              <a:lnSpc>
                <a:spcPts val="1625"/>
              </a:lnSpc>
              <a:buFont typeface="Arial"/>
              <a:buChar char="•"/>
            </a:pPr>
            <a:r>
              <a:rPr lang="en-US" sz="1249" spc="-19" dirty="0">
                <a:solidFill>
                  <a:srgbClr val="1A1B18"/>
                </a:solidFill>
              </a:rPr>
              <a:t>Training topic: TRAYT Provider/Clinic Enrollment training</a:t>
            </a:r>
            <a:endParaRPr lang="en-US" sz="1249" spc="-19" dirty="0">
              <a:solidFill>
                <a:srgbClr val="1A1B18"/>
              </a:solidFill>
              <a:cs typeface="Calibri" panose="020F0502020204030204"/>
            </a:endParaRP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2677726E-BD91-45DD-87BA-FDD6676CE975}"/>
              </a:ext>
            </a:extLst>
          </p:cNvPr>
          <p:cNvSpPr txBox="1"/>
          <p:nvPr/>
        </p:nvSpPr>
        <p:spPr>
          <a:xfrm>
            <a:off x="8451969" y="4215272"/>
            <a:ext cx="2118472" cy="1222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9677" lvl="1" indent="-134627">
              <a:lnSpc>
                <a:spcPts val="1625"/>
              </a:lnSpc>
              <a:buFont typeface="Arial"/>
              <a:buChar char="•"/>
            </a:pPr>
            <a:r>
              <a:rPr lang="en-US" sz="1233" b="1" spc="-19" dirty="0">
                <a:solidFill>
                  <a:srgbClr val="1A1B18"/>
                </a:solidFill>
              </a:rPr>
              <a:t>August 10</a:t>
            </a:r>
            <a:r>
              <a:rPr lang="en-US" sz="1233" b="1" spc="-19" baseline="30000" dirty="0">
                <a:solidFill>
                  <a:srgbClr val="1A1B18"/>
                </a:solidFill>
              </a:rPr>
              <a:t>th</a:t>
            </a:r>
            <a:r>
              <a:rPr lang="en-US" sz="1233" b="1" spc="-19" dirty="0">
                <a:solidFill>
                  <a:srgbClr val="1A1B18"/>
                </a:solidFill>
              </a:rPr>
              <a:t> &amp; 11</a:t>
            </a:r>
            <a:r>
              <a:rPr lang="en-US" sz="1233" b="1" spc="-19" baseline="30000" dirty="0">
                <a:solidFill>
                  <a:srgbClr val="1A1B18"/>
                </a:solidFill>
              </a:rPr>
              <a:t>th</a:t>
            </a:r>
            <a:r>
              <a:rPr lang="en-US" sz="1233" b="1" spc="-19" dirty="0">
                <a:solidFill>
                  <a:srgbClr val="1A1B18"/>
                </a:solidFill>
              </a:rPr>
              <a:t>, 12-1pm</a:t>
            </a:r>
            <a:endParaRPr lang="en-US" sz="952"/>
          </a:p>
          <a:p>
            <a:pPr marL="574492" lvl="2" indent="-134627">
              <a:lnSpc>
                <a:spcPts val="1625"/>
              </a:lnSpc>
              <a:buFont typeface="Arial"/>
              <a:buChar char="•"/>
            </a:pPr>
            <a:r>
              <a:rPr lang="en-US" sz="1249" spc="-19" dirty="0">
                <a:solidFill>
                  <a:srgbClr val="1A1B18"/>
                </a:solidFill>
              </a:rPr>
              <a:t>COSH, CPAN, </a:t>
            </a:r>
            <a:r>
              <a:rPr lang="en-US" sz="1249" spc="-19" dirty="0" err="1">
                <a:solidFill>
                  <a:srgbClr val="1A1B18"/>
                </a:solidFill>
              </a:rPr>
              <a:t>PeriPAN</a:t>
            </a:r>
            <a:r>
              <a:rPr lang="en-US" sz="1249" spc="-19" dirty="0">
                <a:solidFill>
                  <a:srgbClr val="1A1B18"/>
                </a:solidFill>
              </a:rPr>
              <a:t> Key Staff all Pilots</a:t>
            </a:r>
            <a:endParaRPr lang="en-US" sz="1249" spc="-19" dirty="0">
              <a:solidFill>
                <a:srgbClr val="1A1B18"/>
              </a:solidFill>
              <a:cs typeface="Calibri" panose="020F0502020204030204"/>
            </a:endParaRPr>
          </a:p>
          <a:p>
            <a:pPr marL="574492" lvl="2" indent="-134627">
              <a:lnSpc>
                <a:spcPts val="1625"/>
              </a:lnSpc>
              <a:buFont typeface="Arial"/>
              <a:buChar char="•"/>
            </a:pPr>
            <a:r>
              <a:rPr lang="en-US" sz="1249" spc="-19" dirty="0">
                <a:solidFill>
                  <a:srgbClr val="1A1B18"/>
                </a:solidFill>
              </a:rPr>
              <a:t>Training topic: TRAYT Triage and Consult Training</a:t>
            </a:r>
            <a:endParaRPr lang="en-US" sz="1249" spc="-19" dirty="0">
              <a:solidFill>
                <a:srgbClr val="1A1B18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9861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268617" y="359555"/>
            <a:ext cx="5747305" cy="2101523"/>
            <a:chOff x="-10408914" y="-6302819"/>
            <a:chExt cx="15326146" cy="5604058"/>
          </a:xfrm>
        </p:grpSpPr>
        <p:sp>
          <p:nvSpPr>
            <p:cNvPr id="12" name="AutoShape 12"/>
            <p:cNvSpPr/>
            <p:nvPr/>
          </p:nvSpPr>
          <p:spPr>
            <a:xfrm>
              <a:off x="-10408914" y="-3593486"/>
              <a:ext cx="9793687" cy="38267"/>
            </a:xfrm>
            <a:prstGeom prst="rect">
              <a:avLst/>
            </a:prstGeom>
            <a:solidFill>
              <a:srgbClr val="CDA63C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-10119567" y="-6302819"/>
              <a:ext cx="9793688" cy="1778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226"/>
                </a:lnSpc>
              </a:pPr>
              <a:r>
                <a:rPr lang="en-US" sz="4750" dirty="0">
                  <a:solidFill>
                    <a:srgbClr val="1A1B18"/>
                  </a:solidFill>
                  <a:latin typeface="Bahnschrift SemiBold" panose="020B0502040204020203" pitchFamily="34" charset="0"/>
                </a:rPr>
                <a:t>Q&amp;A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-10119567" y="-2632280"/>
              <a:ext cx="15036799" cy="19335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12"/>
                </a:lnSpc>
              </a:pPr>
              <a:r>
                <a:rPr lang="en-US" sz="2667" b="1" spc="-21" dirty="0">
                  <a:solidFill>
                    <a:srgbClr val="1A1B18"/>
                  </a:solidFill>
                </a:rPr>
                <a:t>August 1</a:t>
              </a:r>
              <a:r>
                <a:rPr lang="en-US" sz="2667" b="1" spc="-21" baseline="30000" dirty="0">
                  <a:solidFill>
                    <a:srgbClr val="1A1B18"/>
                  </a:solidFill>
                </a:rPr>
                <a:t>st</a:t>
              </a:r>
              <a:r>
                <a:rPr lang="en-US" sz="2667" spc="-21" dirty="0">
                  <a:solidFill>
                    <a:srgbClr val="1A1B18"/>
                  </a:solidFill>
                </a:rPr>
                <a:t> – Clinician Engagement Launch</a:t>
              </a:r>
            </a:p>
            <a:p>
              <a:pPr>
                <a:lnSpc>
                  <a:spcPts val="1812"/>
                </a:lnSpc>
              </a:pPr>
              <a:endParaRPr lang="en-US" sz="2667" spc="-21" dirty="0">
                <a:solidFill>
                  <a:srgbClr val="1A1B18"/>
                </a:solidFill>
              </a:endParaRPr>
            </a:p>
            <a:p>
              <a:pPr>
                <a:lnSpc>
                  <a:spcPts val="1812"/>
                </a:lnSpc>
              </a:pPr>
              <a:r>
                <a:rPr lang="en-US" sz="2667" b="1" spc="-21" dirty="0">
                  <a:solidFill>
                    <a:srgbClr val="1A1B18"/>
                  </a:solidFill>
                </a:rPr>
                <a:t>August 18</a:t>
              </a:r>
              <a:r>
                <a:rPr lang="en-US" sz="2667" b="1" spc="-21" baseline="30000" dirty="0">
                  <a:solidFill>
                    <a:srgbClr val="1A1B18"/>
                  </a:solidFill>
                </a:rPr>
                <a:t>th</a:t>
              </a:r>
              <a:r>
                <a:rPr lang="en-US" sz="2667" spc="-21" dirty="0">
                  <a:solidFill>
                    <a:srgbClr val="1A1B18"/>
                  </a:solidFill>
                </a:rPr>
                <a:t> – Line Live!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5537C40-F760-461C-BF34-B84CFD02B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0" y="2461078"/>
            <a:ext cx="5051958" cy="40473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5F18AE-AABB-40DC-92BC-AC5579D3B998}"/>
</file>

<file path=customXml/itemProps2.xml><?xml version="1.0" encoding="utf-8"?>
<ds:datastoreItem xmlns:ds="http://schemas.openxmlformats.org/officeDocument/2006/customXml" ds:itemID="{E75D6B12-5911-4DC5-AE41-7A45A9350C87}"/>
</file>

<file path=customXml/itemProps3.xml><?xml version="1.0" encoding="utf-8"?>
<ds:datastoreItem xmlns:ds="http://schemas.openxmlformats.org/officeDocument/2006/customXml" ds:itemID="{9D8B85B1-09D4-4623-9706-21A59FD5DBD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314</Words>
  <Application>Microsoft Macintosh PowerPoint</Application>
  <PresentationFormat>Widescreen</PresentationFormat>
  <Paragraphs>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Calibri</vt:lpstr>
      <vt:lpstr>Halyard Display Light</vt:lpstr>
      <vt:lpstr>Bahnschrift SemiBold</vt:lpstr>
      <vt:lpstr>Arial</vt:lpstr>
      <vt:lpstr>Halyard Text Book</vt:lpstr>
      <vt:lpstr>Halyard Display</vt:lpstr>
      <vt:lpstr>Overpass Light</vt:lpstr>
      <vt:lpstr>Halyard Text</vt:lpstr>
      <vt:lpstr>Office Theme</vt:lpstr>
      <vt:lpstr>TCMHCC  PeriPAN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TCMHCC  PeriPAN </dc:title>
  <dc:creator>Karimifar, Mohamad</dc:creator>
  <cp:lastModifiedBy>Karimifar, Mohamad</cp:lastModifiedBy>
  <cp:revision>1</cp:revision>
  <dcterms:created xsi:type="dcterms:W3CDTF">2022-07-18T19:51:50Z</dcterms:created>
  <dcterms:modified xsi:type="dcterms:W3CDTF">2022-07-18T19:57:14Z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