
<file path=[Content_Types].xml><?xml version="1.0" encoding="utf-8"?>
<Types xmlns="http://schemas.openxmlformats.org/package/2006/content-types">
  <Default Extension="tmp" ContentType="image/png"/>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19"/>
  </p:notesMasterIdLst>
  <p:sldIdLst>
    <p:sldId id="256" r:id="rId3"/>
    <p:sldId id="257" r:id="rId4"/>
    <p:sldId id="1071" r:id="rId5"/>
    <p:sldId id="1073" r:id="rId6"/>
    <p:sldId id="1083" r:id="rId7"/>
    <p:sldId id="1082" r:id="rId8"/>
    <p:sldId id="1084" r:id="rId9"/>
    <p:sldId id="265" r:id="rId10"/>
    <p:sldId id="259" r:id="rId11"/>
    <p:sldId id="258" r:id="rId12"/>
    <p:sldId id="260" r:id="rId13"/>
    <p:sldId id="1086" r:id="rId14"/>
    <p:sldId id="261" r:id="rId15"/>
    <p:sldId id="1085" r:id="rId16"/>
    <p:sldId id="263" r:id="rId17"/>
    <p:sldId id="264" r:id="rId18"/>
  </p:sldIdLst>
  <p:sldSz cx="18288000" cy="10287000"/>
  <p:notesSz cx="6858000" cy="9144000"/>
  <p:embeddedFontLst>
    <p:embeddedFont>
      <p:font typeface="Arial Rounded MT Bold" panose="020F0704030504030204" pitchFamily="34" charset="0"/>
      <p:regular r:id="rId20"/>
    </p:embeddedFont>
    <p:embeddedFont>
      <p:font typeface="Bahnschrift SemiBold" panose="020B0502040204020203" pitchFamily="34" charset="0"/>
      <p:bold r:id="rId21"/>
    </p:embeddedFont>
    <p:embeddedFont>
      <p:font typeface="Calibri" panose="020F0502020204030204" pitchFamily="34" charset="0"/>
      <p:regular r:id="rId22"/>
      <p:bold r:id="rId23"/>
      <p:italic r:id="rId24"/>
      <p:boldItalic r:id="rId25"/>
    </p:embeddedFont>
    <p:embeddedFont>
      <p:font typeface="Calibri Light" panose="020F0302020204030204" pitchFamily="34" charset="0"/>
      <p:regular r:id="rId26"/>
      <p:italic r:id="rId27"/>
    </p:embeddedFont>
    <p:embeddedFont>
      <p:font typeface="Overpass Light" panose="020B0604020202020204"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7" d="100"/>
          <a:sy n="37" d="100"/>
        </p:scale>
        <p:origin x="43" y="76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7.fntdata"/><Relationship Id="rId3" Type="http://schemas.openxmlformats.org/officeDocument/2006/relationships/slide" Target="slides/slide1.xml"/><Relationship Id="rId21" Type="http://schemas.openxmlformats.org/officeDocument/2006/relationships/font" Target="fonts/font2.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6.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1.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5.fntdata"/><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8.xml"/><Relationship Id="rId19" Type="http://schemas.openxmlformats.org/officeDocument/2006/relationships/notesMaster" Target="notesMasters/notesMaster1.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5F5944-D8F0-4032-A82A-6A1F87E63578}" type="datetimeFigureOut">
              <a:rPr lang="en-US" smtClean="0"/>
              <a:t>2/25/2022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30E28C-3A59-42ED-BD00-4FC1D4C5D703}" type="slidenum">
              <a:rPr lang="en-US" smtClean="0"/>
              <a:t>‹#›</a:t>
            </a:fld>
            <a:endParaRPr lang="en-US"/>
          </a:p>
        </p:txBody>
      </p:sp>
    </p:spTree>
    <p:extLst>
      <p:ext uri="{BB962C8B-B14F-4D97-AF65-F5344CB8AC3E}">
        <p14:creationId xmlns:p14="http://schemas.microsoft.com/office/powerpoint/2010/main" val="1327032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Representatives from these HRIs have been meeting over the past few months to </a:t>
            </a:r>
          </a:p>
        </p:txBody>
      </p:sp>
      <p:sp>
        <p:nvSpPr>
          <p:cNvPr id="4" name="Slide Number Placeholder 3"/>
          <p:cNvSpPr>
            <a:spLocks noGrp="1"/>
          </p:cNvSpPr>
          <p:nvPr>
            <p:ph type="sldNum" sz="quarter" idx="5"/>
          </p:nvPr>
        </p:nvSpPr>
        <p:spPr/>
        <p:txBody>
          <a:bodyPr/>
          <a:lstStyle/>
          <a:p>
            <a:fld id="{0930E28C-3A59-42ED-BD00-4FC1D4C5D703}" type="slidenum">
              <a:rPr lang="en-US" smtClean="0"/>
              <a:t>10</a:t>
            </a:fld>
            <a:endParaRPr lang="en-US"/>
          </a:p>
        </p:txBody>
      </p:sp>
    </p:spTree>
    <p:extLst>
      <p:ext uri="{BB962C8B-B14F-4D97-AF65-F5344CB8AC3E}">
        <p14:creationId xmlns:p14="http://schemas.microsoft.com/office/powerpoint/2010/main" val="1487578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AF46A-F596-41B7-861F-778CC50BD8D3}"/>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559EBAC6-052A-49B7-8C50-320B849E7E1E}"/>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EA01869E-6D88-4F6B-B965-7A5E37EF3CB9}"/>
              </a:ext>
            </a:extLst>
          </p:cNvPr>
          <p:cNvSpPr>
            <a:spLocks noGrp="1"/>
          </p:cNvSpPr>
          <p:nvPr>
            <p:ph type="dt" sz="half" idx="10"/>
          </p:nvPr>
        </p:nvSpPr>
        <p:spPr/>
        <p:txBody>
          <a:bodyPr/>
          <a:lstStyle/>
          <a:p>
            <a:fld id="{33621A03-2739-4D22-9691-68FFBC822A5F}" type="datetimeFigureOut">
              <a:rPr lang="en-US" smtClean="0"/>
              <a:t>2/25/2022</a:t>
            </a:fld>
            <a:endParaRPr lang="en-US"/>
          </a:p>
        </p:txBody>
      </p:sp>
      <p:sp>
        <p:nvSpPr>
          <p:cNvPr id="5" name="Footer Placeholder 4">
            <a:extLst>
              <a:ext uri="{FF2B5EF4-FFF2-40B4-BE49-F238E27FC236}">
                <a16:creationId xmlns:a16="http://schemas.microsoft.com/office/drawing/2014/main" id="{D1CEF4E1-FBCC-416F-BB1C-6C905EE419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03C762-7749-42CC-8A90-3AE169096990}"/>
              </a:ext>
            </a:extLst>
          </p:cNvPr>
          <p:cNvSpPr>
            <a:spLocks noGrp="1"/>
          </p:cNvSpPr>
          <p:nvPr>
            <p:ph type="sldNum" sz="quarter" idx="12"/>
          </p:nvPr>
        </p:nvSpPr>
        <p:spPr/>
        <p:txBody>
          <a:bodyPr/>
          <a:lstStyle/>
          <a:p>
            <a:fld id="{C873406B-73AE-4AC5-AA01-183C067155FA}" type="slidenum">
              <a:rPr lang="en-US" smtClean="0"/>
              <a:t>‹#›</a:t>
            </a:fld>
            <a:endParaRPr lang="en-US"/>
          </a:p>
        </p:txBody>
      </p:sp>
    </p:spTree>
    <p:extLst>
      <p:ext uri="{BB962C8B-B14F-4D97-AF65-F5344CB8AC3E}">
        <p14:creationId xmlns:p14="http://schemas.microsoft.com/office/powerpoint/2010/main" val="36030250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122AC-D61F-479F-A1DC-EDF6507A14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ADA910-EFDE-4180-9B8B-FCED943AB3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ED891E-62F7-4EC5-A691-70CABF4DE3FD}"/>
              </a:ext>
            </a:extLst>
          </p:cNvPr>
          <p:cNvSpPr>
            <a:spLocks noGrp="1"/>
          </p:cNvSpPr>
          <p:nvPr>
            <p:ph type="dt" sz="half" idx="10"/>
          </p:nvPr>
        </p:nvSpPr>
        <p:spPr/>
        <p:txBody>
          <a:bodyPr/>
          <a:lstStyle/>
          <a:p>
            <a:fld id="{33621A03-2739-4D22-9691-68FFBC822A5F}" type="datetimeFigureOut">
              <a:rPr lang="en-US" smtClean="0"/>
              <a:t>2/25/2022</a:t>
            </a:fld>
            <a:endParaRPr lang="en-US"/>
          </a:p>
        </p:txBody>
      </p:sp>
      <p:sp>
        <p:nvSpPr>
          <p:cNvPr id="5" name="Footer Placeholder 4">
            <a:extLst>
              <a:ext uri="{FF2B5EF4-FFF2-40B4-BE49-F238E27FC236}">
                <a16:creationId xmlns:a16="http://schemas.microsoft.com/office/drawing/2014/main" id="{13D5EA41-AD80-4215-BA72-04B3F2E440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7D58BC-C31A-418A-81B9-2DA920578D12}"/>
              </a:ext>
            </a:extLst>
          </p:cNvPr>
          <p:cNvSpPr>
            <a:spLocks noGrp="1"/>
          </p:cNvSpPr>
          <p:nvPr>
            <p:ph type="sldNum" sz="quarter" idx="12"/>
          </p:nvPr>
        </p:nvSpPr>
        <p:spPr/>
        <p:txBody>
          <a:bodyPr/>
          <a:lstStyle/>
          <a:p>
            <a:fld id="{C873406B-73AE-4AC5-AA01-183C067155FA}" type="slidenum">
              <a:rPr lang="en-US" smtClean="0"/>
              <a:t>‹#›</a:t>
            </a:fld>
            <a:endParaRPr lang="en-US"/>
          </a:p>
        </p:txBody>
      </p:sp>
    </p:spTree>
    <p:extLst>
      <p:ext uri="{BB962C8B-B14F-4D97-AF65-F5344CB8AC3E}">
        <p14:creationId xmlns:p14="http://schemas.microsoft.com/office/powerpoint/2010/main" val="329545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A1AD1-A109-4365-87A9-68DE4CBB71E4}"/>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45016E5C-C46F-4465-B9AE-7BBB1A1AF595}"/>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DC7CAD0-B5B9-4137-AB23-1909C80591BB}"/>
              </a:ext>
            </a:extLst>
          </p:cNvPr>
          <p:cNvSpPr>
            <a:spLocks noGrp="1"/>
          </p:cNvSpPr>
          <p:nvPr>
            <p:ph type="dt" sz="half" idx="10"/>
          </p:nvPr>
        </p:nvSpPr>
        <p:spPr/>
        <p:txBody>
          <a:bodyPr/>
          <a:lstStyle/>
          <a:p>
            <a:fld id="{33621A03-2739-4D22-9691-68FFBC822A5F}" type="datetimeFigureOut">
              <a:rPr lang="en-US" smtClean="0"/>
              <a:t>2/25/2022</a:t>
            </a:fld>
            <a:endParaRPr lang="en-US"/>
          </a:p>
        </p:txBody>
      </p:sp>
      <p:sp>
        <p:nvSpPr>
          <p:cNvPr id="5" name="Footer Placeholder 4">
            <a:extLst>
              <a:ext uri="{FF2B5EF4-FFF2-40B4-BE49-F238E27FC236}">
                <a16:creationId xmlns:a16="http://schemas.microsoft.com/office/drawing/2014/main" id="{3D469A3E-D33A-435F-96CC-7F70AF1CE2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192350-4442-42C2-AE1E-0AE56B9C86E6}"/>
              </a:ext>
            </a:extLst>
          </p:cNvPr>
          <p:cNvSpPr>
            <a:spLocks noGrp="1"/>
          </p:cNvSpPr>
          <p:nvPr>
            <p:ph type="sldNum" sz="quarter" idx="12"/>
          </p:nvPr>
        </p:nvSpPr>
        <p:spPr/>
        <p:txBody>
          <a:bodyPr/>
          <a:lstStyle/>
          <a:p>
            <a:fld id="{C873406B-73AE-4AC5-AA01-183C067155FA}" type="slidenum">
              <a:rPr lang="en-US" smtClean="0"/>
              <a:t>‹#›</a:t>
            </a:fld>
            <a:endParaRPr lang="en-US"/>
          </a:p>
        </p:txBody>
      </p:sp>
    </p:spTree>
    <p:extLst>
      <p:ext uri="{BB962C8B-B14F-4D97-AF65-F5344CB8AC3E}">
        <p14:creationId xmlns:p14="http://schemas.microsoft.com/office/powerpoint/2010/main" val="39856155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7D02C-16C4-4F4B-A036-25F11F10A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417CA9-0795-4543-87C5-6D5FA088CF6B}"/>
              </a:ext>
            </a:extLst>
          </p:cNvPr>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0C9EDD3-3D33-4C40-9A55-B9186DFD03F4}"/>
              </a:ext>
            </a:extLst>
          </p:cNvPr>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9A7804D-40DD-4C0A-91F4-ED80AADF3AE9}"/>
              </a:ext>
            </a:extLst>
          </p:cNvPr>
          <p:cNvSpPr>
            <a:spLocks noGrp="1"/>
          </p:cNvSpPr>
          <p:nvPr>
            <p:ph type="dt" sz="half" idx="10"/>
          </p:nvPr>
        </p:nvSpPr>
        <p:spPr/>
        <p:txBody>
          <a:bodyPr/>
          <a:lstStyle/>
          <a:p>
            <a:fld id="{33621A03-2739-4D22-9691-68FFBC822A5F}" type="datetimeFigureOut">
              <a:rPr lang="en-US" smtClean="0"/>
              <a:t>2/25/2022</a:t>
            </a:fld>
            <a:endParaRPr lang="en-US"/>
          </a:p>
        </p:txBody>
      </p:sp>
      <p:sp>
        <p:nvSpPr>
          <p:cNvPr id="6" name="Footer Placeholder 5">
            <a:extLst>
              <a:ext uri="{FF2B5EF4-FFF2-40B4-BE49-F238E27FC236}">
                <a16:creationId xmlns:a16="http://schemas.microsoft.com/office/drawing/2014/main" id="{9B851AB1-4C09-45D4-BA09-FEDDF2B808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E906C7-CC4E-4DE4-AB2F-5A7709CED2B8}"/>
              </a:ext>
            </a:extLst>
          </p:cNvPr>
          <p:cNvSpPr>
            <a:spLocks noGrp="1"/>
          </p:cNvSpPr>
          <p:nvPr>
            <p:ph type="sldNum" sz="quarter" idx="12"/>
          </p:nvPr>
        </p:nvSpPr>
        <p:spPr/>
        <p:txBody>
          <a:bodyPr/>
          <a:lstStyle/>
          <a:p>
            <a:fld id="{C873406B-73AE-4AC5-AA01-183C067155FA}" type="slidenum">
              <a:rPr lang="en-US" smtClean="0"/>
              <a:t>‹#›</a:t>
            </a:fld>
            <a:endParaRPr lang="en-US"/>
          </a:p>
        </p:txBody>
      </p:sp>
    </p:spTree>
    <p:extLst>
      <p:ext uri="{BB962C8B-B14F-4D97-AF65-F5344CB8AC3E}">
        <p14:creationId xmlns:p14="http://schemas.microsoft.com/office/powerpoint/2010/main" val="10768987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55554-9F31-491C-869B-000D789C4962}"/>
              </a:ext>
            </a:extLst>
          </p:cNvPr>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a:extLst>
              <a:ext uri="{FF2B5EF4-FFF2-40B4-BE49-F238E27FC236}">
                <a16:creationId xmlns:a16="http://schemas.microsoft.com/office/drawing/2014/main" id="{ED326423-8BB9-46E3-BC92-0E63D519110C}"/>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98512398-C931-48D2-8A98-3BEBA622FB7C}"/>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99B70DD-84DA-4AAD-91A7-2D5FBEABC8C3}"/>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7924EACF-7390-47CD-92D8-008D8DA14DE5}"/>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D97383-2503-4763-BEC0-7211C8A16B24}"/>
              </a:ext>
            </a:extLst>
          </p:cNvPr>
          <p:cNvSpPr>
            <a:spLocks noGrp="1"/>
          </p:cNvSpPr>
          <p:nvPr>
            <p:ph type="dt" sz="half" idx="10"/>
          </p:nvPr>
        </p:nvSpPr>
        <p:spPr/>
        <p:txBody>
          <a:bodyPr/>
          <a:lstStyle/>
          <a:p>
            <a:fld id="{33621A03-2739-4D22-9691-68FFBC822A5F}" type="datetimeFigureOut">
              <a:rPr lang="en-US" smtClean="0"/>
              <a:t>2/25/2022</a:t>
            </a:fld>
            <a:endParaRPr lang="en-US"/>
          </a:p>
        </p:txBody>
      </p:sp>
      <p:sp>
        <p:nvSpPr>
          <p:cNvPr id="8" name="Footer Placeholder 7">
            <a:extLst>
              <a:ext uri="{FF2B5EF4-FFF2-40B4-BE49-F238E27FC236}">
                <a16:creationId xmlns:a16="http://schemas.microsoft.com/office/drawing/2014/main" id="{B134EED3-2907-4BB7-810C-D2FC88B8FDD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03FABB2-5147-4962-A423-DD98D694D83A}"/>
              </a:ext>
            </a:extLst>
          </p:cNvPr>
          <p:cNvSpPr>
            <a:spLocks noGrp="1"/>
          </p:cNvSpPr>
          <p:nvPr>
            <p:ph type="sldNum" sz="quarter" idx="12"/>
          </p:nvPr>
        </p:nvSpPr>
        <p:spPr/>
        <p:txBody>
          <a:bodyPr/>
          <a:lstStyle/>
          <a:p>
            <a:fld id="{C873406B-73AE-4AC5-AA01-183C067155FA}" type="slidenum">
              <a:rPr lang="en-US" smtClean="0"/>
              <a:t>‹#›</a:t>
            </a:fld>
            <a:endParaRPr lang="en-US"/>
          </a:p>
        </p:txBody>
      </p:sp>
    </p:spTree>
    <p:extLst>
      <p:ext uri="{BB962C8B-B14F-4D97-AF65-F5344CB8AC3E}">
        <p14:creationId xmlns:p14="http://schemas.microsoft.com/office/powerpoint/2010/main" val="864251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F93DA-41BC-40D3-9A9E-2863EA4EE9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D68454-BF22-42F1-A63F-C059745539E8}"/>
              </a:ext>
            </a:extLst>
          </p:cNvPr>
          <p:cNvSpPr>
            <a:spLocks noGrp="1"/>
          </p:cNvSpPr>
          <p:nvPr>
            <p:ph type="dt" sz="half" idx="10"/>
          </p:nvPr>
        </p:nvSpPr>
        <p:spPr/>
        <p:txBody>
          <a:bodyPr/>
          <a:lstStyle/>
          <a:p>
            <a:fld id="{33621A03-2739-4D22-9691-68FFBC822A5F}" type="datetimeFigureOut">
              <a:rPr lang="en-US" smtClean="0"/>
              <a:t>2/25/2022</a:t>
            </a:fld>
            <a:endParaRPr lang="en-US"/>
          </a:p>
        </p:txBody>
      </p:sp>
      <p:sp>
        <p:nvSpPr>
          <p:cNvPr id="4" name="Footer Placeholder 3">
            <a:extLst>
              <a:ext uri="{FF2B5EF4-FFF2-40B4-BE49-F238E27FC236}">
                <a16:creationId xmlns:a16="http://schemas.microsoft.com/office/drawing/2014/main" id="{4A372939-7A22-4A07-9EB9-49D5D045A54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004028-8A5B-4A36-84D4-00D6209EF3CD}"/>
              </a:ext>
            </a:extLst>
          </p:cNvPr>
          <p:cNvSpPr>
            <a:spLocks noGrp="1"/>
          </p:cNvSpPr>
          <p:nvPr>
            <p:ph type="sldNum" sz="quarter" idx="12"/>
          </p:nvPr>
        </p:nvSpPr>
        <p:spPr/>
        <p:txBody>
          <a:bodyPr/>
          <a:lstStyle/>
          <a:p>
            <a:fld id="{C873406B-73AE-4AC5-AA01-183C067155FA}" type="slidenum">
              <a:rPr lang="en-US" smtClean="0"/>
              <a:t>‹#›</a:t>
            </a:fld>
            <a:endParaRPr lang="en-US"/>
          </a:p>
        </p:txBody>
      </p:sp>
    </p:spTree>
    <p:extLst>
      <p:ext uri="{BB962C8B-B14F-4D97-AF65-F5344CB8AC3E}">
        <p14:creationId xmlns:p14="http://schemas.microsoft.com/office/powerpoint/2010/main" val="37756483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236D14-CE99-4EA2-B188-F28C4F589F41}"/>
              </a:ext>
            </a:extLst>
          </p:cNvPr>
          <p:cNvSpPr>
            <a:spLocks noGrp="1"/>
          </p:cNvSpPr>
          <p:nvPr>
            <p:ph type="dt" sz="half" idx="10"/>
          </p:nvPr>
        </p:nvSpPr>
        <p:spPr/>
        <p:txBody>
          <a:bodyPr/>
          <a:lstStyle/>
          <a:p>
            <a:fld id="{33621A03-2739-4D22-9691-68FFBC822A5F}" type="datetimeFigureOut">
              <a:rPr lang="en-US" smtClean="0"/>
              <a:t>2/25/2022</a:t>
            </a:fld>
            <a:endParaRPr lang="en-US"/>
          </a:p>
        </p:txBody>
      </p:sp>
      <p:sp>
        <p:nvSpPr>
          <p:cNvPr id="3" name="Footer Placeholder 2">
            <a:extLst>
              <a:ext uri="{FF2B5EF4-FFF2-40B4-BE49-F238E27FC236}">
                <a16:creationId xmlns:a16="http://schemas.microsoft.com/office/drawing/2014/main" id="{AEA7E87B-65B9-415B-8523-17712A717B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330C723-BD9F-48F0-A547-3EE44A917C72}"/>
              </a:ext>
            </a:extLst>
          </p:cNvPr>
          <p:cNvSpPr>
            <a:spLocks noGrp="1"/>
          </p:cNvSpPr>
          <p:nvPr>
            <p:ph type="sldNum" sz="quarter" idx="12"/>
          </p:nvPr>
        </p:nvSpPr>
        <p:spPr/>
        <p:txBody>
          <a:bodyPr/>
          <a:lstStyle/>
          <a:p>
            <a:fld id="{C873406B-73AE-4AC5-AA01-183C067155FA}" type="slidenum">
              <a:rPr lang="en-US" smtClean="0"/>
              <a:t>‹#›</a:t>
            </a:fld>
            <a:endParaRPr lang="en-US"/>
          </a:p>
        </p:txBody>
      </p:sp>
    </p:spTree>
    <p:extLst>
      <p:ext uri="{BB962C8B-B14F-4D97-AF65-F5344CB8AC3E}">
        <p14:creationId xmlns:p14="http://schemas.microsoft.com/office/powerpoint/2010/main" val="17280804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B872D-B060-417B-B845-035427451841}"/>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2BD4B34F-F9A1-4029-8B9A-AD414EEA3BF1}"/>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F5BD83-BCD5-4ABA-8493-2923B430F0F7}"/>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4AA98280-C4C4-4AD8-823B-7E56905771E3}"/>
              </a:ext>
            </a:extLst>
          </p:cNvPr>
          <p:cNvSpPr>
            <a:spLocks noGrp="1"/>
          </p:cNvSpPr>
          <p:nvPr>
            <p:ph type="dt" sz="half" idx="10"/>
          </p:nvPr>
        </p:nvSpPr>
        <p:spPr/>
        <p:txBody>
          <a:bodyPr/>
          <a:lstStyle/>
          <a:p>
            <a:fld id="{33621A03-2739-4D22-9691-68FFBC822A5F}" type="datetimeFigureOut">
              <a:rPr lang="en-US" smtClean="0"/>
              <a:t>2/25/2022</a:t>
            </a:fld>
            <a:endParaRPr lang="en-US"/>
          </a:p>
        </p:txBody>
      </p:sp>
      <p:sp>
        <p:nvSpPr>
          <p:cNvPr id="6" name="Footer Placeholder 5">
            <a:extLst>
              <a:ext uri="{FF2B5EF4-FFF2-40B4-BE49-F238E27FC236}">
                <a16:creationId xmlns:a16="http://schemas.microsoft.com/office/drawing/2014/main" id="{711DE5FD-C3EA-4C5B-9E8E-CF6199638C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BB4681-679E-4CAC-84B7-247D1C93AD4A}"/>
              </a:ext>
            </a:extLst>
          </p:cNvPr>
          <p:cNvSpPr>
            <a:spLocks noGrp="1"/>
          </p:cNvSpPr>
          <p:nvPr>
            <p:ph type="sldNum" sz="quarter" idx="12"/>
          </p:nvPr>
        </p:nvSpPr>
        <p:spPr/>
        <p:txBody>
          <a:bodyPr/>
          <a:lstStyle/>
          <a:p>
            <a:fld id="{C873406B-73AE-4AC5-AA01-183C067155FA}" type="slidenum">
              <a:rPr lang="en-US" smtClean="0"/>
              <a:t>‹#›</a:t>
            </a:fld>
            <a:endParaRPr lang="en-US"/>
          </a:p>
        </p:txBody>
      </p:sp>
    </p:spTree>
    <p:extLst>
      <p:ext uri="{BB962C8B-B14F-4D97-AF65-F5344CB8AC3E}">
        <p14:creationId xmlns:p14="http://schemas.microsoft.com/office/powerpoint/2010/main" val="1677090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C0693-4479-4826-A48D-E3250859E82F}"/>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id="{F15FF966-BEDC-4125-98AA-C72A2F9BD27F}"/>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a:extLst>
              <a:ext uri="{FF2B5EF4-FFF2-40B4-BE49-F238E27FC236}">
                <a16:creationId xmlns:a16="http://schemas.microsoft.com/office/drawing/2014/main" id="{E09F638B-6CDE-421C-9C34-D0A3BC551468}"/>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3880F55D-C824-400C-9B7A-14CFA7AEA854}"/>
              </a:ext>
            </a:extLst>
          </p:cNvPr>
          <p:cNvSpPr>
            <a:spLocks noGrp="1"/>
          </p:cNvSpPr>
          <p:nvPr>
            <p:ph type="dt" sz="half" idx="10"/>
          </p:nvPr>
        </p:nvSpPr>
        <p:spPr/>
        <p:txBody>
          <a:bodyPr/>
          <a:lstStyle/>
          <a:p>
            <a:fld id="{33621A03-2739-4D22-9691-68FFBC822A5F}" type="datetimeFigureOut">
              <a:rPr lang="en-US" smtClean="0"/>
              <a:t>2/25/2022</a:t>
            </a:fld>
            <a:endParaRPr lang="en-US"/>
          </a:p>
        </p:txBody>
      </p:sp>
      <p:sp>
        <p:nvSpPr>
          <p:cNvPr id="6" name="Footer Placeholder 5">
            <a:extLst>
              <a:ext uri="{FF2B5EF4-FFF2-40B4-BE49-F238E27FC236}">
                <a16:creationId xmlns:a16="http://schemas.microsoft.com/office/drawing/2014/main" id="{9CFEA41A-9CEE-498F-AD2D-F5010A0A84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30C6CA-8BB3-4F5C-83FB-F5740B481300}"/>
              </a:ext>
            </a:extLst>
          </p:cNvPr>
          <p:cNvSpPr>
            <a:spLocks noGrp="1"/>
          </p:cNvSpPr>
          <p:nvPr>
            <p:ph type="sldNum" sz="quarter" idx="12"/>
          </p:nvPr>
        </p:nvSpPr>
        <p:spPr/>
        <p:txBody>
          <a:bodyPr/>
          <a:lstStyle/>
          <a:p>
            <a:fld id="{C873406B-73AE-4AC5-AA01-183C067155FA}" type="slidenum">
              <a:rPr lang="en-US" smtClean="0"/>
              <a:t>‹#›</a:t>
            </a:fld>
            <a:endParaRPr lang="en-US"/>
          </a:p>
        </p:txBody>
      </p:sp>
    </p:spTree>
    <p:extLst>
      <p:ext uri="{BB962C8B-B14F-4D97-AF65-F5344CB8AC3E}">
        <p14:creationId xmlns:p14="http://schemas.microsoft.com/office/powerpoint/2010/main" val="22205854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113D-FB52-4098-A0DA-398C6AC3989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0AC740-A3DA-4971-8555-C6BA7AC8C8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6E89F7-6D5E-4238-967C-084F5F9086D5}"/>
              </a:ext>
            </a:extLst>
          </p:cNvPr>
          <p:cNvSpPr>
            <a:spLocks noGrp="1"/>
          </p:cNvSpPr>
          <p:nvPr>
            <p:ph type="dt" sz="half" idx="10"/>
          </p:nvPr>
        </p:nvSpPr>
        <p:spPr/>
        <p:txBody>
          <a:bodyPr/>
          <a:lstStyle/>
          <a:p>
            <a:fld id="{33621A03-2739-4D22-9691-68FFBC822A5F}" type="datetimeFigureOut">
              <a:rPr lang="en-US" smtClean="0"/>
              <a:t>2/25/2022</a:t>
            </a:fld>
            <a:endParaRPr lang="en-US"/>
          </a:p>
        </p:txBody>
      </p:sp>
      <p:sp>
        <p:nvSpPr>
          <p:cNvPr id="5" name="Footer Placeholder 4">
            <a:extLst>
              <a:ext uri="{FF2B5EF4-FFF2-40B4-BE49-F238E27FC236}">
                <a16:creationId xmlns:a16="http://schemas.microsoft.com/office/drawing/2014/main" id="{ECC76CFC-54F6-488D-A9EC-7E688B2BD9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E55283-02C8-4A0E-BCB2-03F889D716F6}"/>
              </a:ext>
            </a:extLst>
          </p:cNvPr>
          <p:cNvSpPr>
            <a:spLocks noGrp="1"/>
          </p:cNvSpPr>
          <p:nvPr>
            <p:ph type="sldNum" sz="quarter" idx="12"/>
          </p:nvPr>
        </p:nvSpPr>
        <p:spPr/>
        <p:txBody>
          <a:bodyPr/>
          <a:lstStyle/>
          <a:p>
            <a:fld id="{C873406B-73AE-4AC5-AA01-183C067155FA}" type="slidenum">
              <a:rPr lang="en-US" smtClean="0"/>
              <a:t>‹#›</a:t>
            </a:fld>
            <a:endParaRPr lang="en-US"/>
          </a:p>
        </p:txBody>
      </p:sp>
    </p:spTree>
    <p:extLst>
      <p:ext uri="{BB962C8B-B14F-4D97-AF65-F5344CB8AC3E}">
        <p14:creationId xmlns:p14="http://schemas.microsoft.com/office/powerpoint/2010/main" val="28339489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33F965-95FD-4448-899F-4751B141C2C1}"/>
              </a:ext>
            </a:extLst>
          </p:cNvPr>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6C38BA9-362D-4D56-BE63-FBC88B8A7201}"/>
              </a:ext>
            </a:extLst>
          </p:cNvPr>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A15B1F-3671-4C93-80BE-9C81148C2186}"/>
              </a:ext>
            </a:extLst>
          </p:cNvPr>
          <p:cNvSpPr>
            <a:spLocks noGrp="1"/>
          </p:cNvSpPr>
          <p:nvPr>
            <p:ph type="dt" sz="half" idx="10"/>
          </p:nvPr>
        </p:nvSpPr>
        <p:spPr/>
        <p:txBody>
          <a:bodyPr/>
          <a:lstStyle/>
          <a:p>
            <a:fld id="{33621A03-2739-4D22-9691-68FFBC822A5F}" type="datetimeFigureOut">
              <a:rPr lang="en-US" smtClean="0"/>
              <a:t>2/25/2022</a:t>
            </a:fld>
            <a:endParaRPr lang="en-US"/>
          </a:p>
        </p:txBody>
      </p:sp>
      <p:sp>
        <p:nvSpPr>
          <p:cNvPr id="5" name="Footer Placeholder 4">
            <a:extLst>
              <a:ext uri="{FF2B5EF4-FFF2-40B4-BE49-F238E27FC236}">
                <a16:creationId xmlns:a16="http://schemas.microsoft.com/office/drawing/2014/main" id="{ADA9E369-DCFB-4898-8F20-3E07E84466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E40623-2ED8-4AE8-9088-A81E689B654F}"/>
              </a:ext>
            </a:extLst>
          </p:cNvPr>
          <p:cNvSpPr>
            <a:spLocks noGrp="1"/>
          </p:cNvSpPr>
          <p:nvPr>
            <p:ph type="sldNum" sz="quarter" idx="12"/>
          </p:nvPr>
        </p:nvSpPr>
        <p:spPr/>
        <p:txBody>
          <a:bodyPr/>
          <a:lstStyle/>
          <a:p>
            <a:fld id="{C873406B-73AE-4AC5-AA01-183C067155FA}" type="slidenum">
              <a:rPr lang="en-US" smtClean="0"/>
              <a:t>‹#›</a:t>
            </a:fld>
            <a:endParaRPr lang="en-US"/>
          </a:p>
        </p:txBody>
      </p:sp>
    </p:spTree>
    <p:extLst>
      <p:ext uri="{BB962C8B-B14F-4D97-AF65-F5344CB8AC3E}">
        <p14:creationId xmlns:p14="http://schemas.microsoft.com/office/powerpoint/2010/main" val="2645348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2/25/2022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5A8C74-4F74-4D04-8CB0-4340E3D7B63A}"/>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5D32D59-06AA-458A-AB35-3FC05AEF5486}"/>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C9D3F7-464D-499C-9FAD-2BDCD5C12D47}"/>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33621A03-2739-4D22-9691-68FFBC822A5F}" type="datetimeFigureOut">
              <a:rPr lang="en-US" smtClean="0"/>
              <a:t>2/25/2022</a:t>
            </a:fld>
            <a:endParaRPr lang="en-US"/>
          </a:p>
        </p:txBody>
      </p:sp>
      <p:sp>
        <p:nvSpPr>
          <p:cNvPr id="5" name="Footer Placeholder 4">
            <a:extLst>
              <a:ext uri="{FF2B5EF4-FFF2-40B4-BE49-F238E27FC236}">
                <a16:creationId xmlns:a16="http://schemas.microsoft.com/office/drawing/2014/main" id="{724793D6-DE52-4CF8-B76F-3BA751EBAD82}"/>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825C24B-987E-4948-B15D-7DC194B8276C}"/>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C873406B-73AE-4AC5-AA01-183C067155FA}" type="slidenum">
              <a:rPr lang="en-US" smtClean="0"/>
              <a:t>‹#›</a:t>
            </a:fld>
            <a:endParaRPr lang="en-US"/>
          </a:p>
        </p:txBody>
      </p:sp>
    </p:spTree>
    <p:extLst>
      <p:ext uri="{BB962C8B-B14F-4D97-AF65-F5344CB8AC3E}">
        <p14:creationId xmlns:p14="http://schemas.microsoft.com/office/powerpoint/2010/main" val="16405993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mp"/><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tmp"/><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8.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8833539"/>
            <a:ext cx="16230600" cy="703233"/>
            <a:chOff x="0" y="0"/>
            <a:chExt cx="21640800" cy="937643"/>
          </a:xfrm>
        </p:grpSpPr>
        <p:sp>
          <p:nvSpPr>
            <p:cNvPr id="3" name="AutoShape 3"/>
            <p:cNvSpPr/>
            <p:nvPr/>
          </p:nvSpPr>
          <p:spPr>
            <a:xfrm>
              <a:off x="0" y="0"/>
              <a:ext cx="21640800" cy="41400"/>
            </a:xfrm>
            <a:prstGeom prst="rect">
              <a:avLst/>
            </a:prstGeom>
            <a:solidFill>
              <a:srgbClr val="CDA63C"/>
            </a:solidFill>
          </p:spPr>
        </p:sp>
        <p:sp>
          <p:nvSpPr>
            <p:cNvPr id="4" name="TextBox 4"/>
            <p:cNvSpPr txBox="1"/>
            <p:nvPr/>
          </p:nvSpPr>
          <p:spPr>
            <a:xfrm>
              <a:off x="0" y="319814"/>
              <a:ext cx="13063310" cy="617829"/>
            </a:xfrm>
            <a:prstGeom prst="rect">
              <a:avLst/>
            </a:prstGeom>
          </p:spPr>
          <p:txBody>
            <a:bodyPr lIns="0" tIns="0" rIns="0" bIns="0" rtlCol="0" anchor="t">
              <a:spAutoFit/>
            </a:bodyPr>
            <a:lstStyle/>
            <a:p>
              <a:pPr>
                <a:lnSpc>
                  <a:spcPts val="3500"/>
                </a:lnSpc>
                <a:spcBef>
                  <a:spcPct val="0"/>
                </a:spcBef>
              </a:pPr>
              <a:r>
                <a:rPr lang="en-US" sz="2500" dirty="0">
                  <a:solidFill>
                    <a:srgbClr val="1A1B18"/>
                  </a:solidFill>
                  <a:latin typeface="Overpass Light"/>
                </a:rPr>
                <a:t>February 28, 2022</a:t>
              </a:r>
            </a:p>
          </p:txBody>
        </p:sp>
        <p:sp>
          <p:nvSpPr>
            <p:cNvPr id="5" name="TextBox 5"/>
            <p:cNvSpPr txBox="1"/>
            <p:nvPr/>
          </p:nvSpPr>
          <p:spPr>
            <a:xfrm>
              <a:off x="15852433" y="476445"/>
              <a:ext cx="5788367" cy="361718"/>
            </a:xfrm>
            <a:prstGeom prst="rect">
              <a:avLst/>
            </a:prstGeom>
          </p:spPr>
          <p:txBody>
            <a:bodyPr lIns="0" tIns="0" rIns="0" bIns="0" rtlCol="0" anchor="t">
              <a:spAutoFit/>
            </a:bodyPr>
            <a:lstStyle/>
            <a:p>
              <a:pPr algn="r">
                <a:lnSpc>
                  <a:spcPts val="2099"/>
                </a:lnSpc>
                <a:spcBef>
                  <a:spcPct val="0"/>
                </a:spcBef>
              </a:pPr>
              <a:r>
                <a:rPr lang="en-US" sz="1499" spc="45" dirty="0">
                  <a:solidFill>
                    <a:srgbClr val="1A1B18"/>
                  </a:solidFill>
                  <a:latin typeface="Overpass Light"/>
                </a:rPr>
                <a:t>TCMHCC EXECUTIVE MEETING</a:t>
              </a:r>
            </a:p>
          </p:txBody>
        </p:sp>
      </p:grpSp>
      <p:grpSp>
        <p:nvGrpSpPr>
          <p:cNvPr id="6" name="Group 6"/>
          <p:cNvGrpSpPr/>
          <p:nvPr/>
        </p:nvGrpSpPr>
        <p:grpSpPr>
          <a:xfrm rot="5400000">
            <a:off x="16672463" y="5034406"/>
            <a:ext cx="955485" cy="218188"/>
            <a:chOff x="0" y="0"/>
            <a:chExt cx="1273980" cy="290918"/>
          </a:xfrm>
        </p:grpSpPr>
        <p:grpSp>
          <p:nvGrpSpPr>
            <p:cNvPr id="7" name="Group 7"/>
            <p:cNvGrpSpPr>
              <a:grpSpLocks noChangeAspect="1"/>
            </p:cNvGrpSpPr>
            <p:nvPr/>
          </p:nvGrpSpPr>
          <p:grpSpPr>
            <a:xfrm>
              <a:off x="983062" y="0"/>
              <a:ext cx="290918" cy="290918"/>
              <a:chOff x="0" y="0"/>
              <a:chExt cx="1708150" cy="1708150"/>
            </a:xfrm>
          </p:grpSpPr>
          <p:sp>
            <p:nvSpPr>
              <p:cNvPr id="8" name="Freeform 8"/>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9" name="Group 9"/>
            <p:cNvGrpSpPr>
              <a:grpSpLocks noChangeAspect="1"/>
            </p:cNvGrpSpPr>
            <p:nvPr/>
          </p:nvGrpSpPr>
          <p:grpSpPr>
            <a:xfrm>
              <a:off x="489944" y="0"/>
              <a:ext cx="290918" cy="290918"/>
              <a:chOff x="0" y="0"/>
              <a:chExt cx="1708150" cy="1708150"/>
            </a:xfrm>
          </p:grpSpPr>
          <p:sp>
            <p:nvSpPr>
              <p:cNvPr id="10" name="Freeform 10"/>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11" name="Group 11"/>
            <p:cNvGrpSpPr/>
            <p:nvPr/>
          </p:nvGrpSpPr>
          <p:grpSpPr>
            <a:xfrm>
              <a:off x="0" y="1587"/>
              <a:ext cx="287744" cy="287744"/>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sp>
        <p:nvSpPr>
          <p:cNvPr id="13" name="TextBox 13"/>
          <p:cNvSpPr txBox="1"/>
          <p:nvPr/>
        </p:nvSpPr>
        <p:spPr>
          <a:xfrm>
            <a:off x="1028700" y="3147213"/>
            <a:ext cx="11716860" cy="3895773"/>
          </a:xfrm>
          <a:prstGeom prst="rect">
            <a:avLst/>
          </a:prstGeom>
        </p:spPr>
        <p:txBody>
          <a:bodyPr lIns="0" tIns="0" rIns="0" bIns="0" rtlCol="0" anchor="t">
            <a:spAutoFit/>
          </a:bodyPr>
          <a:lstStyle/>
          <a:p>
            <a:pPr>
              <a:lnSpc>
                <a:spcPts val="15000"/>
              </a:lnSpc>
            </a:pPr>
            <a:r>
              <a:rPr lang="en-US" sz="15000" dirty="0">
                <a:solidFill>
                  <a:srgbClr val="1A1B18"/>
                </a:solidFill>
                <a:latin typeface="Bahnschrift SemiBold" panose="020B0502040204020203" pitchFamily="34" charset="0"/>
              </a:rPr>
              <a:t>TCMHCC </a:t>
            </a:r>
          </a:p>
          <a:p>
            <a:pPr>
              <a:lnSpc>
                <a:spcPts val="15000"/>
              </a:lnSpc>
            </a:pPr>
            <a:r>
              <a:rPr lang="en-US" sz="15000" dirty="0" err="1">
                <a:solidFill>
                  <a:srgbClr val="1A1B18"/>
                </a:solidFill>
                <a:latin typeface="Bahnschrift SemiBold" panose="020B0502040204020203" pitchFamily="34" charset="0"/>
              </a:rPr>
              <a:t>PeriPAN</a:t>
            </a:r>
            <a:endParaRPr lang="en-US" sz="15000" dirty="0">
              <a:solidFill>
                <a:srgbClr val="1A1B18"/>
              </a:solidFill>
              <a:latin typeface="Bahnschrift SemiBold" panose="020B0502040204020203"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AutoShape 2"/>
          <p:cNvSpPr/>
          <p:nvPr/>
        </p:nvSpPr>
        <p:spPr>
          <a:xfrm>
            <a:off x="2137300" y="1028700"/>
            <a:ext cx="28575" cy="8229600"/>
          </a:xfrm>
          <a:prstGeom prst="rect">
            <a:avLst/>
          </a:prstGeom>
          <a:solidFill>
            <a:srgbClr val="CDA63C"/>
          </a:solidFill>
        </p:spPr>
      </p:sp>
      <p:grpSp>
        <p:nvGrpSpPr>
          <p:cNvPr id="3" name="Group 3"/>
          <p:cNvGrpSpPr/>
          <p:nvPr/>
        </p:nvGrpSpPr>
        <p:grpSpPr>
          <a:xfrm>
            <a:off x="16303815" y="1113728"/>
            <a:ext cx="955485" cy="218188"/>
            <a:chOff x="0" y="0"/>
            <a:chExt cx="1273980" cy="290918"/>
          </a:xfrm>
        </p:grpSpPr>
        <p:grpSp>
          <p:nvGrpSpPr>
            <p:cNvPr id="4" name="Group 4"/>
            <p:cNvGrpSpPr>
              <a:grpSpLocks noChangeAspect="1"/>
            </p:cNvGrpSpPr>
            <p:nvPr/>
          </p:nvGrpSpPr>
          <p:grpSpPr>
            <a:xfrm>
              <a:off x="983062" y="0"/>
              <a:ext cx="290918" cy="290918"/>
              <a:chOff x="0" y="0"/>
              <a:chExt cx="1708150" cy="1708150"/>
            </a:xfrm>
          </p:grpSpPr>
          <p:sp>
            <p:nvSpPr>
              <p:cNvPr id="5" name="Freeform 5"/>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6" name="Group 6"/>
            <p:cNvGrpSpPr>
              <a:grpSpLocks noChangeAspect="1"/>
            </p:cNvGrpSpPr>
            <p:nvPr/>
          </p:nvGrpSpPr>
          <p:grpSpPr>
            <a:xfrm>
              <a:off x="0" y="0"/>
              <a:ext cx="290918" cy="290918"/>
              <a:chOff x="0" y="0"/>
              <a:chExt cx="1708150" cy="1708150"/>
            </a:xfrm>
          </p:grpSpPr>
          <p:sp>
            <p:nvSpPr>
              <p:cNvPr id="7" name="Freeform 7"/>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8" name="Group 8"/>
            <p:cNvGrpSpPr/>
            <p:nvPr/>
          </p:nvGrpSpPr>
          <p:grpSpPr>
            <a:xfrm>
              <a:off x="493118" y="1587"/>
              <a:ext cx="287744" cy="287744"/>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pic>
        <p:nvPicPr>
          <p:cNvPr id="10" name="Picture 10"/>
          <p:cNvPicPr>
            <a:picLocks noChangeAspect="1"/>
          </p:cNvPicPr>
          <p:nvPr/>
        </p:nvPicPr>
        <p:blipFill>
          <a:blip r:embed="rId2"/>
          <a:srcRect/>
          <a:stretch>
            <a:fillRect/>
          </a:stretch>
        </p:blipFill>
        <p:spPr>
          <a:xfrm>
            <a:off x="8199578" y="2072897"/>
            <a:ext cx="9211810" cy="6141207"/>
          </a:xfrm>
          <a:prstGeom prst="rect">
            <a:avLst/>
          </a:prstGeom>
        </p:spPr>
      </p:pic>
      <p:sp>
        <p:nvSpPr>
          <p:cNvPr id="11" name="TextBox 11"/>
          <p:cNvSpPr txBox="1"/>
          <p:nvPr/>
        </p:nvSpPr>
        <p:spPr>
          <a:xfrm>
            <a:off x="3036139" y="1114425"/>
            <a:ext cx="6972332" cy="2679733"/>
          </a:xfrm>
          <a:prstGeom prst="rect">
            <a:avLst/>
          </a:prstGeom>
        </p:spPr>
        <p:txBody>
          <a:bodyPr lIns="0" tIns="0" rIns="0" bIns="0" rtlCol="0" anchor="t">
            <a:spAutoFit/>
          </a:bodyPr>
          <a:lstStyle/>
          <a:p>
            <a:pPr>
              <a:lnSpc>
                <a:spcPts val="10450"/>
              </a:lnSpc>
            </a:pPr>
            <a:r>
              <a:rPr lang="en-US" sz="9500" dirty="0">
                <a:solidFill>
                  <a:srgbClr val="1A1B18"/>
                </a:solidFill>
                <a:latin typeface="Bahnschrift SemiBold" panose="020B0502040204020203" pitchFamily="34" charset="0"/>
              </a:rPr>
              <a:t>Today's agenda</a:t>
            </a:r>
          </a:p>
        </p:txBody>
      </p:sp>
      <p:sp>
        <p:nvSpPr>
          <p:cNvPr id="12" name="TextBox 12"/>
          <p:cNvSpPr txBox="1"/>
          <p:nvPr/>
        </p:nvSpPr>
        <p:spPr>
          <a:xfrm>
            <a:off x="2422688" y="5029200"/>
            <a:ext cx="5776890" cy="3024354"/>
          </a:xfrm>
          <a:prstGeom prst="rect">
            <a:avLst/>
          </a:prstGeom>
        </p:spPr>
        <p:txBody>
          <a:bodyPr lIns="0" tIns="0" rIns="0" bIns="0" rtlCol="0" anchor="t">
            <a:spAutoFit/>
          </a:bodyPr>
          <a:lstStyle/>
          <a:p>
            <a:pPr marL="396239" lvl="1" indent="-198119">
              <a:lnSpc>
                <a:spcPts val="3359"/>
              </a:lnSpc>
              <a:buFont typeface="Arial"/>
              <a:buChar char="•"/>
            </a:pPr>
            <a:r>
              <a:rPr lang="en-US" sz="2399" dirty="0">
                <a:solidFill>
                  <a:srgbClr val="1A1B18"/>
                </a:solidFill>
              </a:rPr>
              <a:t>Provide overview and justification for </a:t>
            </a:r>
            <a:r>
              <a:rPr lang="en-US" sz="2399" dirty="0" err="1">
                <a:solidFill>
                  <a:srgbClr val="1A1B18"/>
                </a:solidFill>
              </a:rPr>
              <a:t>PerPAN</a:t>
            </a:r>
            <a:r>
              <a:rPr lang="en-US" sz="2399" dirty="0">
                <a:solidFill>
                  <a:srgbClr val="1A1B18"/>
                </a:solidFill>
              </a:rPr>
              <a:t> Program</a:t>
            </a:r>
          </a:p>
          <a:p>
            <a:pPr marL="396239" lvl="1" indent="-198119">
              <a:lnSpc>
                <a:spcPts val="3359"/>
              </a:lnSpc>
              <a:buFont typeface="Arial"/>
              <a:buChar char="•"/>
            </a:pPr>
            <a:r>
              <a:rPr lang="en-US" sz="2399" dirty="0">
                <a:solidFill>
                  <a:srgbClr val="1A1B18"/>
                </a:solidFill>
              </a:rPr>
              <a:t>Medical Director announcement</a:t>
            </a:r>
          </a:p>
          <a:p>
            <a:pPr marL="396239" lvl="1" indent="-198119">
              <a:lnSpc>
                <a:spcPts val="3359"/>
              </a:lnSpc>
              <a:buFont typeface="Arial"/>
              <a:buChar char="•"/>
            </a:pPr>
            <a:r>
              <a:rPr lang="en-US" sz="2399" dirty="0">
                <a:solidFill>
                  <a:srgbClr val="1A1B18"/>
                </a:solidFill>
              </a:rPr>
              <a:t>Identify HRI's participating in project</a:t>
            </a:r>
          </a:p>
          <a:p>
            <a:pPr marL="396239" lvl="1" indent="-198119">
              <a:lnSpc>
                <a:spcPts val="3359"/>
              </a:lnSpc>
              <a:buFont typeface="Arial"/>
              <a:buChar char="•"/>
            </a:pPr>
            <a:r>
              <a:rPr lang="en-US" sz="2399" dirty="0">
                <a:solidFill>
                  <a:srgbClr val="1A1B18"/>
                </a:solidFill>
              </a:rPr>
              <a:t>Overview of stakeholders list</a:t>
            </a:r>
          </a:p>
          <a:p>
            <a:pPr marL="396239" lvl="1" indent="-198119">
              <a:lnSpc>
                <a:spcPts val="3359"/>
              </a:lnSpc>
              <a:buFont typeface="Arial"/>
              <a:buChar char="•"/>
            </a:pPr>
            <a:r>
              <a:rPr lang="en-US" sz="2399" dirty="0">
                <a:solidFill>
                  <a:srgbClr val="1A1B18"/>
                </a:solidFill>
              </a:rPr>
              <a:t>Metrics</a:t>
            </a:r>
          </a:p>
          <a:p>
            <a:pPr marL="396239" lvl="1" indent="-198119">
              <a:lnSpc>
                <a:spcPts val="3359"/>
              </a:lnSpc>
              <a:buFont typeface="Arial"/>
              <a:buChar char="•"/>
            </a:pPr>
            <a:r>
              <a:rPr lang="en-US" sz="2399" dirty="0">
                <a:solidFill>
                  <a:srgbClr val="1A1B18"/>
                </a:solidFill>
              </a:rPr>
              <a:t>Launch Plans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8A413932-7CA8-4DCB-95D7-DB3983BD66F3}"/>
              </a:ext>
            </a:extLst>
          </p:cNvPr>
          <p:cNvSpPr txBox="1"/>
          <p:nvPr/>
        </p:nvSpPr>
        <p:spPr>
          <a:xfrm>
            <a:off x="1960993" y="5945267"/>
            <a:ext cx="4685993" cy="369332"/>
          </a:xfrm>
          <a:prstGeom prst="rect">
            <a:avLst/>
          </a:prstGeom>
          <a:noFill/>
        </p:spPr>
        <p:txBody>
          <a:bodyPr wrap="square">
            <a:spAutoFit/>
          </a:bodyPr>
          <a:lstStyle/>
          <a:p>
            <a:pPr defTabSz="1371600"/>
            <a:r>
              <a:rPr lang="en-US" dirty="0">
                <a:solidFill>
                  <a:srgbClr val="06948F"/>
                </a:solidFill>
                <a:latin typeface="Arial Rounded MT Bold" panose="020F0704030504030204" pitchFamily="34" charset="0"/>
              </a:rPr>
              <a:t>Mathematica.org (March 2021)</a:t>
            </a:r>
          </a:p>
        </p:txBody>
      </p:sp>
      <p:pic>
        <p:nvPicPr>
          <p:cNvPr id="11" name="Picture 10" descr="Graphical user interface, text, application&#10;&#10;Description automatically generated">
            <a:extLst>
              <a:ext uri="{FF2B5EF4-FFF2-40B4-BE49-F238E27FC236}">
                <a16:creationId xmlns:a16="http://schemas.microsoft.com/office/drawing/2014/main" id="{7A5353F4-F68C-4E41-951D-DE108EB6ED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116" y="3571344"/>
            <a:ext cx="6822942" cy="2478612"/>
          </a:xfrm>
          <a:prstGeom prst="rect">
            <a:avLst/>
          </a:prstGeom>
        </p:spPr>
      </p:pic>
      <p:pic>
        <p:nvPicPr>
          <p:cNvPr id="4" name="Picture 3">
            <a:extLst>
              <a:ext uri="{FF2B5EF4-FFF2-40B4-BE49-F238E27FC236}">
                <a16:creationId xmlns:a16="http://schemas.microsoft.com/office/drawing/2014/main" id="{459A13F0-892C-4D67-8C21-84A01F7AB957}"/>
              </a:ext>
            </a:extLst>
          </p:cNvPr>
          <p:cNvPicPr>
            <a:picLocks noChangeAspect="1"/>
          </p:cNvPicPr>
          <p:nvPr/>
        </p:nvPicPr>
        <p:blipFill>
          <a:blip r:embed="rId3"/>
          <a:stretch>
            <a:fillRect/>
          </a:stretch>
        </p:blipFill>
        <p:spPr>
          <a:xfrm>
            <a:off x="8341364" y="89501"/>
            <a:ext cx="8847680" cy="10107998"/>
          </a:xfrm>
          <a:prstGeom prst="rect">
            <a:avLst/>
          </a:prstGeom>
        </p:spPr>
      </p:pic>
    </p:spTree>
    <p:extLst>
      <p:ext uri="{BB962C8B-B14F-4D97-AF65-F5344CB8AC3E}">
        <p14:creationId xmlns:p14="http://schemas.microsoft.com/office/powerpoint/2010/main" val="2962776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CB54936-A93D-41C7-BED3-163B59B434CB}"/>
              </a:ext>
            </a:extLst>
          </p:cNvPr>
          <p:cNvSpPr txBox="1"/>
          <p:nvPr/>
        </p:nvSpPr>
        <p:spPr>
          <a:xfrm>
            <a:off x="2215948" y="5869984"/>
            <a:ext cx="4523099" cy="369332"/>
          </a:xfrm>
          <a:prstGeom prst="rect">
            <a:avLst/>
          </a:prstGeom>
          <a:noFill/>
        </p:spPr>
        <p:txBody>
          <a:bodyPr wrap="square">
            <a:spAutoFit/>
          </a:bodyPr>
          <a:lstStyle/>
          <a:p>
            <a:pPr defTabSz="1371600"/>
            <a:r>
              <a:rPr lang="en-US" dirty="0">
                <a:solidFill>
                  <a:srgbClr val="06948F"/>
                </a:solidFill>
                <a:latin typeface="Arial Rounded MT Bold" panose="020F0704030504030204" pitchFamily="34" charset="0"/>
              </a:rPr>
              <a:t>Mathematica.org (March 2021)</a:t>
            </a:r>
          </a:p>
        </p:txBody>
      </p:sp>
      <p:pic>
        <p:nvPicPr>
          <p:cNvPr id="9" name="Picture 8" descr="Graphical user interface, text, application&#10;&#10;Description automatically generated">
            <a:extLst>
              <a:ext uri="{FF2B5EF4-FFF2-40B4-BE49-F238E27FC236}">
                <a16:creationId xmlns:a16="http://schemas.microsoft.com/office/drawing/2014/main" id="{8BD867A4-CB9A-46B5-B005-02AC83C760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1378" y="3640016"/>
            <a:ext cx="6138492" cy="2229968"/>
          </a:xfrm>
          <a:prstGeom prst="rect">
            <a:avLst/>
          </a:prstGeom>
        </p:spPr>
      </p:pic>
      <p:sp>
        <p:nvSpPr>
          <p:cNvPr id="7" name="TextBox 6">
            <a:extLst>
              <a:ext uri="{FF2B5EF4-FFF2-40B4-BE49-F238E27FC236}">
                <a16:creationId xmlns:a16="http://schemas.microsoft.com/office/drawing/2014/main" id="{8FAD55F9-41C7-4BB9-A34F-0B489AE611EC}"/>
              </a:ext>
            </a:extLst>
          </p:cNvPr>
          <p:cNvSpPr txBox="1"/>
          <p:nvPr/>
        </p:nvSpPr>
        <p:spPr>
          <a:xfrm>
            <a:off x="8737129" y="210235"/>
            <a:ext cx="6958823" cy="646331"/>
          </a:xfrm>
          <a:prstGeom prst="rect">
            <a:avLst/>
          </a:prstGeom>
          <a:noFill/>
        </p:spPr>
        <p:txBody>
          <a:bodyPr wrap="square">
            <a:spAutoFit/>
          </a:bodyPr>
          <a:lstStyle/>
          <a:p>
            <a:pPr defTabSz="1371600"/>
            <a:r>
              <a:rPr lang="en-US" sz="3600" dirty="0">
                <a:solidFill>
                  <a:srgbClr val="06948F"/>
                </a:solidFill>
                <a:latin typeface="Arial Rounded MT Bold" panose="020F0704030504030204" pitchFamily="34" charset="0"/>
              </a:rPr>
              <a:t>2019 Society Costs of MMHCs</a:t>
            </a:r>
          </a:p>
        </p:txBody>
      </p:sp>
      <p:pic>
        <p:nvPicPr>
          <p:cNvPr id="4" name="Picture 3">
            <a:extLst>
              <a:ext uri="{FF2B5EF4-FFF2-40B4-BE49-F238E27FC236}">
                <a16:creationId xmlns:a16="http://schemas.microsoft.com/office/drawing/2014/main" id="{9FE0BC1B-E3E6-460B-8DA9-C6797BCBFB76}"/>
              </a:ext>
            </a:extLst>
          </p:cNvPr>
          <p:cNvPicPr>
            <a:picLocks noChangeAspect="1"/>
          </p:cNvPicPr>
          <p:nvPr/>
        </p:nvPicPr>
        <p:blipFill>
          <a:blip r:embed="rId3"/>
          <a:stretch>
            <a:fillRect/>
          </a:stretch>
        </p:blipFill>
        <p:spPr>
          <a:xfrm>
            <a:off x="8570014" y="1393031"/>
            <a:ext cx="6199796" cy="7805498"/>
          </a:xfrm>
          <a:prstGeom prst="rect">
            <a:avLst/>
          </a:prstGeom>
        </p:spPr>
      </p:pic>
    </p:spTree>
    <p:extLst>
      <p:ext uri="{BB962C8B-B14F-4D97-AF65-F5344CB8AC3E}">
        <p14:creationId xmlns:p14="http://schemas.microsoft.com/office/powerpoint/2010/main" val="1348960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0C2B79-3A12-40EF-9BA9-02E925D5E323}"/>
              </a:ext>
            </a:extLst>
          </p:cNvPr>
          <p:cNvPicPr>
            <a:picLocks noChangeAspect="1"/>
          </p:cNvPicPr>
          <p:nvPr/>
        </p:nvPicPr>
        <p:blipFill>
          <a:blip r:embed="rId2"/>
          <a:stretch>
            <a:fillRect/>
          </a:stretch>
        </p:blipFill>
        <p:spPr>
          <a:xfrm>
            <a:off x="5429115" y="1522603"/>
            <a:ext cx="11164833" cy="7946735"/>
          </a:xfrm>
          <a:prstGeom prst="rect">
            <a:avLst/>
          </a:prstGeom>
        </p:spPr>
      </p:pic>
      <p:sp>
        <p:nvSpPr>
          <p:cNvPr id="4" name="TextBox 3">
            <a:extLst>
              <a:ext uri="{FF2B5EF4-FFF2-40B4-BE49-F238E27FC236}">
                <a16:creationId xmlns:a16="http://schemas.microsoft.com/office/drawing/2014/main" id="{7FEA65A5-C58B-4898-8D22-AA32CBA337FD}"/>
              </a:ext>
            </a:extLst>
          </p:cNvPr>
          <p:cNvSpPr txBox="1"/>
          <p:nvPr/>
        </p:nvSpPr>
        <p:spPr>
          <a:xfrm>
            <a:off x="729843" y="2441197"/>
            <a:ext cx="4316136" cy="3000821"/>
          </a:xfrm>
          <a:prstGeom prst="rect">
            <a:avLst/>
          </a:prstGeom>
          <a:noFill/>
        </p:spPr>
        <p:txBody>
          <a:bodyPr wrap="square" rtlCol="0">
            <a:spAutoFit/>
          </a:bodyPr>
          <a:lstStyle/>
          <a:p>
            <a:pPr defTabSz="1371600"/>
            <a:r>
              <a:rPr lang="en-US" sz="2700" dirty="0">
                <a:solidFill>
                  <a:prstClr val="black"/>
                </a:solidFill>
                <a:latin typeface="Calibri" panose="020F0502020204030204"/>
              </a:rPr>
              <a:t>Texas has continued to have high shortage in mental health (MH) professionals. Of these available MH health professionals, few have perinatal mental illness training.</a:t>
            </a:r>
          </a:p>
        </p:txBody>
      </p:sp>
      <p:sp>
        <p:nvSpPr>
          <p:cNvPr id="5" name="TextBox 4">
            <a:extLst>
              <a:ext uri="{FF2B5EF4-FFF2-40B4-BE49-F238E27FC236}">
                <a16:creationId xmlns:a16="http://schemas.microsoft.com/office/drawing/2014/main" id="{12606C57-729F-4F98-8D4D-26936F7181D3}"/>
              </a:ext>
            </a:extLst>
          </p:cNvPr>
          <p:cNvSpPr txBox="1"/>
          <p:nvPr/>
        </p:nvSpPr>
        <p:spPr>
          <a:xfrm>
            <a:off x="2173970" y="133766"/>
            <a:ext cx="14952156" cy="646331"/>
          </a:xfrm>
          <a:prstGeom prst="rect">
            <a:avLst/>
          </a:prstGeom>
          <a:noFill/>
        </p:spPr>
        <p:txBody>
          <a:bodyPr wrap="square">
            <a:spAutoFit/>
          </a:bodyPr>
          <a:lstStyle/>
          <a:p>
            <a:pPr algn="ctr" defTabSz="1371600"/>
            <a:r>
              <a:rPr lang="en-US" sz="3600" b="1" dirty="0">
                <a:solidFill>
                  <a:srgbClr val="06948F"/>
                </a:solidFill>
                <a:latin typeface="Arial" panose="020B0604020202020204" pitchFamily="34" charset="0"/>
                <a:cs typeface="Arial" panose="020B0604020202020204" pitchFamily="34" charset="0"/>
              </a:rPr>
              <a:t>Mental Health Professionals Shortage in Texas</a:t>
            </a:r>
          </a:p>
        </p:txBody>
      </p:sp>
    </p:spTree>
    <p:extLst>
      <p:ext uri="{BB962C8B-B14F-4D97-AF65-F5344CB8AC3E}">
        <p14:creationId xmlns:p14="http://schemas.microsoft.com/office/powerpoint/2010/main" val="3354542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918A4D-0AC2-4F34-AC4C-819F329500FC}"/>
              </a:ext>
            </a:extLst>
          </p:cNvPr>
          <p:cNvPicPr>
            <a:picLocks noChangeAspect="1"/>
          </p:cNvPicPr>
          <p:nvPr/>
        </p:nvPicPr>
        <p:blipFill>
          <a:blip r:embed="rId2"/>
          <a:stretch>
            <a:fillRect/>
          </a:stretch>
        </p:blipFill>
        <p:spPr>
          <a:xfrm>
            <a:off x="1183373" y="1594827"/>
            <a:ext cx="11315700" cy="3800475"/>
          </a:xfrm>
          <a:prstGeom prst="rect">
            <a:avLst/>
          </a:prstGeom>
          <a:ln>
            <a:noFill/>
          </a:ln>
          <a:effectLst>
            <a:outerShdw blurRad="190500" algn="tl" rotWithShape="0">
              <a:srgbClr val="000000">
                <a:alpha val="70000"/>
              </a:srgbClr>
            </a:outerShdw>
          </a:effectLst>
        </p:spPr>
      </p:pic>
      <p:pic>
        <p:nvPicPr>
          <p:cNvPr id="5" name="Picture 4">
            <a:extLst>
              <a:ext uri="{FF2B5EF4-FFF2-40B4-BE49-F238E27FC236}">
                <a16:creationId xmlns:a16="http://schemas.microsoft.com/office/drawing/2014/main" id="{5AB5BE27-60E6-4F90-AF23-73A3B0E9BD4F}"/>
              </a:ext>
            </a:extLst>
          </p:cNvPr>
          <p:cNvPicPr>
            <a:picLocks noChangeAspect="1"/>
          </p:cNvPicPr>
          <p:nvPr/>
        </p:nvPicPr>
        <p:blipFill>
          <a:blip r:embed="rId3"/>
          <a:stretch>
            <a:fillRect/>
          </a:stretch>
        </p:blipFill>
        <p:spPr>
          <a:xfrm>
            <a:off x="5351981" y="5395302"/>
            <a:ext cx="10729913" cy="3714750"/>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D8B93356-E751-46DE-A800-9FC12BB23AB1}"/>
              </a:ext>
            </a:extLst>
          </p:cNvPr>
          <p:cNvPicPr>
            <a:picLocks noChangeAspect="1"/>
          </p:cNvPicPr>
          <p:nvPr/>
        </p:nvPicPr>
        <p:blipFill>
          <a:blip r:embed="rId4"/>
          <a:stretch>
            <a:fillRect/>
          </a:stretch>
        </p:blipFill>
        <p:spPr>
          <a:xfrm>
            <a:off x="5351981" y="8967373"/>
            <a:ext cx="10729913" cy="1185863"/>
          </a:xfrm>
          <a:prstGeom prst="rect">
            <a:avLst/>
          </a:prstGeom>
        </p:spPr>
      </p:pic>
      <p:sp>
        <p:nvSpPr>
          <p:cNvPr id="8" name="TextBox 7">
            <a:extLst>
              <a:ext uri="{FF2B5EF4-FFF2-40B4-BE49-F238E27FC236}">
                <a16:creationId xmlns:a16="http://schemas.microsoft.com/office/drawing/2014/main" id="{D6CBBE7A-3D78-4D1C-B64F-2E4133556BD9}"/>
              </a:ext>
            </a:extLst>
          </p:cNvPr>
          <p:cNvSpPr txBox="1"/>
          <p:nvPr/>
        </p:nvSpPr>
        <p:spPr>
          <a:xfrm>
            <a:off x="2173970" y="133766"/>
            <a:ext cx="14952156" cy="1200329"/>
          </a:xfrm>
          <a:prstGeom prst="rect">
            <a:avLst/>
          </a:prstGeom>
          <a:noFill/>
        </p:spPr>
        <p:txBody>
          <a:bodyPr wrap="square">
            <a:spAutoFit/>
          </a:bodyPr>
          <a:lstStyle/>
          <a:p>
            <a:pPr algn="ctr" defTabSz="1371600"/>
            <a:r>
              <a:rPr lang="en-US" sz="3600" b="1" dirty="0">
                <a:solidFill>
                  <a:srgbClr val="06948F"/>
                </a:solidFill>
                <a:latin typeface="Arial" panose="020B0604020202020204" pitchFamily="34" charset="0"/>
                <a:cs typeface="Arial" panose="020B0604020202020204" pitchFamily="34" charset="0"/>
              </a:rPr>
              <a:t>Findings from the </a:t>
            </a:r>
            <a:r>
              <a:rPr lang="en-US" sz="3600" b="1" dirty="0">
                <a:solidFill>
                  <a:srgbClr val="06948F"/>
                </a:solidFill>
                <a:latin typeface="Arial" panose="020B0604020202020204" pitchFamily="34" charset="0"/>
              </a:rPr>
              <a:t>Maternal Mortality and Morbidity Review Committee (MMMRC), December 2020</a:t>
            </a:r>
            <a:r>
              <a:rPr lang="en-US" sz="3600" b="1" dirty="0">
                <a:solidFill>
                  <a:srgbClr val="06948F"/>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61322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D6B7ADD-DD1B-46F2-BAF2-1D30F65F529E}"/>
              </a:ext>
            </a:extLst>
          </p:cNvPr>
          <p:cNvPicPr>
            <a:picLocks noChangeAspect="1"/>
          </p:cNvPicPr>
          <p:nvPr/>
        </p:nvPicPr>
        <p:blipFill>
          <a:blip r:embed="rId2"/>
          <a:stretch>
            <a:fillRect/>
          </a:stretch>
        </p:blipFill>
        <p:spPr>
          <a:xfrm>
            <a:off x="9029701" y="3359792"/>
            <a:ext cx="8971826" cy="4568985"/>
          </a:xfrm>
          <a:prstGeom prst="rect">
            <a:avLst/>
          </a:prstGeom>
        </p:spPr>
      </p:pic>
      <p:pic>
        <p:nvPicPr>
          <p:cNvPr id="7" name="Picture 6">
            <a:extLst>
              <a:ext uri="{FF2B5EF4-FFF2-40B4-BE49-F238E27FC236}">
                <a16:creationId xmlns:a16="http://schemas.microsoft.com/office/drawing/2014/main" id="{2436DCD7-58A1-479E-90FB-8589C467A5BE}"/>
              </a:ext>
            </a:extLst>
          </p:cNvPr>
          <p:cNvPicPr>
            <a:picLocks noChangeAspect="1"/>
          </p:cNvPicPr>
          <p:nvPr/>
        </p:nvPicPr>
        <p:blipFill>
          <a:blip r:embed="rId3"/>
          <a:stretch>
            <a:fillRect/>
          </a:stretch>
        </p:blipFill>
        <p:spPr>
          <a:xfrm>
            <a:off x="412086" y="3359792"/>
            <a:ext cx="8617614" cy="4568985"/>
          </a:xfrm>
          <a:prstGeom prst="rect">
            <a:avLst/>
          </a:prstGeom>
        </p:spPr>
      </p:pic>
      <p:sp>
        <p:nvSpPr>
          <p:cNvPr id="9" name="TextBox 8">
            <a:extLst>
              <a:ext uri="{FF2B5EF4-FFF2-40B4-BE49-F238E27FC236}">
                <a16:creationId xmlns:a16="http://schemas.microsoft.com/office/drawing/2014/main" id="{0C62DDBF-DBB9-4802-A936-84D1EDD37C5F}"/>
              </a:ext>
            </a:extLst>
          </p:cNvPr>
          <p:cNvSpPr txBox="1"/>
          <p:nvPr/>
        </p:nvSpPr>
        <p:spPr>
          <a:xfrm>
            <a:off x="704675" y="509105"/>
            <a:ext cx="16597619" cy="2031325"/>
          </a:xfrm>
          <a:prstGeom prst="rect">
            <a:avLst/>
          </a:prstGeom>
          <a:noFill/>
        </p:spPr>
        <p:txBody>
          <a:bodyPr wrap="square">
            <a:spAutoFit/>
          </a:bodyPr>
          <a:lstStyle/>
          <a:p>
            <a:pPr defTabSz="1371600"/>
            <a:r>
              <a:rPr lang="en-US" sz="4200" b="1" dirty="0">
                <a:solidFill>
                  <a:srgbClr val="06948F"/>
                </a:solidFill>
                <a:latin typeface="Arial" panose="020B0604020202020204" pitchFamily="34" charset="0"/>
              </a:rPr>
              <a:t>To support integrated behavioral health care, the MMMRC recommends that providers and relevant stakeholder organizations take the following actions.</a:t>
            </a:r>
            <a:endParaRPr lang="en-US" sz="4200" b="1" dirty="0">
              <a:solidFill>
                <a:srgbClr val="06948F"/>
              </a:solidFill>
              <a:latin typeface="Calibri" panose="020F0502020204030204"/>
            </a:endParaRPr>
          </a:p>
        </p:txBody>
      </p:sp>
    </p:spTree>
    <p:extLst>
      <p:ext uri="{BB962C8B-B14F-4D97-AF65-F5344CB8AC3E}">
        <p14:creationId xmlns:p14="http://schemas.microsoft.com/office/powerpoint/2010/main" val="3513079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FE4E644-3B22-4C03-AB17-13D01DEF0DBD}"/>
              </a:ext>
            </a:extLst>
          </p:cNvPr>
          <p:cNvSpPr/>
          <p:nvPr/>
        </p:nvSpPr>
        <p:spPr>
          <a:xfrm>
            <a:off x="1295400" y="2628900"/>
            <a:ext cx="16383000" cy="6863417"/>
          </a:xfrm>
          <a:prstGeom prst="rect">
            <a:avLst/>
          </a:prstGeom>
        </p:spPr>
        <p:txBody>
          <a:bodyPr wrap="square">
            <a:spAutoFit/>
          </a:bodyPr>
          <a:lstStyle/>
          <a:p>
            <a:r>
              <a:rPr lang="en-US" sz="4000" dirty="0"/>
              <a:t>Purpose: </a:t>
            </a:r>
          </a:p>
          <a:p>
            <a:r>
              <a:rPr lang="en-US" sz="4000" dirty="0"/>
              <a:t>	To support providers of maternal health care with identifying and managing their patients' mental health and substance use concerns in real time, in an environment in which reproductive psychiatry resources are scarce. </a:t>
            </a:r>
          </a:p>
          <a:p>
            <a:r>
              <a:rPr lang="en-US" sz="4000" dirty="0"/>
              <a:t>	To expand access to education about maternal mental health disease burden and effective treatments.</a:t>
            </a:r>
          </a:p>
          <a:p>
            <a:r>
              <a:rPr lang="en-US" sz="4000" dirty="0"/>
              <a:t>	To improve the mental health care and systems of care for women who are pregnant, post-partum, suffering perinatal loss or planning pregnancy in the context of psychiatric symptoms.</a:t>
            </a:r>
          </a:p>
          <a:p>
            <a:r>
              <a:rPr lang="en-US" sz="4000" dirty="0"/>
              <a:t>	To improve the mental health care and systems of care for children and adolescents of Texas by supporting the women who care for them. </a:t>
            </a:r>
          </a:p>
        </p:txBody>
      </p:sp>
      <p:sp>
        <p:nvSpPr>
          <p:cNvPr id="3" name="Rectangle 2">
            <a:extLst>
              <a:ext uri="{FF2B5EF4-FFF2-40B4-BE49-F238E27FC236}">
                <a16:creationId xmlns:a16="http://schemas.microsoft.com/office/drawing/2014/main" id="{CA2A4B25-2260-4223-8638-49BF03002FC0}"/>
              </a:ext>
            </a:extLst>
          </p:cNvPr>
          <p:cNvSpPr/>
          <p:nvPr/>
        </p:nvSpPr>
        <p:spPr>
          <a:xfrm>
            <a:off x="1143000" y="419100"/>
            <a:ext cx="4871847" cy="1788631"/>
          </a:xfrm>
          <a:prstGeom prst="rect">
            <a:avLst/>
          </a:prstGeom>
        </p:spPr>
        <p:txBody>
          <a:bodyPr wrap="none">
            <a:spAutoFit/>
          </a:bodyPr>
          <a:lstStyle/>
          <a:p>
            <a:pPr>
              <a:lnSpc>
                <a:spcPts val="15000"/>
              </a:lnSpc>
            </a:pPr>
            <a:r>
              <a:rPr lang="en-US" sz="9600" dirty="0" err="1">
                <a:solidFill>
                  <a:srgbClr val="1A1B18"/>
                </a:solidFill>
                <a:latin typeface="Bahnschrift SemiBold" panose="020B0502040204020203" pitchFamily="34" charset="0"/>
              </a:rPr>
              <a:t>PeriPAN</a:t>
            </a:r>
            <a:endParaRPr lang="en-US" sz="9600" dirty="0">
              <a:solidFill>
                <a:srgbClr val="1A1B18"/>
              </a:solidFill>
              <a:latin typeface="Bahnschrift SemiBold" panose="020B0502040204020203" pitchFamily="34" charset="0"/>
            </a:endParaRPr>
          </a:p>
        </p:txBody>
      </p:sp>
    </p:spTree>
    <p:extLst>
      <p:ext uri="{BB962C8B-B14F-4D97-AF65-F5344CB8AC3E}">
        <p14:creationId xmlns:p14="http://schemas.microsoft.com/office/powerpoint/2010/main" val="2057321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2137300" y="1028700"/>
            <a:ext cx="28575" cy="8229600"/>
          </a:xfrm>
          <a:prstGeom prst="rect">
            <a:avLst/>
          </a:prstGeom>
          <a:solidFill>
            <a:srgbClr val="CDA63C"/>
          </a:solidFill>
        </p:spPr>
      </p:sp>
      <p:pic>
        <p:nvPicPr>
          <p:cNvPr id="3" name="Picture 3"/>
          <p:cNvPicPr>
            <a:picLocks noChangeAspect="1"/>
          </p:cNvPicPr>
          <p:nvPr/>
        </p:nvPicPr>
        <p:blipFill>
          <a:blip r:embed="rId2"/>
          <a:srcRect/>
          <a:stretch>
            <a:fillRect/>
          </a:stretch>
        </p:blipFill>
        <p:spPr>
          <a:xfrm>
            <a:off x="5082304" y="654279"/>
            <a:ext cx="7663477" cy="5108984"/>
          </a:xfrm>
          <a:prstGeom prst="rect">
            <a:avLst/>
          </a:prstGeom>
        </p:spPr>
      </p:pic>
      <p:sp>
        <p:nvSpPr>
          <p:cNvPr id="4" name="TextBox 4"/>
          <p:cNvSpPr txBox="1"/>
          <p:nvPr/>
        </p:nvSpPr>
        <p:spPr>
          <a:xfrm>
            <a:off x="4657069" y="6289430"/>
            <a:ext cx="9668531" cy="1346522"/>
          </a:xfrm>
          <a:prstGeom prst="rect">
            <a:avLst/>
          </a:prstGeom>
        </p:spPr>
        <p:txBody>
          <a:bodyPr wrap="square" lIns="0" tIns="0" rIns="0" bIns="0" rtlCol="0" anchor="t">
            <a:spAutoFit/>
          </a:bodyPr>
          <a:lstStyle/>
          <a:p>
            <a:pPr>
              <a:lnSpc>
                <a:spcPts val="10450"/>
              </a:lnSpc>
            </a:pPr>
            <a:r>
              <a:rPr lang="en-US" sz="9500" dirty="0">
                <a:solidFill>
                  <a:srgbClr val="1A1B18"/>
                </a:solidFill>
                <a:latin typeface="Bahnschrift SemiBold" panose="020B0502040204020203" pitchFamily="34" charset="0"/>
              </a:rPr>
              <a:t>Medical Director</a:t>
            </a:r>
          </a:p>
        </p:txBody>
      </p:sp>
      <p:sp>
        <p:nvSpPr>
          <p:cNvPr id="5" name="TextBox 5"/>
          <p:cNvSpPr txBox="1"/>
          <p:nvPr/>
        </p:nvSpPr>
        <p:spPr>
          <a:xfrm>
            <a:off x="3486153" y="7561034"/>
            <a:ext cx="10839448" cy="2467983"/>
          </a:xfrm>
          <a:prstGeom prst="rect">
            <a:avLst/>
          </a:prstGeom>
        </p:spPr>
        <p:txBody>
          <a:bodyPr wrap="square" lIns="0" tIns="0" rIns="0" bIns="0" rtlCol="0" anchor="t">
            <a:spAutoFit/>
          </a:bodyPr>
          <a:lstStyle/>
          <a:p>
            <a:pPr algn="ctr">
              <a:lnSpc>
                <a:spcPts val="3249"/>
              </a:lnSpc>
              <a:spcBef>
                <a:spcPct val="0"/>
              </a:spcBef>
            </a:pPr>
            <a:endParaRPr dirty="0"/>
          </a:p>
          <a:p>
            <a:pPr algn="ctr">
              <a:lnSpc>
                <a:spcPts val="3249"/>
              </a:lnSpc>
              <a:spcBef>
                <a:spcPct val="0"/>
              </a:spcBef>
            </a:pPr>
            <a:r>
              <a:rPr lang="en-US" sz="3200" spc="-37" dirty="0">
                <a:solidFill>
                  <a:srgbClr val="1A1B18"/>
                </a:solidFill>
              </a:rPr>
              <a:t>Sarah Mallard Wakefield, MD</a:t>
            </a:r>
          </a:p>
          <a:p>
            <a:pPr algn="ctr">
              <a:lnSpc>
                <a:spcPts val="3249"/>
              </a:lnSpc>
              <a:spcBef>
                <a:spcPct val="0"/>
              </a:spcBef>
            </a:pPr>
            <a:r>
              <a:rPr lang="en-US" sz="3200" spc="-37" dirty="0">
                <a:solidFill>
                  <a:srgbClr val="1A1B18"/>
                </a:solidFill>
              </a:rPr>
              <a:t>Associate Professor &amp; Chair</a:t>
            </a:r>
          </a:p>
          <a:p>
            <a:pPr algn="ctr">
              <a:lnSpc>
                <a:spcPts val="3249"/>
              </a:lnSpc>
              <a:spcBef>
                <a:spcPct val="0"/>
              </a:spcBef>
            </a:pPr>
            <a:r>
              <a:rPr lang="en-US" sz="3200" spc="-37" dirty="0">
                <a:solidFill>
                  <a:srgbClr val="1A1B18"/>
                </a:solidFill>
              </a:rPr>
              <a:t>Department of Psychiatry</a:t>
            </a:r>
          </a:p>
          <a:p>
            <a:pPr algn="ctr">
              <a:lnSpc>
                <a:spcPts val="3249"/>
              </a:lnSpc>
              <a:spcBef>
                <a:spcPct val="0"/>
              </a:spcBef>
            </a:pPr>
            <a:r>
              <a:rPr lang="en-US" sz="3200" spc="-37" dirty="0">
                <a:solidFill>
                  <a:srgbClr val="1A1B18"/>
                </a:solidFill>
              </a:rPr>
              <a:t> Texas Tech University Health Sciences Center Lubbock</a:t>
            </a:r>
          </a:p>
          <a:p>
            <a:pPr algn="ctr">
              <a:lnSpc>
                <a:spcPts val="3249"/>
              </a:lnSpc>
              <a:spcBef>
                <a:spcPct val="0"/>
              </a:spcBef>
            </a:pPr>
            <a:r>
              <a:rPr lang="en-US" sz="3200" spc="-37" dirty="0">
                <a:solidFill>
                  <a:srgbClr val="1A1B18"/>
                </a:solidFill>
              </a:rPr>
              <a:t>Specializing in child/adolescent, perinatal, and forensic psychiatry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TextBox 2"/>
          <p:cNvSpPr txBox="1"/>
          <p:nvPr/>
        </p:nvSpPr>
        <p:spPr>
          <a:xfrm>
            <a:off x="3681323" y="2022355"/>
            <a:ext cx="11738426" cy="1357329"/>
          </a:xfrm>
          <a:prstGeom prst="rect">
            <a:avLst/>
          </a:prstGeom>
        </p:spPr>
        <p:txBody>
          <a:bodyPr lIns="0" tIns="0" rIns="0" bIns="0" rtlCol="0" anchor="t">
            <a:spAutoFit/>
          </a:bodyPr>
          <a:lstStyle/>
          <a:p>
            <a:pPr>
              <a:lnSpc>
                <a:spcPts val="10450"/>
              </a:lnSpc>
            </a:pPr>
            <a:r>
              <a:rPr lang="en-US" sz="9500" dirty="0">
                <a:solidFill>
                  <a:srgbClr val="1A1B18"/>
                </a:solidFill>
                <a:latin typeface="Bahnschrift SemiBold" panose="020B0502040204020203" pitchFamily="34" charset="0"/>
              </a:rPr>
              <a:t>HRI's Identified</a:t>
            </a:r>
          </a:p>
        </p:txBody>
      </p:sp>
      <p:grpSp>
        <p:nvGrpSpPr>
          <p:cNvPr id="3" name="Group 3"/>
          <p:cNvGrpSpPr/>
          <p:nvPr/>
        </p:nvGrpSpPr>
        <p:grpSpPr>
          <a:xfrm>
            <a:off x="1028700" y="1028700"/>
            <a:ext cx="907930" cy="907930"/>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nvGrpSpPr>
          <p:cNvPr id="5" name="Group 5"/>
          <p:cNvGrpSpPr/>
          <p:nvPr/>
        </p:nvGrpSpPr>
        <p:grpSpPr>
          <a:xfrm rot="-5400000">
            <a:off x="1004923" y="8671463"/>
            <a:ext cx="955485" cy="218188"/>
            <a:chOff x="0" y="0"/>
            <a:chExt cx="1273980" cy="290918"/>
          </a:xfrm>
        </p:grpSpPr>
        <p:grpSp>
          <p:nvGrpSpPr>
            <p:cNvPr id="6" name="Group 6"/>
            <p:cNvGrpSpPr>
              <a:grpSpLocks noChangeAspect="1"/>
            </p:cNvGrpSpPr>
            <p:nvPr/>
          </p:nvGrpSpPr>
          <p:grpSpPr>
            <a:xfrm>
              <a:off x="983062" y="0"/>
              <a:ext cx="290918" cy="290918"/>
              <a:chOff x="0" y="0"/>
              <a:chExt cx="1708150" cy="1708150"/>
            </a:xfrm>
          </p:grpSpPr>
          <p:sp>
            <p:nvSpPr>
              <p:cNvPr id="7" name="Freeform 7"/>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8" name="Group 8"/>
            <p:cNvGrpSpPr>
              <a:grpSpLocks noChangeAspect="1"/>
            </p:cNvGrpSpPr>
            <p:nvPr/>
          </p:nvGrpSpPr>
          <p:grpSpPr>
            <a:xfrm>
              <a:off x="489944" y="0"/>
              <a:ext cx="290918" cy="290918"/>
              <a:chOff x="0" y="0"/>
              <a:chExt cx="1708150" cy="1708150"/>
            </a:xfrm>
          </p:grpSpPr>
          <p:sp>
            <p:nvSpPr>
              <p:cNvPr id="9" name="Freeform 9"/>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10" name="Group 10"/>
            <p:cNvGrpSpPr/>
            <p:nvPr/>
          </p:nvGrpSpPr>
          <p:grpSpPr>
            <a:xfrm>
              <a:off x="0" y="1587"/>
              <a:ext cx="287744" cy="287744"/>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grpSp>
        <p:nvGrpSpPr>
          <p:cNvPr id="12" name="Group 12"/>
          <p:cNvGrpSpPr/>
          <p:nvPr/>
        </p:nvGrpSpPr>
        <p:grpSpPr>
          <a:xfrm>
            <a:off x="2355011" y="3995584"/>
            <a:ext cx="13577977" cy="2743973"/>
            <a:chOff x="0" y="0"/>
            <a:chExt cx="18103970" cy="3658630"/>
          </a:xfrm>
        </p:grpSpPr>
        <p:sp>
          <p:nvSpPr>
            <p:cNvPr id="13" name="AutoShape 13"/>
            <p:cNvSpPr/>
            <p:nvPr/>
          </p:nvSpPr>
          <p:spPr>
            <a:xfrm>
              <a:off x="0" y="0"/>
              <a:ext cx="18103970" cy="41466"/>
            </a:xfrm>
            <a:prstGeom prst="rect">
              <a:avLst/>
            </a:prstGeom>
            <a:solidFill>
              <a:srgbClr val="CDA63C"/>
            </a:solidFill>
          </p:spPr>
        </p:sp>
        <p:sp>
          <p:nvSpPr>
            <p:cNvPr id="14" name="TextBox 14"/>
            <p:cNvSpPr txBox="1"/>
            <p:nvPr/>
          </p:nvSpPr>
          <p:spPr>
            <a:xfrm>
              <a:off x="0" y="423425"/>
              <a:ext cx="18103970" cy="2798714"/>
            </a:xfrm>
            <a:prstGeom prst="rect">
              <a:avLst/>
            </a:prstGeom>
          </p:spPr>
          <p:txBody>
            <a:bodyPr lIns="0" tIns="0" rIns="0" bIns="0" rtlCol="0" anchor="t">
              <a:spAutoFit/>
            </a:bodyPr>
            <a:lstStyle/>
            <a:p>
              <a:pPr>
                <a:lnSpc>
                  <a:spcPts val="4170"/>
                </a:lnSpc>
              </a:pPr>
              <a:r>
                <a:rPr lang="en-US" sz="3000" spc="-44" dirty="0">
                  <a:solidFill>
                    <a:srgbClr val="1A1B18"/>
                  </a:solidFill>
                  <a:latin typeface="Bahnschrift SemiBold" panose="020B0502040204020203" pitchFamily="34" charset="0"/>
                </a:rPr>
                <a:t>Texas Tech University Health Sciences Center - Lubbock</a:t>
              </a:r>
            </a:p>
            <a:p>
              <a:pPr>
                <a:lnSpc>
                  <a:spcPts val="4170"/>
                </a:lnSpc>
              </a:pPr>
              <a:r>
                <a:rPr lang="en-US" sz="3000" spc="-44" dirty="0">
                  <a:solidFill>
                    <a:srgbClr val="1A1B18"/>
                  </a:solidFill>
                  <a:latin typeface="Bahnschrift SemiBold" panose="020B0502040204020203" pitchFamily="34" charset="0"/>
                </a:rPr>
                <a:t>University of Texas - Dell Medical School </a:t>
              </a:r>
            </a:p>
            <a:p>
              <a:pPr>
                <a:lnSpc>
                  <a:spcPts val="4170"/>
                </a:lnSpc>
              </a:pPr>
              <a:r>
                <a:rPr lang="en-US" sz="3000" spc="-44" dirty="0">
                  <a:solidFill>
                    <a:srgbClr val="1A1B18"/>
                  </a:solidFill>
                  <a:latin typeface="Bahnschrift SemiBold" panose="020B0502040204020203" pitchFamily="34" charset="0"/>
                </a:rPr>
                <a:t>Baylor College of Medicine</a:t>
              </a:r>
            </a:p>
            <a:p>
              <a:pPr>
                <a:lnSpc>
                  <a:spcPts val="4170"/>
                </a:lnSpc>
              </a:pPr>
              <a:r>
                <a:rPr lang="en-US" sz="3000" spc="-44" dirty="0">
                  <a:solidFill>
                    <a:srgbClr val="1A1B18"/>
                  </a:solidFill>
                  <a:latin typeface="Bahnschrift SemiBold" panose="020B0502040204020203" pitchFamily="34" charset="0"/>
                </a:rPr>
                <a:t>University of Texas - Southwest</a:t>
              </a:r>
            </a:p>
          </p:txBody>
        </p:sp>
        <p:sp>
          <p:nvSpPr>
            <p:cNvPr id="15" name="AutoShape 15"/>
            <p:cNvSpPr/>
            <p:nvPr/>
          </p:nvSpPr>
          <p:spPr>
            <a:xfrm>
              <a:off x="0" y="3617164"/>
              <a:ext cx="18103970" cy="41466"/>
            </a:xfrm>
            <a:prstGeom prst="rect">
              <a:avLst/>
            </a:prstGeom>
            <a:solidFill>
              <a:srgbClr val="CDA63C"/>
            </a:solidFill>
          </p:spPr>
        </p:sp>
      </p:grpSp>
      <p:pic>
        <p:nvPicPr>
          <p:cNvPr id="16" name="Picture 1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820686" y="4386020"/>
            <a:ext cx="420642" cy="382784"/>
          </a:xfrm>
          <a:prstGeom prst="rect">
            <a:avLst/>
          </a:prstGeom>
        </p:spPr>
      </p:pic>
      <p:pic>
        <p:nvPicPr>
          <p:cNvPr id="17" name="Picture 1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820686" y="4952108"/>
            <a:ext cx="420642" cy="382784"/>
          </a:xfrm>
          <a:prstGeom prst="rect">
            <a:avLst/>
          </a:prstGeom>
        </p:spPr>
      </p:pic>
      <p:pic>
        <p:nvPicPr>
          <p:cNvPr id="18" name="Picture 1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820686" y="5931003"/>
            <a:ext cx="420642" cy="382784"/>
          </a:xfrm>
          <a:prstGeom prst="rect">
            <a:avLst/>
          </a:prstGeom>
        </p:spPr>
      </p:pic>
      <p:pic>
        <p:nvPicPr>
          <p:cNvPr id="19" name="Picture 1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820686" y="5367570"/>
            <a:ext cx="420642" cy="38278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grpSp>
        <p:nvGrpSpPr>
          <p:cNvPr id="2" name="Group 2"/>
          <p:cNvGrpSpPr/>
          <p:nvPr/>
        </p:nvGrpSpPr>
        <p:grpSpPr>
          <a:xfrm>
            <a:off x="10515600" y="6301805"/>
            <a:ext cx="6591890" cy="2041559"/>
            <a:chOff x="0" y="-85725"/>
            <a:chExt cx="6495691" cy="2722078"/>
          </a:xfrm>
        </p:grpSpPr>
        <p:sp>
          <p:nvSpPr>
            <p:cNvPr id="3" name="TextBox 3"/>
            <p:cNvSpPr txBox="1"/>
            <p:nvPr/>
          </p:nvSpPr>
          <p:spPr>
            <a:xfrm>
              <a:off x="0" y="-85725"/>
              <a:ext cx="6495691" cy="1204091"/>
            </a:xfrm>
            <a:prstGeom prst="rect">
              <a:avLst/>
            </a:prstGeom>
          </p:spPr>
          <p:txBody>
            <a:bodyPr lIns="0" tIns="0" rIns="0" bIns="0" rtlCol="0" anchor="t">
              <a:spAutoFit/>
            </a:bodyPr>
            <a:lstStyle/>
            <a:p>
              <a:pPr>
                <a:lnSpc>
                  <a:spcPts val="3250"/>
                </a:lnSpc>
              </a:pPr>
              <a:r>
                <a:rPr lang="en-US" sz="4800" spc="-37" dirty="0">
                  <a:solidFill>
                    <a:srgbClr val="1A1B18"/>
                  </a:solidFill>
                </a:rPr>
                <a:t>Gayle Olson, MD, MPH</a:t>
              </a:r>
            </a:p>
          </p:txBody>
        </p:sp>
        <p:sp>
          <p:nvSpPr>
            <p:cNvPr id="4" name="TextBox 4"/>
            <p:cNvSpPr txBox="1"/>
            <p:nvPr/>
          </p:nvSpPr>
          <p:spPr>
            <a:xfrm>
              <a:off x="0" y="714630"/>
              <a:ext cx="6495691" cy="1921723"/>
            </a:xfrm>
            <a:prstGeom prst="rect">
              <a:avLst/>
            </a:prstGeom>
          </p:spPr>
          <p:txBody>
            <a:bodyPr lIns="0" tIns="0" rIns="0" bIns="0" rtlCol="0" anchor="t">
              <a:spAutoFit/>
            </a:bodyPr>
            <a:lstStyle/>
            <a:p>
              <a:pPr>
                <a:lnSpc>
                  <a:spcPts val="2800"/>
                </a:lnSpc>
              </a:pPr>
              <a:r>
                <a:rPr lang="en-US" sz="2800" dirty="0">
                  <a:solidFill>
                    <a:srgbClr val="1A1B18"/>
                  </a:solidFill>
                </a:rPr>
                <a:t>District XI Chair Elect and </a:t>
              </a:r>
            </a:p>
            <a:p>
              <a:pPr>
                <a:lnSpc>
                  <a:spcPts val="2800"/>
                </a:lnSpc>
              </a:pPr>
              <a:r>
                <a:rPr lang="en-US" sz="2800" dirty="0">
                  <a:solidFill>
                    <a:srgbClr val="1A1B18"/>
                  </a:solidFill>
                </a:rPr>
                <a:t>ACOG Representative on the Texas Collaborative for Health Mothers and Babies</a:t>
              </a:r>
            </a:p>
          </p:txBody>
        </p:sp>
      </p:grpSp>
      <p:sp>
        <p:nvSpPr>
          <p:cNvPr id="5" name="TextBox 5"/>
          <p:cNvSpPr txBox="1"/>
          <p:nvPr/>
        </p:nvSpPr>
        <p:spPr>
          <a:xfrm>
            <a:off x="1028700" y="3846496"/>
            <a:ext cx="9334500" cy="2693045"/>
          </a:xfrm>
          <a:prstGeom prst="rect">
            <a:avLst/>
          </a:prstGeom>
        </p:spPr>
        <p:txBody>
          <a:bodyPr wrap="square" lIns="0" tIns="0" rIns="0" bIns="0" rtlCol="0" anchor="t">
            <a:spAutoFit/>
          </a:bodyPr>
          <a:lstStyle/>
          <a:p>
            <a:pPr>
              <a:lnSpc>
                <a:spcPts val="10450"/>
              </a:lnSpc>
            </a:pPr>
            <a:r>
              <a:rPr lang="en-US" sz="9500" dirty="0">
                <a:solidFill>
                  <a:srgbClr val="1A1B18"/>
                </a:solidFill>
                <a:latin typeface="Bahnschrift SemiBold" panose="020B0502040204020203" pitchFamily="34" charset="0"/>
              </a:rPr>
              <a:t>Clinical Consultant</a:t>
            </a:r>
          </a:p>
        </p:txBody>
      </p:sp>
      <p:sp>
        <p:nvSpPr>
          <p:cNvPr id="6" name="AutoShape 6"/>
          <p:cNvSpPr/>
          <p:nvPr/>
        </p:nvSpPr>
        <p:spPr>
          <a:xfrm>
            <a:off x="1028700" y="8591232"/>
            <a:ext cx="9055579" cy="31072"/>
          </a:xfrm>
          <a:prstGeom prst="rect">
            <a:avLst/>
          </a:prstGeom>
          <a:solidFill>
            <a:srgbClr val="CDA63C"/>
          </a:solidFill>
        </p:spPr>
      </p:sp>
      <p:grpSp>
        <p:nvGrpSpPr>
          <p:cNvPr id="7" name="Group 7"/>
          <p:cNvGrpSpPr/>
          <p:nvPr/>
        </p:nvGrpSpPr>
        <p:grpSpPr>
          <a:xfrm>
            <a:off x="1028700" y="1028700"/>
            <a:ext cx="907930" cy="907930"/>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nvGrpSpPr>
          <p:cNvPr id="9" name="Group 9"/>
          <p:cNvGrpSpPr/>
          <p:nvPr/>
        </p:nvGrpSpPr>
        <p:grpSpPr>
          <a:xfrm rot="-10800000">
            <a:off x="2773338" y="1373571"/>
            <a:ext cx="955485" cy="218188"/>
            <a:chOff x="0" y="0"/>
            <a:chExt cx="1273980" cy="290918"/>
          </a:xfrm>
        </p:grpSpPr>
        <p:grpSp>
          <p:nvGrpSpPr>
            <p:cNvPr id="10" name="Group 10"/>
            <p:cNvGrpSpPr>
              <a:grpSpLocks noChangeAspect="1"/>
            </p:cNvGrpSpPr>
            <p:nvPr/>
          </p:nvGrpSpPr>
          <p:grpSpPr>
            <a:xfrm>
              <a:off x="983062" y="0"/>
              <a:ext cx="290918" cy="290918"/>
              <a:chOff x="0" y="0"/>
              <a:chExt cx="1708150" cy="1708150"/>
            </a:xfrm>
          </p:grpSpPr>
          <p:sp>
            <p:nvSpPr>
              <p:cNvPr id="11" name="Freeform 11"/>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12" name="Group 12"/>
            <p:cNvGrpSpPr>
              <a:grpSpLocks noChangeAspect="1"/>
            </p:cNvGrpSpPr>
            <p:nvPr/>
          </p:nvGrpSpPr>
          <p:grpSpPr>
            <a:xfrm>
              <a:off x="489944" y="0"/>
              <a:ext cx="290918" cy="290918"/>
              <a:chOff x="0" y="0"/>
              <a:chExt cx="1708150" cy="1708150"/>
            </a:xfrm>
          </p:grpSpPr>
          <p:sp>
            <p:nvSpPr>
              <p:cNvPr id="13" name="Freeform 13"/>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14" name="Group 14"/>
            <p:cNvGrpSpPr/>
            <p:nvPr/>
          </p:nvGrpSpPr>
          <p:grpSpPr>
            <a:xfrm>
              <a:off x="0" y="1587"/>
              <a:ext cx="287744" cy="287744"/>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4" name="TextBox 4"/>
          <p:cNvSpPr txBox="1"/>
          <p:nvPr/>
        </p:nvSpPr>
        <p:spPr>
          <a:xfrm>
            <a:off x="9906000" y="1664696"/>
            <a:ext cx="7848600" cy="7159396"/>
          </a:xfrm>
          <a:prstGeom prst="rect">
            <a:avLst/>
          </a:prstGeom>
        </p:spPr>
        <p:txBody>
          <a:bodyPr wrap="square" lIns="0" tIns="0" rIns="0" bIns="0" rtlCol="0" anchor="t">
            <a:spAutoFit/>
          </a:bodyPr>
          <a:lstStyle/>
          <a:p>
            <a:pPr>
              <a:lnSpc>
                <a:spcPts val="2800"/>
              </a:lnSpc>
            </a:pPr>
            <a:r>
              <a:rPr lang="en-US" sz="3200" dirty="0">
                <a:solidFill>
                  <a:srgbClr val="1A1B18"/>
                </a:solidFill>
              </a:rPr>
              <a:t>Including (but not limited to): </a:t>
            </a:r>
          </a:p>
          <a:p>
            <a:pPr>
              <a:lnSpc>
                <a:spcPts val="2800"/>
              </a:lnSpc>
            </a:pPr>
            <a:endParaRPr lang="en-US" sz="3200" dirty="0">
              <a:solidFill>
                <a:srgbClr val="1A1B18"/>
              </a:solidFill>
            </a:endParaRPr>
          </a:p>
          <a:p>
            <a:pPr>
              <a:lnSpc>
                <a:spcPts val="2800"/>
              </a:lnSpc>
            </a:pPr>
            <a:r>
              <a:rPr lang="en-US" sz="3200" dirty="0">
                <a:solidFill>
                  <a:srgbClr val="1A1B18"/>
                </a:solidFill>
              </a:rPr>
              <a:t>Texas Community Association of Community Health Centers</a:t>
            </a:r>
          </a:p>
          <a:p>
            <a:pPr>
              <a:lnSpc>
                <a:spcPts val="2800"/>
              </a:lnSpc>
            </a:pPr>
            <a:endParaRPr lang="en-US" sz="3200" dirty="0">
              <a:solidFill>
                <a:srgbClr val="1A1B18"/>
              </a:solidFill>
            </a:endParaRPr>
          </a:p>
          <a:p>
            <a:pPr>
              <a:lnSpc>
                <a:spcPts val="2800"/>
              </a:lnSpc>
            </a:pPr>
            <a:r>
              <a:rPr lang="en-US" sz="3200" dirty="0">
                <a:solidFill>
                  <a:srgbClr val="1A1B18"/>
                </a:solidFill>
              </a:rPr>
              <a:t>American College of Obstetrician and Gynecologist Local Chapter</a:t>
            </a:r>
          </a:p>
          <a:p>
            <a:pPr>
              <a:lnSpc>
                <a:spcPts val="2800"/>
              </a:lnSpc>
            </a:pPr>
            <a:endParaRPr lang="en-US" sz="3200" dirty="0">
              <a:solidFill>
                <a:srgbClr val="1A1B18"/>
              </a:solidFill>
            </a:endParaRPr>
          </a:p>
          <a:p>
            <a:pPr>
              <a:lnSpc>
                <a:spcPts val="2800"/>
              </a:lnSpc>
            </a:pPr>
            <a:r>
              <a:rPr lang="en-US" sz="3200" dirty="0">
                <a:solidFill>
                  <a:srgbClr val="1A1B18"/>
                </a:solidFill>
              </a:rPr>
              <a:t>March of Dimes</a:t>
            </a:r>
          </a:p>
          <a:p>
            <a:pPr>
              <a:lnSpc>
                <a:spcPts val="2800"/>
              </a:lnSpc>
            </a:pPr>
            <a:endParaRPr lang="en-US" sz="3200" dirty="0">
              <a:solidFill>
                <a:srgbClr val="1A1B18"/>
              </a:solidFill>
            </a:endParaRPr>
          </a:p>
          <a:p>
            <a:pPr>
              <a:lnSpc>
                <a:spcPts val="2800"/>
              </a:lnSpc>
            </a:pPr>
            <a:r>
              <a:rPr lang="en-US" sz="3200" dirty="0">
                <a:solidFill>
                  <a:srgbClr val="1A1B18"/>
                </a:solidFill>
              </a:rPr>
              <a:t>Texas Pediatric Society</a:t>
            </a:r>
          </a:p>
          <a:p>
            <a:pPr>
              <a:lnSpc>
                <a:spcPts val="2800"/>
              </a:lnSpc>
            </a:pPr>
            <a:endParaRPr lang="en-US" sz="3200" dirty="0">
              <a:solidFill>
                <a:srgbClr val="1A1B18"/>
              </a:solidFill>
            </a:endParaRPr>
          </a:p>
          <a:p>
            <a:pPr>
              <a:lnSpc>
                <a:spcPts val="2800"/>
              </a:lnSpc>
            </a:pPr>
            <a:r>
              <a:rPr lang="en-US" sz="3200" dirty="0"/>
              <a:t>Association of Texas Midwives</a:t>
            </a:r>
          </a:p>
          <a:p>
            <a:pPr>
              <a:lnSpc>
                <a:spcPts val="2800"/>
              </a:lnSpc>
            </a:pPr>
            <a:endParaRPr lang="en-US" sz="3200" dirty="0"/>
          </a:p>
          <a:p>
            <a:pPr>
              <a:lnSpc>
                <a:spcPts val="2800"/>
              </a:lnSpc>
            </a:pPr>
            <a:r>
              <a:rPr lang="en-US" sz="3200" dirty="0"/>
              <a:t>State Agencies</a:t>
            </a:r>
          </a:p>
          <a:p>
            <a:pPr>
              <a:lnSpc>
                <a:spcPts val="2800"/>
              </a:lnSpc>
            </a:pPr>
            <a:endParaRPr lang="en-US" sz="3200" dirty="0"/>
          </a:p>
          <a:p>
            <a:pPr>
              <a:lnSpc>
                <a:spcPts val="2800"/>
              </a:lnSpc>
            </a:pPr>
            <a:r>
              <a:rPr lang="en-US" sz="3200" dirty="0"/>
              <a:t>Texas Collaborative for Healthy Mothers and Babies (the state Perinatal Quality Collaborative)</a:t>
            </a:r>
          </a:p>
          <a:p>
            <a:pPr>
              <a:lnSpc>
                <a:spcPts val="2800"/>
              </a:lnSpc>
            </a:pPr>
            <a:endParaRPr lang="en-US" sz="2000" dirty="0">
              <a:solidFill>
                <a:srgbClr val="1A1B18"/>
              </a:solidFill>
            </a:endParaRPr>
          </a:p>
        </p:txBody>
      </p:sp>
      <p:sp>
        <p:nvSpPr>
          <p:cNvPr id="5" name="TextBox 5"/>
          <p:cNvSpPr txBox="1"/>
          <p:nvPr/>
        </p:nvSpPr>
        <p:spPr>
          <a:xfrm>
            <a:off x="1028700" y="3846496"/>
            <a:ext cx="9055579" cy="1346522"/>
          </a:xfrm>
          <a:prstGeom prst="rect">
            <a:avLst/>
          </a:prstGeom>
        </p:spPr>
        <p:txBody>
          <a:bodyPr lIns="0" tIns="0" rIns="0" bIns="0" rtlCol="0" anchor="t">
            <a:spAutoFit/>
          </a:bodyPr>
          <a:lstStyle/>
          <a:p>
            <a:pPr>
              <a:lnSpc>
                <a:spcPts val="10450"/>
              </a:lnSpc>
            </a:pPr>
            <a:r>
              <a:rPr lang="en-US" sz="9500" dirty="0">
                <a:solidFill>
                  <a:srgbClr val="1A1B18"/>
                </a:solidFill>
                <a:latin typeface="Bahnschrift SemiBold" panose="020B0502040204020203" pitchFamily="34" charset="0"/>
              </a:rPr>
              <a:t>Stakeholders</a:t>
            </a:r>
          </a:p>
        </p:txBody>
      </p:sp>
      <p:sp>
        <p:nvSpPr>
          <p:cNvPr id="6" name="AutoShape 6"/>
          <p:cNvSpPr/>
          <p:nvPr/>
        </p:nvSpPr>
        <p:spPr>
          <a:xfrm>
            <a:off x="1028700" y="8591232"/>
            <a:ext cx="9055579" cy="31072"/>
          </a:xfrm>
          <a:prstGeom prst="rect">
            <a:avLst/>
          </a:prstGeom>
          <a:solidFill>
            <a:srgbClr val="CDA63C"/>
          </a:solidFill>
        </p:spPr>
      </p:sp>
      <p:grpSp>
        <p:nvGrpSpPr>
          <p:cNvPr id="7" name="Group 7"/>
          <p:cNvGrpSpPr/>
          <p:nvPr/>
        </p:nvGrpSpPr>
        <p:grpSpPr>
          <a:xfrm>
            <a:off x="1028700" y="1028700"/>
            <a:ext cx="907930" cy="907930"/>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nvGrpSpPr>
          <p:cNvPr id="9" name="Group 9"/>
          <p:cNvGrpSpPr/>
          <p:nvPr/>
        </p:nvGrpSpPr>
        <p:grpSpPr>
          <a:xfrm rot="-10800000">
            <a:off x="2773338" y="1373571"/>
            <a:ext cx="955485" cy="218188"/>
            <a:chOff x="0" y="0"/>
            <a:chExt cx="1273980" cy="290918"/>
          </a:xfrm>
        </p:grpSpPr>
        <p:grpSp>
          <p:nvGrpSpPr>
            <p:cNvPr id="10" name="Group 10"/>
            <p:cNvGrpSpPr>
              <a:grpSpLocks noChangeAspect="1"/>
            </p:cNvGrpSpPr>
            <p:nvPr/>
          </p:nvGrpSpPr>
          <p:grpSpPr>
            <a:xfrm>
              <a:off x="983062" y="0"/>
              <a:ext cx="290918" cy="290918"/>
              <a:chOff x="0" y="0"/>
              <a:chExt cx="1708150" cy="1708150"/>
            </a:xfrm>
          </p:grpSpPr>
          <p:sp>
            <p:nvSpPr>
              <p:cNvPr id="11" name="Freeform 11"/>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12" name="Group 12"/>
            <p:cNvGrpSpPr>
              <a:grpSpLocks noChangeAspect="1"/>
            </p:cNvGrpSpPr>
            <p:nvPr/>
          </p:nvGrpSpPr>
          <p:grpSpPr>
            <a:xfrm>
              <a:off x="489944" y="0"/>
              <a:ext cx="290918" cy="290918"/>
              <a:chOff x="0" y="0"/>
              <a:chExt cx="1708150" cy="1708150"/>
            </a:xfrm>
          </p:grpSpPr>
          <p:sp>
            <p:nvSpPr>
              <p:cNvPr id="13" name="Freeform 13"/>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14" name="Group 14"/>
            <p:cNvGrpSpPr/>
            <p:nvPr/>
          </p:nvGrpSpPr>
          <p:grpSpPr>
            <a:xfrm>
              <a:off x="0" y="1587"/>
              <a:ext cx="287744" cy="287744"/>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spTree>
    <p:extLst>
      <p:ext uri="{BB962C8B-B14F-4D97-AF65-F5344CB8AC3E}">
        <p14:creationId xmlns:p14="http://schemas.microsoft.com/office/powerpoint/2010/main" val="2867417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grpSp>
        <p:nvGrpSpPr>
          <p:cNvPr id="2" name="Group 2"/>
          <p:cNvGrpSpPr/>
          <p:nvPr/>
        </p:nvGrpSpPr>
        <p:grpSpPr>
          <a:xfrm>
            <a:off x="16541870" y="1028700"/>
            <a:ext cx="907930" cy="907930"/>
            <a:chOff x="0" y="0"/>
            <a:chExt cx="6350000" cy="6350000"/>
          </a:xfrm>
        </p:grpSpPr>
        <p:sp>
          <p:nvSpPr>
            <p:cNvPr id="3" name="Freeform 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nvGrpSpPr>
          <p:cNvPr id="4" name="Group 4"/>
          <p:cNvGrpSpPr/>
          <p:nvPr/>
        </p:nvGrpSpPr>
        <p:grpSpPr>
          <a:xfrm>
            <a:off x="7015305" y="3933212"/>
            <a:ext cx="7200900" cy="2382473"/>
            <a:chOff x="0" y="0"/>
            <a:chExt cx="9601200" cy="3176631"/>
          </a:xfrm>
        </p:grpSpPr>
        <p:sp>
          <p:nvSpPr>
            <p:cNvPr id="5" name="TextBox 5"/>
            <p:cNvSpPr txBox="1"/>
            <p:nvPr/>
          </p:nvSpPr>
          <p:spPr>
            <a:xfrm>
              <a:off x="0" y="38100"/>
              <a:ext cx="9601200" cy="1376909"/>
            </a:xfrm>
            <a:prstGeom prst="rect">
              <a:avLst/>
            </a:prstGeom>
          </p:spPr>
          <p:txBody>
            <a:bodyPr lIns="0" tIns="0" rIns="0" bIns="0" rtlCol="0" anchor="t">
              <a:spAutoFit/>
            </a:bodyPr>
            <a:lstStyle/>
            <a:p>
              <a:pPr>
                <a:lnSpc>
                  <a:spcPts val="8050"/>
                </a:lnSpc>
              </a:pPr>
              <a:r>
                <a:rPr lang="en-US" sz="7000" dirty="0">
                  <a:solidFill>
                    <a:srgbClr val="1A1B18"/>
                  </a:solidFill>
                  <a:latin typeface="Bahnschrift SemiBold" panose="020B0502040204020203" pitchFamily="34" charset="0"/>
                </a:rPr>
                <a:t>Metrics</a:t>
              </a:r>
            </a:p>
          </p:txBody>
        </p:sp>
        <p:sp>
          <p:nvSpPr>
            <p:cNvPr id="6" name="TextBox 6"/>
            <p:cNvSpPr txBox="1"/>
            <p:nvPr/>
          </p:nvSpPr>
          <p:spPr>
            <a:xfrm>
              <a:off x="0" y="2585016"/>
              <a:ext cx="9601200" cy="591615"/>
            </a:xfrm>
            <a:prstGeom prst="rect">
              <a:avLst/>
            </a:prstGeom>
          </p:spPr>
          <p:txBody>
            <a:bodyPr lIns="0" tIns="0" rIns="0" bIns="0" rtlCol="0" anchor="t">
              <a:spAutoFit/>
            </a:bodyPr>
            <a:lstStyle/>
            <a:p>
              <a:pPr>
                <a:lnSpc>
                  <a:spcPts val="3250"/>
                </a:lnSpc>
              </a:pPr>
              <a:endParaRPr/>
            </a:p>
          </p:txBody>
        </p:sp>
        <p:sp>
          <p:nvSpPr>
            <p:cNvPr id="7" name="AutoShape 7"/>
            <p:cNvSpPr/>
            <p:nvPr/>
          </p:nvSpPr>
          <p:spPr>
            <a:xfrm>
              <a:off x="0" y="2026557"/>
              <a:ext cx="9601200" cy="32635"/>
            </a:xfrm>
            <a:prstGeom prst="rect">
              <a:avLst/>
            </a:prstGeom>
            <a:solidFill>
              <a:srgbClr val="CDA63C"/>
            </a:solidFill>
          </p:spPr>
        </p:sp>
      </p:grpSp>
      <p:sp>
        <p:nvSpPr>
          <p:cNvPr id="8" name="AutoShape 8"/>
          <p:cNvSpPr/>
          <p:nvPr/>
        </p:nvSpPr>
        <p:spPr>
          <a:xfrm rot="-10800000">
            <a:off x="15836375" y="1028700"/>
            <a:ext cx="28575" cy="8229600"/>
          </a:xfrm>
          <a:prstGeom prst="rect">
            <a:avLst/>
          </a:prstGeom>
          <a:solidFill>
            <a:srgbClr val="CDA63C"/>
          </a:solidFill>
        </p:spPr>
      </p:sp>
      <p:grpSp>
        <p:nvGrpSpPr>
          <p:cNvPr id="9" name="Group 9"/>
          <p:cNvGrpSpPr/>
          <p:nvPr/>
        </p:nvGrpSpPr>
        <p:grpSpPr>
          <a:xfrm rot="5400000">
            <a:off x="16518092" y="8671463"/>
            <a:ext cx="955485" cy="218188"/>
            <a:chOff x="0" y="0"/>
            <a:chExt cx="1273980" cy="290918"/>
          </a:xfrm>
        </p:grpSpPr>
        <p:grpSp>
          <p:nvGrpSpPr>
            <p:cNvPr id="10" name="Group 10"/>
            <p:cNvGrpSpPr>
              <a:grpSpLocks noChangeAspect="1"/>
            </p:cNvGrpSpPr>
            <p:nvPr/>
          </p:nvGrpSpPr>
          <p:grpSpPr>
            <a:xfrm>
              <a:off x="983062" y="0"/>
              <a:ext cx="290918" cy="290918"/>
              <a:chOff x="0" y="0"/>
              <a:chExt cx="1708150" cy="1708150"/>
            </a:xfrm>
          </p:grpSpPr>
          <p:sp>
            <p:nvSpPr>
              <p:cNvPr id="11" name="Freeform 11"/>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12" name="Group 12"/>
            <p:cNvGrpSpPr>
              <a:grpSpLocks noChangeAspect="1"/>
            </p:cNvGrpSpPr>
            <p:nvPr/>
          </p:nvGrpSpPr>
          <p:grpSpPr>
            <a:xfrm>
              <a:off x="489944" y="0"/>
              <a:ext cx="290918" cy="290918"/>
              <a:chOff x="0" y="0"/>
              <a:chExt cx="1708150" cy="1708150"/>
            </a:xfrm>
          </p:grpSpPr>
          <p:sp>
            <p:nvSpPr>
              <p:cNvPr id="13" name="Freeform 13"/>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14" name="Group 14"/>
            <p:cNvGrpSpPr/>
            <p:nvPr/>
          </p:nvGrpSpPr>
          <p:grpSpPr>
            <a:xfrm>
              <a:off x="0" y="1587"/>
              <a:ext cx="287744" cy="287744"/>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pic>
        <p:nvPicPr>
          <p:cNvPr id="16" name="Picture 16"/>
          <p:cNvPicPr>
            <a:picLocks noChangeAspect="1"/>
          </p:cNvPicPr>
          <p:nvPr/>
        </p:nvPicPr>
        <p:blipFill>
          <a:blip r:embed="rId2"/>
          <a:srcRect/>
          <a:stretch>
            <a:fillRect/>
          </a:stretch>
        </p:blipFill>
        <p:spPr>
          <a:xfrm>
            <a:off x="1028700" y="1028700"/>
            <a:ext cx="5486400" cy="8229600"/>
          </a:xfrm>
          <a:prstGeom prst="rect">
            <a:avLst/>
          </a:prstGeom>
        </p:spPr>
      </p:pic>
      <p:sp>
        <p:nvSpPr>
          <p:cNvPr id="18" name="Rectangle 17">
            <a:extLst>
              <a:ext uri="{FF2B5EF4-FFF2-40B4-BE49-F238E27FC236}">
                <a16:creationId xmlns:a16="http://schemas.microsoft.com/office/drawing/2014/main" id="{0EB45379-FA99-4D72-ACCC-7EE24BE8945A}"/>
              </a:ext>
            </a:extLst>
          </p:cNvPr>
          <p:cNvSpPr/>
          <p:nvPr/>
        </p:nvSpPr>
        <p:spPr>
          <a:xfrm>
            <a:off x="7072457" y="5760238"/>
            <a:ext cx="8675280" cy="3957237"/>
          </a:xfrm>
          <a:prstGeom prst="rect">
            <a:avLst/>
          </a:prstGeom>
        </p:spPr>
        <p:txBody>
          <a:bodyPr wrap="square">
            <a:spAutoFit/>
          </a:bodyPr>
          <a:lstStyle/>
          <a:p>
            <a:pPr marL="342900" marR="0" lvl="0" indent="-342900">
              <a:lnSpc>
                <a:spcPct val="105000"/>
              </a:lnSpc>
              <a:spcBef>
                <a:spcPts val="0"/>
              </a:spcBef>
              <a:spcAft>
                <a:spcPts val="0"/>
              </a:spcAft>
              <a:buFont typeface="+mj-lt"/>
              <a:buAutoNum type="arabicPeriod"/>
            </a:pPr>
            <a:r>
              <a:rPr lang="en-US" sz="2000" dirty="0">
                <a:latin typeface="Calibri" panose="020F0502020204030204" pitchFamily="34" charset="0"/>
                <a:ea typeface="Times New Roman" panose="02020603050405020304" pitchFamily="18" charset="0"/>
                <a:cs typeface="Calibri" panose="020F0502020204030204" pitchFamily="34" charset="0"/>
              </a:rPr>
              <a:t>Percentage of PCPs and OBs within each pilot region that are enrolled</a:t>
            </a:r>
            <a:endParaRPr lang="en-US" sz="2000" dirty="0">
              <a:latin typeface="Calibri" panose="020F0502020204030204" pitchFamily="34" charset="0"/>
              <a:ea typeface="Calibri" panose="020F0502020204030204" pitchFamily="34" charset="0"/>
              <a:cs typeface="Calibri" panose="020F0502020204030204" pitchFamily="34" charset="0"/>
            </a:endParaRPr>
          </a:p>
          <a:p>
            <a:pPr marL="342900" marR="0" lvl="0" indent="-342900">
              <a:lnSpc>
                <a:spcPct val="105000"/>
              </a:lnSpc>
              <a:spcBef>
                <a:spcPts val="0"/>
              </a:spcBef>
              <a:spcAft>
                <a:spcPts val="0"/>
              </a:spcAft>
              <a:buFont typeface="+mj-lt"/>
              <a:buAutoNum type="arabicPeriod"/>
            </a:pPr>
            <a:r>
              <a:rPr lang="en-US" sz="2000" dirty="0">
                <a:latin typeface="Calibri" panose="020F0502020204030204" pitchFamily="34" charset="0"/>
                <a:ea typeface="Times New Roman" panose="02020603050405020304" pitchFamily="18" charset="0"/>
                <a:cs typeface="Calibri" panose="020F0502020204030204" pitchFamily="34" charset="0"/>
              </a:rPr>
              <a:t>Percentage of phone calls answered, by team and by entire pilot program, within 5 minutes</a:t>
            </a:r>
            <a:endParaRPr lang="en-US" sz="2000" dirty="0">
              <a:latin typeface="Calibri" panose="020F0502020204030204" pitchFamily="34" charset="0"/>
              <a:ea typeface="Calibri" panose="020F0502020204030204" pitchFamily="34" charset="0"/>
              <a:cs typeface="Calibri" panose="020F0502020204030204" pitchFamily="34" charset="0"/>
            </a:endParaRPr>
          </a:p>
          <a:p>
            <a:pPr marL="342900" marR="0" lvl="0" indent="-342900">
              <a:lnSpc>
                <a:spcPct val="105000"/>
              </a:lnSpc>
              <a:spcBef>
                <a:spcPts val="0"/>
              </a:spcBef>
              <a:spcAft>
                <a:spcPts val="0"/>
              </a:spcAft>
              <a:buFont typeface="+mj-lt"/>
              <a:buAutoNum type="arabicPeriod"/>
            </a:pPr>
            <a:r>
              <a:rPr lang="en-US" sz="2000" dirty="0">
                <a:latin typeface="Calibri" panose="020F0502020204030204" pitchFamily="34" charset="0"/>
                <a:ea typeface="Times New Roman" panose="02020603050405020304" pitchFamily="18" charset="0"/>
                <a:cs typeface="Calibri" panose="020F0502020204030204" pitchFamily="34" charset="0"/>
              </a:rPr>
              <a:t>Percentage of consultative requests responded to within 30 minutes, by team and by entire pilot program</a:t>
            </a:r>
            <a:endParaRPr lang="en-US" sz="2000" dirty="0">
              <a:latin typeface="Calibri" panose="020F0502020204030204" pitchFamily="34" charset="0"/>
              <a:ea typeface="Calibri" panose="020F0502020204030204" pitchFamily="34" charset="0"/>
              <a:cs typeface="Calibri" panose="020F0502020204030204" pitchFamily="34" charset="0"/>
            </a:endParaRPr>
          </a:p>
          <a:p>
            <a:pPr marL="342900" marR="0" lvl="0" indent="-342900">
              <a:lnSpc>
                <a:spcPct val="105000"/>
              </a:lnSpc>
              <a:spcBef>
                <a:spcPts val="0"/>
              </a:spcBef>
              <a:spcAft>
                <a:spcPts val="0"/>
              </a:spcAft>
              <a:buFont typeface="+mj-lt"/>
              <a:buAutoNum type="arabicPeriod"/>
            </a:pPr>
            <a:r>
              <a:rPr lang="en-US" sz="2000" dirty="0">
                <a:latin typeface="Calibri" panose="020F0502020204030204" pitchFamily="34" charset="0"/>
                <a:ea typeface="Times New Roman" panose="02020603050405020304" pitchFamily="18" charset="0"/>
                <a:cs typeface="Calibri" panose="020F0502020204030204" pitchFamily="34" charset="0"/>
              </a:rPr>
              <a:t>Percentage of enrolled clinicians using consultation services at least once, by team and across entire pilot program</a:t>
            </a:r>
            <a:endParaRPr lang="en-US" sz="2000" dirty="0">
              <a:latin typeface="Calibri" panose="020F0502020204030204" pitchFamily="34" charset="0"/>
              <a:ea typeface="Calibri" panose="020F0502020204030204" pitchFamily="34" charset="0"/>
              <a:cs typeface="Calibri" panose="020F0502020204030204" pitchFamily="34" charset="0"/>
            </a:endParaRPr>
          </a:p>
          <a:p>
            <a:pPr marL="342900" marR="0" lvl="0" indent="-342900">
              <a:lnSpc>
                <a:spcPct val="105000"/>
              </a:lnSpc>
              <a:spcBef>
                <a:spcPts val="0"/>
              </a:spcBef>
              <a:spcAft>
                <a:spcPts val="0"/>
              </a:spcAft>
              <a:buFont typeface="+mj-lt"/>
              <a:buAutoNum type="arabicPeriod"/>
            </a:pPr>
            <a:r>
              <a:rPr lang="en-US" sz="2000" dirty="0">
                <a:latin typeface="Calibri" panose="020F0502020204030204" pitchFamily="34" charset="0"/>
                <a:ea typeface="Times New Roman" panose="02020603050405020304" pitchFamily="18" charset="0"/>
                <a:cs typeface="Calibri" panose="020F0502020204030204" pitchFamily="34" charset="0"/>
              </a:rPr>
              <a:t>Clinicians’ </a:t>
            </a:r>
            <a:r>
              <a:rPr lang="en-US" sz="2000" dirty="0" err="1">
                <a:latin typeface="Calibri" panose="020F0502020204030204" pitchFamily="34" charset="0"/>
                <a:ea typeface="Times New Roman" panose="02020603050405020304" pitchFamily="18" charset="0"/>
                <a:cs typeface="Calibri" panose="020F0502020204030204" pitchFamily="34" charset="0"/>
              </a:rPr>
              <a:t>PeriPAN</a:t>
            </a:r>
            <a:r>
              <a:rPr lang="en-US" sz="2000" dirty="0">
                <a:latin typeface="Calibri" panose="020F0502020204030204" pitchFamily="34" charset="0"/>
                <a:ea typeface="Times New Roman" panose="02020603050405020304" pitchFamily="18" charset="0"/>
                <a:cs typeface="Calibri" panose="020F0502020204030204" pitchFamily="34" charset="0"/>
              </a:rPr>
              <a:t> utilization satisfaction derived from satisfaction surveys developed by the Internal Evaluation team (see Internal Evaluation team 3.1)</a:t>
            </a:r>
            <a:endParaRPr lang="en-US" sz="2000" dirty="0">
              <a:latin typeface="Calibri" panose="020F0502020204030204" pitchFamily="34" charset="0"/>
              <a:ea typeface="Calibri" panose="020F0502020204030204" pitchFamily="34" charset="0"/>
              <a:cs typeface="Calibri" panose="020F0502020204030204" pitchFamily="34" charset="0"/>
            </a:endParaRPr>
          </a:p>
          <a:p>
            <a:pPr marL="342900" marR="0" lvl="0" indent="-342900">
              <a:lnSpc>
                <a:spcPct val="105000"/>
              </a:lnSpc>
              <a:spcBef>
                <a:spcPts val="0"/>
              </a:spcBef>
              <a:spcAft>
                <a:spcPts val="800"/>
              </a:spcAft>
              <a:buFont typeface="+mj-lt"/>
              <a:buAutoNum type="arabicPeriod"/>
            </a:pPr>
            <a:r>
              <a:rPr lang="en-US" sz="2000" dirty="0">
                <a:latin typeface="Calibri" panose="020F0502020204030204" pitchFamily="34" charset="0"/>
                <a:ea typeface="Times New Roman" panose="02020603050405020304" pitchFamily="18" charset="0"/>
                <a:cs typeface="Calibri" panose="020F0502020204030204" pitchFamily="34" charset="0"/>
              </a:rPr>
              <a:t>Clinicians’ comfort score derived from satisfaction surveys developed by the Internal Evaluation team (see Internal Evaluation team 3.1) and PPAN psychiatry physicians</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2D7BDE-9AE3-4252-B2F6-2431E3CE57E7}"/>
              </a:ext>
            </a:extLst>
          </p:cNvPr>
          <p:cNvPicPr>
            <a:picLocks noChangeAspect="1"/>
          </p:cNvPicPr>
          <p:nvPr/>
        </p:nvPicPr>
        <p:blipFill>
          <a:blip r:embed="rId2"/>
          <a:stretch>
            <a:fillRect/>
          </a:stretch>
        </p:blipFill>
        <p:spPr>
          <a:xfrm>
            <a:off x="1295400" y="220827"/>
            <a:ext cx="12725400" cy="10041136"/>
          </a:xfrm>
          <a:prstGeom prst="rect">
            <a:avLst/>
          </a:prstGeom>
        </p:spPr>
      </p:pic>
    </p:spTree>
    <p:extLst>
      <p:ext uri="{BB962C8B-B14F-4D97-AF65-F5344CB8AC3E}">
        <p14:creationId xmlns:p14="http://schemas.microsoft.com/office/powerpoint/2010/main" val="1657133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955485" cy="218188"/>
            <a:chOff x="0" y="0"/>
            <a:chExt cx="1273980" cy="290918"/>
          </a:xfrm>
        </p:grpSpPr>
        <p:grpSp>
          <p:nvGrpSpPr>
            <p:cNvPr id="3" name="Group 3"/>
            <p:cNvGrpSpPr>
              <a:grpSpLocks noChangeAspect="1"/>
            </p:cNvGrpSpPr>
            <p:nvPr/>
          </p:nvGrpSpPr>
          <p:grpSpPr>
            <a:xfrm>
              <a:off x="983062" y="0"/>
              <a:ext cx="290918" cy="290918"/>
              <a:chOff x="0" y="0"/>
              <a:chExt cx="1708150" cy="1708150"/>
            </a:xfrm>
          </p:grpSpPr>
          <p:sp>
            <p:nvSpPr>
              <p:cNvPr id="4" name="Freeform 4"/>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5" name="Group 5"/>
            <p:cNvGrpSpPr>
              <a:grpSpLocks noChangeAspect="1"/>
            </p:cNvGrpSpPr>
            <p:nvPr/>
          </p:nvGrpSpPr>
          <p:grpSpPr>
            <a:xfrm>
              <a:off x="489944" y="0"/>
              <a:ext cx="290918" cy="290918"/>
              <a:chOff x="0" y="0"/>
              <a:chExt cx="1708150" cy="1708150"/>
            </a:xfrm>
          </p:grpSpPr>
          <p:sp>
            <p:nvSpPr>
              <p:cNvPr id="6" name="Freeform 6"/>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7" name="Group 7"/>
            <p:cNvGrpSpPr/>
            <p:nvPr/>
          </p:nvGrpSpPr>
          <p:grpSpPr>
            <a:xfrm>
              <a:off x="0" y="1587"/>
              <a:ext cx="287744" cy="287744"/>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sp>
        <p:nvSpPr>
          <p:cNvPr id="9" name="AutoShape 9"/>
          <p:cNvSpPr/>
          <p:nvPr/>
        </p:nvSpPr>
        <p:spPr>
          <a:xfrm>
            <a:off x="1028700" y="4508025"/>
            <a:ext cx="16230600" cy="29618"/>
          </a:xfrm>
          <a:prstGeom prst="rect">
            <a:avLst/>
          </a:prstGeom>
          <a:solidFill>
            <a:srgbClr val="CDA63C"/>
          </a:solidFill>
        </p:spPr>
      </p:sp>
      <p:grpSp>
        <p:nvGrpSpPr>
          <p:cNvPr id="10" name="Group 10"/>
          <p:cNvGrpSpPr/>
          <p:nvPr/>
        </p:nvGrpSpPr>
        <p:grpSpPr>
          <a:xfrm>
            <a:off x="714110" y="5957294"/>
            <a:ext cx="4140807" cy="2798531"/>
            <a:chOff x="0" y="-85725"/>
            <a:chExt cx="5521076" cy="3731374"/>
          </a:xfrm>
        </p:grpSpPr>
        <p:sp>
          <p:nvSpPr>
            <p:cNvPr id="11" name="TextBox 11"/>
            <p:cNvSpPr txBox="1"/>
            <p:nvPr/>
          </p:nvSpPr>
          <p:spPr>
            <a:xfrm>
              <a:off x="853208" y="-85725"/>
              <a:ext cx="4667868" cy="2164610"/>
            </a:xfrm>
            <a:prstGeom prst="rect">
              <a:avLst/>
            </a:prstGeom>
          </p:spPr>
          <p:txBody>
            <a:bodyPr lIns="0" tIns="0" rIns="0" bIns="0" rtlCol="0" anchor="t">
              <a:spAutoFit/>
            </a:bodyPr>
            <a:lstStyle/>
            <a:p>
              <a:pPr marL="539749" lvl="1" indent="-269875">
                <a:lnSpc>
                  <a:spcPts val="3249"/>
                </a:lnSpc>
                <a:buFont typeface="Arial"/>
                <a:buChar char="•"/>
              </a:pPr>
              <a:r>
                <a:rPr lang="en-US" sz="2499" spc="-37" dirty="0">
                  <a:solidFill>
                    <a:srgbClr val="1A1B18"/>
                  </a:solidFill>
                </a:rPr>
                <a:t>Working on strategies to coordinate with the Texas State Women's programs</a:t>
              </a:r>
            </a:p>
          </p:txBody>
        </p:sp>
        <p:sp>
          <p:nvSpPr>
            <p:cNvPr id="12" name="TextBox 12"/>
            <p:cNvSpPr txBox="1"/>
            <p:nvPr/>
          </p:nvSpPr>
          <p:spPr>
            <a:xfrm>
              <a:off x="0" y="3141876"/>
              <a:ext cx="5521076" cy="503773"/>
            </a:xfrm>
            <a:prstGeom prst="rect">
              <a:avLst/>
            </a:prstGeom>
          </p:spPr>
          <p:txBody>
            <a:bodyPr lIns="0" tIns="0" rIns="0" bIns="0" rtlCol="0" anchor="t">
              <a:spAutoFit/>
            </a:bodyPr>
            <a:lstStyle/>
            <a:p>
              <a:pPr>
                <a:lnSpc>
                  <a:spcPts val="2800"/>
                </a:lnSpc>
              </a:pPr>
              <a:endParaRPr/>
            </a:p>
          </p:txBody>
        </p:sp>
      </p:grpSp>
      <p:grpSp>
        <p:nvGrpSpPr>
          <p:cNvPr id="13" name="Group 13"/>
          <p:cNvGrpSpPr/>
          <p:nvPr/>
        </p:nvGrpSpPr>
        <p:grpSpPr>
          <a:xfrm>
            <a:off x="5208809" y="6080805"/>
            <a:ext cx="4140807" cy="1196975"/>
            <a:chOff x="0" y="0"/>
            <a:chExt cx="5521076" cy="1595967"/>
          </a:xfrm>
        </p:grpSpPr>
        <p:sp>
          <p:nvSpPr>
            <p:cNvPr id="14" name="TextBox 14"/>
            <p:cNvSpPr txBox="1"/>
            <p:nvPr/>
          </p:nvSpPr>
          <p:spPr>
            <a:xfrm>
              <a:off x="0" y="969125"/>
              <a:ext cx="5521076" cy="494248"/>
            </a:xfrm>
            <a:prstGeom prst="rect">
              <a:avLst/>
            </a:prstGeom>
          </p:spPr>
          <p:txBody>
            <a:bodyPr lIns="0" tIns="0" rIns="0" bIns="0" rtlCol="0" anchor="t">
              <a:spAutoFit/>
            </a:bodyPr>
            <a:lstStyle/>
            <a:p>
              <a:pPr>
                <a:lnSpc>
                  <a:spcPts val="2799"/>
                </a:lnSpc>
              </a:pPr>
              <a:endParaRPr/>
            </a:p>
          </p:txBody>
        </p:sp>
        <p:sp>
          <p:nvSpPr>
            <p:cNvPr id="15" name="TextBox 15"/>
            <p:cNvSpPr txBox="1"/>
            <p:nvPr/>
          </p:nvSpPr>
          <p:spPr>
            <a:xfrm>
              <a:off x="853208" y="-85725"/>
              <a:ext cx="4667868" cy="1681692"/>
            </a:xfrm>
            <a:prstGeom prst="rect">
              <a:avLst/>
            </a:prstGeom>
          </p:spPr>
          <p:txBody>
            <a:bodyPr lIns="0" tIns="0" rIns="0" bIns="0" rtlCol="0" anchor="t">
              <a:spAutoFit/>
            </a:bodyPr>
            <a:lstStyle/>
            <a:p>
              <a:pPr marL="539749" lvl="1" indent="-269875">
                <a:lnSpc>
                  <a:spcPts val="3249"/>
                </a:lnSpc>
                <a:buFont typeface="Arial"/>
                <a:buChar char="•"/>
              </a:pPr>
              <a:r>
                <a:rPr lang="en-US" sz="2499" spc="-37" dirty="0">
                  <a:solidFill>
                    <a:srgbClr val="1A1B18"/>
                  </a:solidFill>
                </a:rPr>
                <a:t>Meeting with organizational stakeholders</a:t>
              </a:r>
            </a:p>
          </p:txBody>
        </p:sp>
      </p:grpSp>
      <p:grpSp>
        <p:nvGrpSpPr>
          <p:cNvPr id="16" name="Group 16"/>
          <p:cNvGrpSpPr/>
          <p:nvPr/>
        </p:nvGrpSpPr>
        <p:grpSpPr>
          <a:xfrm>
            <a:off x="9682726" y="5957294"/>
            <a:ext cx="7122609" cy="1979381"/>
            <a:chOff x="-3975736" y="-85725"/>
            <a:chExt cx="9496812" cy="2639174"/>
          </a:xfrm>
        </p:grpSpPr>
        <p:sp>
          <p:nvSpPr>
            <p:cNvPr id="17" name="TextBox 17"/>
            <p:cNvSpPr txBox="1"/>
            <p:nvPr/>
          </p:nvSpPr>
          <p:spPr>
            <a:xfrm>
              <a:off x="0" y="2049676"/>
              <a:ext cx="5521076" cy="503773"/>
            </a:xfrm>
            <a:prstGeom prst="rect">
              <a:avLst/>
            </a:prstGeom>
          </p:spPr>
          <p:txBody>
            <a:bodyPr lIns="0" tIns="0" rIns="0" bIns="0" rtlCol="0" anchor="t">
              <a:spAutoFit/>
            </a:bodyPr>
            <a:lstStyle/>
            <a:p>
              <a:pPr>
                <a:lnSpc>
                  <a:spcPts val="2800"/>
                </a:lnSpc>
              </a:pPr>
              <a:endParaRPr/>
            </a:p>
          </p:txBody>
        </p:sp>
        <p:sp>
          <p:nvSpPr>
            <p:cNvPr id="18" name="TextBox 18"/>
            <p:cNvSpPr txBox="1"/>
            <p:nvPr/>
          </p:nvSpPr>
          <p:spPr>
            <a:xfrm>
              <a:off x="-3975736" y="-85725"/>
              <a:ext cx="4667868" cy="1681692"/>
            </a:xfrm>
            <a:prstGeom prst="rect">
              <a:avLst/>
            </a:prstGeom>
          </p:spPr>
          <p:txBody>
            <a:bodyPr lIns="0" tIns="0" rIns="0" bIns="0" rtlCol="0" anchor="t">
              <a:spAutoFit/>
            </a:bodyPr>
            <a:lstStyle/>
            <a:p>
              <a:pPr marL="539749" lvl="1" indent="-269875">
                <a:lnSpc>
                  <a:spcPts val="3249"/>
                </a:lnSpc>
                <a:buFont typeface="Arial"/>
                <a:buChar char="•"/>
              </a:pPr>
              <a:r>
                <a:rPr lang="en-US" sz="2499" spc="-37" dirty="0">
                  <a:solidFill>
                    <a:srgbClr val="1A1B18"/>
                  </a:solidFill>
                </a:rPr>
                <a:t>Development of educational and training materials</a:t>
              </a:r>
            </a:p>
          </p:txBody>
        </p:sp>
      </p:grpSp>
      <p:grpSp>
        <p:nvGrpSpPr>
          <p:cNvPr id="19" name="Group 19"/>
          <p:cNvGrpSpPr/>
          <p:nvPr/>
        </p:nvGrpSpPr>
        <p:grpSpPr>
          <a:xfrm>
            <a:off x="16351370" y="1028700"/>
            <a:ext cx="907930" cy="907930"/>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sp>
        <p:nvSpPr>
          <p:cNvPr id="21" name="TextBox 21"/>
          <p:cNvSpPr txBox="1"/>
          <p:nvPr/>
        </p:nvSpPr>
        <p:spPr>
          <a:xfrm>
            <a:off x="1028700" y="2117605"/>
            <a:ext cx="12999682" cy="1357329"/>
          </a:xfrm>
          <a:prstGeom prst="rect">
            <a:avLst/>
          </a:prstGeom>
        </p:spPr>
        <p:txBody>
          <a:bodyPr lIns="0" tIns="0" rIns="0" bIns="0" rtlCol="0" anchor="t">
            <a:spAutoFit/>
          </a:bodyPr>
          <a:lstStyle/>
          <a:p>
            <a:pPr>
              <a:lnSpc>
                <a:spcPts val="10450"/>
              </a:lnSpc>
            </a:pPr>
            <a:r>
              <a:rPr lang="en-US" sz="9500" dirty="0">
                <a:solidFill>
                  <a:srgbClr val="1A1B18"/>
                </a:solidFill>
                <a:latin typeface="Bahnschrift SemiBold" panose="020B0502040204020203" pitchFamily="34" charset="0"/>
              </a:rPr>
              <a:t>Looking Ahead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grpSp>
        <p:nvGrpSpPr>
          <p:cNvPr id="2" name="Group 2"/>
          <p:cNvGrpSpPr/>
          <p:nvPr/>
        </p:nvGrpSpPr>
        <p:grpSpPr>
          <a:xfrm>
            <a:off x="742950" y="1028700"/>
            <a:ext cx="1007226" cy="1007226"/>
            <a:chOff x="0" y="0"/>
            <a:chExt cx="6350000" cy="6350000"/>
          </a:xfrm>
        </p:grpSpPr>
        <p:sp>
          <p:nvSpPr>
            <p:cNvPr id="3" name="Freeform 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nvGrpSpPr>
          <p:cNvPr id="4" name="Group 4"/>
          <p:cNvGrpSpPr/>
          <p:nvPr/>
        </p:nvGrpSpPr>
        <p:grpSpPr>
          <a:xfrm rot="5400000">
            <a:off x="768820" y="8671463"/>
            <a:ext cx="955485" cy="218188"/>
            <a:chOff x="0" y="0"/>
            <a:chExt cx="1273980" cy="290918"/>
          </a:xfrm>
        </p:grpSpPr>
        <p:grpSp>
          <p:nvGrpSpPr>
            <p:cNvPr id="5" name="Group 5"/>
            <p:cNvGrpSpPr>
              <a:grpSpLocks noChangeAspect="1"/>
            </p:cNvGrpSpPr>
            <p:nvPr/>
          </p:nvGrpSpPr>
          <p:grpSpPr>
            <a:xfrm>
              <a:off x="983062" y="0"/>
              <a:ext cx="290918" cy="290918"/>
              <a:chOff x="0" y="0"/>
              <a:chExt cx="1708150" cy="1708150"/>
            </a:xfrm>
          </p:grpSpPr>
          <p:sp>
            <p:nvSpPr>
              <p:cNvPr id="6" name="Freeform 6"/>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7" name="Group 7"/>
            <p:cNvGrpSpPr>
              <a:grpSpLocks noChangeAspect="1"/>
            </p:cNvGrpSpPr>
            <p:nvPr/>
          </p:nvGrpSpPr>
          <p:grpSpPr>
            <a:xfrm>
              <a:off x="489944" y="0"/>
              <a:ext cx="290918" cy="290918"/>
              <a:chOff x="0" y="0"/>
              <a:chExt cx="1708150" cy="1708150"/>
            </a:xfrm>
          </p:grpSpPr>
          <p:sp>
            <p:nvSpPr>
              <p:cNvPr id="8" name="Freeform 8"/>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1A1B18"/>
              </a:solidFill>
            </p:spPr>
          </p:sp>
        </p:grpSp>
        <p:grpSp>
          <p:nvGrpSpPr>
            <p:cNvPr id="9" name="Group 9"/>
            <p:cNvGrpSpPr/>
            <p:nvPr/>
          </p:nvGrpSpPr>
          <p:grpSpPr>
            <a:xfrm>
              <a:off x="0" y="1587"/>
              <a:ext cx="287744" cy="287744"/>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CDA63C"/>
              </a:solidFill>
            </p:spPr>
          </p:sp>
        </p:grpSp>
      </p:grpSp>
      <p:grpSp>
        <p:nvGrpSpPr>
          <p:cNvPr id="11" name="Group 11"/>
          <p:cNvGrpSpPr/>
          <p:nvPr/>
        </p:nvGrpSpPr>
        <p:grpSpPr>
          <a:xfrm>
            <a:off x="9621676" y="3876216"/>
            <a:ext cx="7345265" cy="2534568"/>
            <a:chOff x="0" y="0"/>
            <a:chExt cx="9793687" cy="3379424"/>
          </a:xfrm>
        </p:grpSpPr>
        <p:sp>
          <p:nvSpPr>
            <p:cNvPr id="12" name="AutoShape 12"/>
            <p:cNvSpPr/>
            <p:nvPr/>
          </p:nvSpPr>
          <p:spPr>
            <a:xfrm>
              <a:off x="0" y="2340092"/>
              <a:ext cx="9793687" cy="38266"/>
            </a:xfrm>
            <a:prstGeom prst="rect">
              <a:avLst/>
            </a:prstGeom>
            <a:solidFill>
              <a:srgbClr val="CDA63C"/>
            </a:solidFill>
          </p:spPr>
        </p:sp>
        <p:sp>
          <p:nvSpPr>
            <p:cNvPr id="13" name="TextBox 13"/>
            <p:cNvSpPr txBox="1"/>
            <p:nvPr/>
          </p:nvSpPr>
          <p:spPr>
            <a:xfrm>
              <a:off x="0" y="85725"/>
              <a:ext cx="9793687" cy="1838347"/>
            </a:xfrm>
            <a:prstGeom prst="rect">
              <a:avLst/>
            </a:prstGeom>
          </p:spPr>
          <p:txBody>
            <a:bodyPr lIns="0" tIns="0" rIns="0" bIns="0" rtlCol="0" anchor="t">
              <a:spAutoFit/>
            </a:bodyPr>
            <a:lstStyle/>
            <a:p>
              <a:pPr>
                <a:lnSpc>
                  <a:spcPts val="10450"/>
                </a:lnSpc>
              </a:pPr>
              <a:r>
                <a:rPr lang="en-US" sz="9500" dirty="0">
                  <a:solidFill>
                    <a:srgbClr val="1A1B18"/>
                  </a:solidFill>
                  <a:latin typeface="Bahnschrift SemiBold" panose="020B0502040204020203" pitchFamily="34" charset="0"/>
                </a:rPr>
                <a:t>Kickoff</a:t>
              </a:r>
            </a:p>
          </p:txBody>
        </p:sp>
        <p:sp>
          <p:nvSpPr>
            <p:cNvPr id="14" name="TextBox 14"/>
            <p:cNvSpPr txBox="1"/>
            <p:nvPr/>
          </p:nvSpPr>
          <p:spPr>
            <a:xfrm>
              <a:off x="0" y="2775327"/>
              <a:ext cx="9793687" cy="604097"/>
            </a:xfrm>
            <a:prstGeom prst="rect">
              <a:avLst/>
            </a:prstGeom>
          </p:spPr>
          <p:txBody>
            <a:bodyPr lIns="0" tIns="0" rIns="0" bIns="0" rtlCol="0" anchor="t">
              <a:spAutoFit/>
            </a:bodyPr>
            <a:lstStyle/>
            <a:p>
              <a:pPr>
                <a:lnSpc>
                  <a:spcPts val="3624"/>
                </a:lnSpc>
              </a:pPr>
              <a:r>
                <a:rPr lang="en-US" sz="2899" spc="-43" dirty="0">
                  <a:solidFill>
                    <a:srgbClr val="1A1B18"/>
                  </a:solidFill>
                </a:rPr>
                <a:t>Summer 2022</a:t>
              </a:r>
            </a:p>
          </p:txBody>
        </p:sp>
      </p:grpSp>
      <p:pic>
        <p:nvPicPr>
          <p:cNvPr id="15" name="Picture 15"/>
          <p:cNvPicPr>
            <a:picLocks noChangeAspect="1"/>
          </p:cNvPicPr>
          <p:nvPr/>
        </p:nvPicPr>
        <p:blipFill>
          <a:blip r:embed="rId2"/>
          <a:srcRect/>
          <a:stretch>
            <a:fillRect/>
          </a:stretch>
        </p:blipFill>
        <p:spPr>
          <a:xfrm>
            <a:off x="2420917" y="2862723"/>
            <a:ext cx="6170272" cy="41148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1263</TotalTime>
  <Words>519</Words>
  <Application>Microsoft Office PowerPoint</Application>
  <PresentationFormat>Custom</PresentationFormat>
  <Paragraphs>71</Paragraphs>
  <Slides>16</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16</vt:i4>
      </vt:variant>
    </vt:vector>
  </HeadingPairs>
  <TitlesOfParts>
    <vt:vector size="25" baseType="lpstr">
      <vt:lpstr>Arial Rounded MT Bold</vt:lpstr>
      <vt:lpstr>Times New Roman</vt:lpstr>
      <vt:lpstr>Bahnschrift SemiBold</vt:lpstr>
      <vt:lpstr>Calibri Light</vt:lpstr>
      <vt:lpstr>Overpass Light</vt:lpstr>
      <vt:lpstr>Calibri</vt:lpstr>
      <vt:lpstr>Arial</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Muted White Black and Beige Minimalist Elegant Company Meeting Presentation</dc:title>
  <dc:creator>Sherman, Stephana</dc:creator>
  <cp:lastModifiedBy>Wakefield, Sarah</cp:lastModifiedBy>
  <cp:revision>19</cp:revision>
  <dcterms:created xsi:type="dcterms:W3CDTF">2006-08-16T00:00:00Z</dcterms:created>
  <dcterms:modified xsi:type="dcterms:W3CDTF">2022-02-25T21:39:44Z</dcterms:modified>
  <dc:identifier>DAE5TPnQrlo</dc:identifier>
</cp:coreProperties>
</file>