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14"/>
  </p:notesMasterIdLst>
  <p:sldIdLst>
    <p:sldId id="256" r:id="rId5"/>
    <p:sldId id="257" r:id="rId6"/>
    <p:sldId id="265" r:id="rId7"/>
    <p:sldId id="263" r:id="rId8"/>
    <p:sldId id="266" r:id="rId9"/>
    <p:sldId id="264" r:id="rId10"/>
    <p:sldId id="269" r:id="rId11"/>
    <p:sldId id="267" r:id="rId12"/>
    <p:sldId id="268" r:id="rId13"/>
  </p:sldIdLst>
  <p:sldSz cx="12192000" cy="6858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Halyard Display" panose="020B0604020202020204" charset="0"/>
      <p:regular r:id="rId19"/>
      <p:bold r:id="rId20"/>
      <p:italic r:id="rId21"/>
    </p:embeddedFont>
    <p:embeddedFont>
      <p:font typeface="Halyard Display Light" panose="020B0604020202020204" charset="0"/>
      <p:regular r:id="rId22"/>
      <p:italic r:id="rId23"/>
    </p:embeddedFont>
    <p:embeddedFont>
      <p:font typeface="Halyard Text" panose="020B0604020202020204" charset="0"/>
      <p:regular r:id="rId24"/>
      <p:bold r:id="rId25"/>
    </p:embeddedFont>
    <p:embeddedFont>
      <p:font typeface="Halyard Text Book" panose="020B0604020202020204" charset="0"/>
      <p:regular r:id="rId26"/>
      <p: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9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836"/>
  </p:normalViewPr>
  <p:slideViewPr>
    <p:cSldViewPr snapToGrid="0" snapToObjects="1">
      <p:cViewPr varScale="1">
        <p:scale>
          <a:sx n="86" d="100"/>
          <a:sy n="86" d="100"/>
        </p:scale>
        <p:origin x="470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customXml" Target="../customXml/item3.xml"/><Relationship Id="rId21" Type="http://schemas.openxmlformats.org/officeDocument/2006/relationships/font" Target="fonts/font7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0.fntdata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font" Target="fonts/font5.fntdata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45F49D-B33F-E046-A1CA-7A3472AE117F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DF1F8-2AA6-5148-ACAA-D0FE1D9BF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663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r>
              <a:rPr lang="en-US" dirty="0"/>
              <a:t>, PhD. [click to edit]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2E89C81-CB6B-C64E-8086-8527C7FDB9A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1850" y="520653"/>
            <a:ext cx="3968826" cy="66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18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title of this section</a:t>
            </a:r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171CA151-60DD-5648-C8F2-73D15A609DF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4866" y="6130268"/>
            <a:ext cx="2853302" cy="480556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subhead</a:t>
            </a:r>
          </a:p>
        </p:txBody>
      </p:sp>
    </p:spTree>
    <p:extLst>
      <p:ext uri="{BB962C8B-B14F-4D97-AF65-F5344CB8AC3E}">
        <p14:creationId xmlns:p14="http://schemas.microsoft.com/office/powerpoint/2010/main" val="427870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316903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3774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 dirty="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 dirty="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41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0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301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  <p:sldLayoutId id="2147483652" r:id="rId3"/>
    <p:sldLayoutId id="2147483656" r:id="rId4"/>
    <p:sldLayoutId id="2147483649" r:id="rId5"/>
    <p:sldLayoutId id="2147483653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2C27CE-9843-0B66-DD0A-6F77628C7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105" y="2952288"/>
            <a:ext cx="10515600" cy="1072957"/>
          </a:xfrm>
        </p:spPr>
        <p:txBody>
          <a:bodyPr/>
          <a:lstStyle/>
          <a:p>
            <a:pPr algn="ctr"/>
            <a:r>
              <a:rPr lang="en-US" dirty="0">
                <a:latin typeface="Halyard Display" panose="020B0604020202020204" charset="0"/>
              </a:rPr>
              <a:t>Preliminary FY24-25 Budget</a:t>
            </a:r>
          </a:p>
        </p:txBody>
      </p:sp>
    </p:spTree>
    <p:extLst>
      <p:ext uri="{BB962C8B-B14F-4D97-AF65-F5344CB8AC3E}">
        <p14:creationId xmlns:p14="http://schemas.microsoft.com/office/powerpoint/2010/main" val="3010350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198022-DB88-9349-2E96-D4BC4832A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Preliminary Budget by Program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4E9FAD1-07EB-A221-83E3-2800B9A271EB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697284986"/>
              </p:ext>
            </p:extLst>
          </p:nvPr>
        </p:nvGraphicFramePr>
        <p:xfrm>
          <a:off x="1348033" y="1376313"/>
          <a:ext cx="8955464" cy="3918827"/>
        </p:xfrm>
        <a:graphic>
          <a:graphicData uri="http://schemas.openxmlformats.org/drawingml/2006/table">
            <a:tbl>
              <a:tblPr/>
              <a:tblGrid>
                <a:gridCol w="6272311">
                  <a:extLst>
                    <a:ext uri="{9D8B030D-6E8A-4147-A177-3AD203B41FA5}">
                      <a16:colId xmlns:a16="http://schemas.microsoft.com/office/drawing/2014/main" val="2381417124"/>
                    </a:ext>
                  </a:extLst>
                </a:gridCol>
                <a:gridCol w="2683153">
                  <a:extLst>
                    <a:ext uri="{9D8B030D-6E8A-4147-A177-3AD203B41FA5}">
                      <a16:colId xmlns:a16="http://schemas.microsoft.com/office/drawing/2014/main" val="22372817"/>
                    </a:ext>
                  </a:extLst>
                </a:gridCol>
              </a:tblGrid>
              <a:tr h="489286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Biennium Total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1572734"/>
                  </a:ext>
                </a:extLst>
              </a:tr>
              <a:tr h="489286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2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Administration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2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$5,310,600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6472243"/>
                  </a:ext>
                </a:extLst>
              </a:tr>
              <a:tr h="489286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COSH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$5,439,694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3234032"/>
                  </a:ext>
                </a:extLst>
              </a:tr>
              <a:tr h="489286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CPAN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$62,961,721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8154920"/>
                  </a:ext>
                </a:extLst>
              </a:tr>
              <a:tr h="493825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2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Research - Learning Healthcare System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2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$27,036,347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0089541"/>
                  </a:ext>
                </a:extLst>
              </a:tr>
              <a:tr h="489286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28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TCHATT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2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$175,135,582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3347017"/>
                  </a:ext>
                </a:extLst>
              </a:tr>
              <a:tr h="489286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28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Workforce Development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2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$64,264,375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299980"/>
                  </a:ext>
                </a:extLst>
              </a:tr>
              <a:tr h="489286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2800" b="1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Grand Total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2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$340,148,318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4345239"/>
                  </a:ext>
                </a:extLst>
              </a:tr>
            </a:tbl>
          </a:graphicData>
        </a:graphic>
      </p:graphicFrame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941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BD7DA-5769-6549-7A1C-7F4BCEA7E82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r>
              <a:rPr lang="en-US" dirty="0"/>
              <a:t>TCHATT</a:t>
            </a:r>
            <a:br>
              <a:rPr lang="en-US" dirty="0"/>
            </a:br>
            <a:r>
              <a:rPr lang="en-US" dirty="0"/>
              <a:t>$175.1M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10C9C-D89F-9F3B-9867-82E816A06E1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454045" y="2001447"/>
            <a:ext cx="10165830" cy="4092314"/>
          </a:xfrm>
        </p:spPr>
        <p:txBody>
          <a:bodyPr/>
          <a:lstStyle/>
          <a:p>
            <a:r>
              <a:rPr lang="en-US" sz="2400" b="1" dirty="0"/>
              <a:t>TCHATT – $147.4M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Statewide expansion costs. Includes continuation of ARPA projects such as additional sessions as needed, anxiety services, and trauma services expansion.</a:t>
            </a:r>
          </a:p>
          <a:p>
            <a:endParaRPr lang="en-US" sz="2000" dirty="0"/>
          </a:p>
          <a:p>
            <a:r>
              <a:rPr lang="en-US" sz="2400" b="1" dirty="0"/>
              <a:t>SUD – $8.6M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u="sng" dirty="0"/>
              <a:t>Participating HRIs:</a:t>
            </a:r>
            <a:r>
              <a:rPr lang="en-US" sz="2000" dirty="0"/>
              <a:t> UTHSCSA, Dell, TTUHSC, UTHSCH</a:t>
            </a:r>
          </a:p>
          <a:p>
            <a:endParaRPr lang="en-US" sz="2000" dirty="0"/>
          </a:p>
          <a:p>
            <a:r>
              <a:rPr lang="en-US" sz="2400" b="1" dirty="0"/>
              <a:t>YAM – $19.1M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 </a:t>
            </a:r>
            <a:r>
              <a:rPr lang="en-US" sz="1950" u="sng" dirty="0"/>
              <a:t>Participating HRIs:</a:t>
            </a:r>
            <a:r>
              <a:rPr lang="en-US" sz="1950" dirty="0"/>
              <a:t> UTSW, TTUHSC, UTHSCT, UTHSCSA, TAMUHSC, UTMB, UTHSCH, Dell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973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BD7DA-5769-6549-7A1C-7F4BCEA7E82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 anchor="ctr"/>
          <a:lstStyle/>
          <a:p>
            <a:r>
              <a:rPr lang="en-US" dirty="0"/>
              <a:t>CPAN</a:t>
            </a:r>
            <a:br>
              <a:rPr lang="en-US" dirty="0"/>
            </a:br>
            <a:r>
              <a:rPr lang="en-US" dirty="0"/>
              <a:t>$63M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10C9C-D89F-9F3B-9867-82E816A06E1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454045" y="2001447"/>
            <a:ext cx="10165830" cy="4092314"/>
          </a:xfrm>
        </p:spPr>
        <p:txBody>
          <a:bodyPr lIns="91440" rIns="91440" numCol="1" spcCol="914400"/>
          <a:lstStyle/>
          <a:p>
            <a:r>
              <a:rPr lang="en-US" sz="2400" b="1" dirty="0"/>
              <a:t>CPAN - $39.4M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Includes expansion of one-time consults.</a:t>
            </a:r>
          </a:p>
          <a:p>
            <a:endParaRPr lang="en-US" sz="2400" b="1" dirty="0"/>
          </a:p>
          <a:p>
            <a:r>
              <a:rPr lang="en-US" sz="2400" b="1" dirty="0"/>
              <a:t>PeriPAN - $18M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Expanding PeriPAN to all but one HRI from the original 4 pilot sites (BCM, Dell, TTUHSC, UTSW)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Cross coverage will be needed to cover region without program as well as regular coverage for all regions during periods of high demand.</a:t>
            </a:r>
          </a:p>
          <a:p>
            <a:endParaRPr lang="en-US" sz="2000" dirty="0"/>
          </a:p>
          <a:p>
            <a:r>
              <a:rPr lang="en-US" sz="2400" b="1" dirty="0"/>
              <a:t>FISP/Safety A - $5.5M</a:t>
            </a:r>
            <a:endParaRPr lang="en-US" sz="2000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u="sng" dirty="0"/>
              <a:t>Participating HRIs:</a:t>
            </a:r>
            <a:r>
              <a:rPr lang="en-US" sz="2000" dirty="0"/>
              <a:t> BCM, Dell, TTUHSC, UTHSCH, UTSW, TAMUHSC, UTMB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743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5DD6A-7358-D99F-269F-5ECBA26B9E2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r>
              <a:rPr lang="en-US" dirty="0"/>
              <a:t>Workforce Development</a:t>
            </a:r>
            <a:br>
              <a:rPr lang="en-US" dirty="0"/>
            </a:br>
            <a:r>
              <a:rPr lang="en-US" dirty="0"/>
              <a:t>$64.3M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6AE39A-EED7-16A8-D543-92AED562727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sz="2400" b="1" dirty="0"/>
              <a:t>CPWE – $32.6M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Currently partnering with 19 LMHAs with plans to expand to 28 of Texas’ 39 LMHAs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r>
              <a:rPr lang="en-US" sz="2400" b="1" dirty="0"/>
              <a:t>Additional Workforce Development Initiatives – $18.5M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Plans for expansion of the mental health workforce were submitted by 9 HRIs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In addition to training Psychiatrists, initiatives include training for Psychologists, Nurse Practitioners, LPCs, LCSWs, and LMFTs</a:t>
            </a:r>
          </a:p>
          <a:p>
            <a:endParaRPr lang="en-US" sz="2000" dirty="0"/>
          </a:p>
          <a:p>
            <a:r>
              <a:rPr lang="en-US" sz="2000" dirty="0"/>
              <a:t> </a:t>
            </a:r>
            <a:r>
              <a:rPr lang="en-US" sz="2000" b="1" dirty="0"/>
              <a:t>CAP Fellowships – $13.1M</a:t>
            </a:r>
          </a:p>
          <a:p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C5BF51-FADF-4170-EF75-A3365344A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55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BD7DA-5769-6549-7A1C-7F4BCEA7E82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r>
              <a:rPr lang="en-US" dirty="0"/>
              <a:t>Research – Learning Healthcare System</a:t>
            </a:r>
            <a:br>
              <a:rPr lang="en-US" dirty="0"/>
            </a:br>
            <a:r>
              <a:rPr lang="en-US" dirty="0"/>
              <a:t>$27M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DC1E5E3C-3C3B-DC63-AFCB-808D79F1DF95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055422167"/>
              </p:ext>
            </p:extLst>
          </p:nvPr>
        </p:nvGraphicFramePr>
        <p:xfrm>
          <a:off x="3737908" y="1933036"/>
          <a:ext cx="4716184" cy="4686300"/>
        </p:xfrm>
        <a:graphic>
          <a:graphicData uri="http://schemas.openxmlformats.org/drawingml/2006/table">
            <a:tbl>
              <a:tblPr/>
              <a:tblGrid>
                <a:gridCol w="2446521">
                  <a:extLst>
                    <a:ext uri="{9D8B030D-6E8A-4147-A177-3AD203B41FA5}">
                      <a16:colId xmlns:a16="http://schemas.microsoft.com/office/drawing/2014/main" val="615279786"/>
                    </a:ext>
                  </a:extLst>
                </a:gridCol>
                <a:gridCol w="2269663">
                  <a:extLst>
                    <a:ext uri="{9D8B030D-6E8A-4147-A177-3AD203B41FA5}">
                      <a16:colId xmlns:a16="http://schemas.microsoft.com/office/drawing/2014/main" val="2690847194"/>
                    </a:ext>
                  </a:extLst>
                </a:gridCol>
              </a:tblGrid>
              <a:tr h="29996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HRI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Biennium Total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8498577"/>
                  </a:ext>
                </a:extLst>
              </a:tr>
              <a:tr h="29996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BCM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694,045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9212785"/>
                  </a:ext>
                </a:extLst>
              </a:tr>
              <a:tr h="29996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Dell - HUB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5,363,285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8550986"/>
                  </a:ext>
                </a:extLst>
              </a:tr>
              <a:tr h="29996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TAMUHSC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629,932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2123846"/>
                  </a:ext>
                </a:extLst>
              </a:tr>
              <a:tr h="29996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TTUHSC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953,120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9623374"/>
                  </a:ext>
                </a:extLst>
              </a:tr>
              <a:tr h="29996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TTUHSC EP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500,001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0704577"/>
                  </a:ext>
                </a:extLst>
              </a:tr>
              <a:tr h="29996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UNTHSC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733,251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3146190"/>
                  </a:ext>
                </a:extLst>
              </a:tr>
              <a:tr h="29996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UTHSCH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684,655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5705822"/>
                  </a:ext>
                </a:extLst>
              </a:tr>
              <a:tr h="29996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UTHSCSA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866,425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3466266"/>
                  </a:ext>
                </a:extLst>
              </a:tr>
              <a:tr h="29996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UTHSCT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500,000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3169844"/>
                  </a:ext>
                </a:extLst>
              </a:tr>
              <a:tr h="29996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UTMB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1,831,711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62293"/>
                  </a:ext>
                </a:extLst>
              </a:tr>
              <a:tr h="29996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UTRGV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499,998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0449699"/>
                  </a:ext>
                </a:extLst>
              </a:tr>
              <a:tr h="29996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UTSW - HUB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4,779,924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409053"/>
                  </a:ext>
                </a:extLst>
              </a:tr>
              <a:tr h="29996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TBD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9,000,000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9219751"/>
                  </a:ext>
                </a:extLst>
              </a:tr>
              <a:tr h="29996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Grand Total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27,036,347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4240149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808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BD7DA-5769-6549-7A1C-7F4BCEA7E82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r>
              <a:rPr lang="en-US" dirty="0"/>
              <a:t>Administration</a:t>
            </a:r>
            <a:br>
              <a:rPr lang="en-US" dirty="0"/>
            </a:br>
            <a:r>
              <a:rPr lang="en-US" dirty="0"/>
              <a:t>$5.3M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7</a:t>
            </a:fld>
            <a:endParaRPr lang="en-US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3F8289E1-AD3E-BCAB-D438-A0773ED3F601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223484383"/>
              </p:ext>
            </p:extLst>
          </p:nvPr>
        </p:nvGraphicFramePr>
        <p:xfrm>
          <a:off x="2660970" y="2093097"/>
          <a:ext cx="7363873" cy="3952098"/>
        </p:xfrm>
        <a:graphic>
          <a:graphicData uri="http://schemas.openxmlformats.org/drawingml/2006/table">
            <a:tbl>
              <a:tblPr/>
              <a:tblGrid>
                <a:gridCol w="5207910">
                  <a:extLst>
                    <a:ext uri="{9D8B030D-6E8A-4147-A177-3AD203B41FA5}">
                      <a16:colId xmlns:a16="http://schemas.microsoft.com/office/drawing/2014/main" val="2192969226"/>
                    </a:ext>
                  </a:extLst>
                </a:gridCol>
                <a:gridCol w="2155963">
                  <a:extLst>
                    <a:ext uri="{9D8B030D-6E8A-4147-A177-3AD203B41FA5}">
                      <a16:colId xmlns:a16="http://schemas.microsoft.com/office/drawing/2014/main" val="1020793890"/>
                    </a:ext>
                  </a:extLst>
                </a:gridCol>
              </a:tblGrid>
              <a:tr h="44134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 System Administration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Biennium Total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702021"/>
                  </a:ext>
                </a:extLst>
              </a:tr>
              <a:tr h="44134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Current Staff and Fringe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       2,015,201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0868554"/>
                  </a:ext>
                </a:extLst>
              </a:tr>
              <a:tr h="44134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Proposed Additional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Staff and Fringe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$           320,000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8299675"/>
                  </a:ext>
                </a:extLst>
              </a:tr>
              <a:tr h="44134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M&amp;O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675,400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8358463"/>
                  </a:ext>
                </a:extLst>
              </a:tr>
              <a:tr h="44134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Contracts: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3541923"/>
                  </a:ext>
                </a:extLst>
              </a:tr>
              <a:tr h="44134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 Austin - Internal Evaluation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600,000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344095"/>
                  </a:ext>
                </a:extLst>
              </a:tr>
              <a:tr h="44134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Outreach and Communications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700,000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1802988"/>
                  </a:ext>
                </a:extLst>
              </a:tr>
              <a:tr h="42130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 Houston - External Evaluation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1,000,000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1472080"/>
                  </a:ext>
                </a:extLst>
              </a:tr>
              <a:tr h="44134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Grand Total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5,310,601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96502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4814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198022-DB88-9349-2E96-D4BC4832A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Preliminary Budget by HRI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8</a:t>
            </a:fld>
            <a:endParaRPr lang="en-US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7263987F-8FB1-269D-50A9-76285EA196A9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132214395"/>
              </p:ext>
            </p:extLst>
          </p:nvPr>
        </p:nvGraphicFramePr>
        <p:xfrm>
          <a:off x="3414073" y="1032510"/>
          <a:ext cx="5363852" cy="4792980"/>
        </p:xfrm>
        <a:graphic>
          <a:graphicData uri="http://schemas.openxmlformats.org/drawingml/2006/table">
            <a:tbl>
              <a:tblPr/>
              <a:tblGrid>
                <a:gridCol w="3715547">
                  <a:extLst>
                    <a:ext uri="{9D8B030D-6E8A-4147-A177-3AD203B41FA5}">
                      <a16:colId xmlns:a16="http://schemas.microsoft.com/office/drawing/2014/main" val="1159214108"/>
                    </a:ext>
                  </a:extLst>
                </a:gridCol>
                <a:gridCol w="1648305">
                  <a:extLst>
                    <a:ext uri="{9D8B030D-6E8A-4147-A177-3AD203B41FA5}">
                      <a16:colId xmlns:a16="http://schemas.microsoft.com/office/drawing/2014/main" val="1837453710"/>
                    </a:ext>
                  </a:extLst>
                </a:gridCol>
              </a:tblGrid>
              <a:tr h="27234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HRI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Biennium Total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5595777"/>
                  </a:ext>
                </a:extLst>
              </a:tr>
              <a:tr h="27234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BCM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$     17,178,698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6380220"/>
                  </a:ext>
                </a:extLst>
              </a:tr>
              <a:tr h="27234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Dell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$     42,511,492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0948901"/>
                  </a:ext>
                </a:extLst>
              </a:tr>
              <a:tr h="27234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TAMUHSC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$     26,151,877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7893509"/>
                  </a:ext>
                </a:extLst>
              </a:tr>
              <a:tr h="27234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TTUHSC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$     40,324,998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2609478"/>
                  </a:ext>
                </a:extLst>
              </a:tr>
              <a:tr h="27234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TTUHSC EP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$       8,857,549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5710363"/>
                  </a:ext>
                </a:extLst>
              </a:tr>
              <a:tr h="27234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UNTHSC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$     18,166,997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9551940"/>
                  </a:ext>
                </a:extLst>
              </a:tr>
              <a:tr h="27234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UTHSCH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$     34,188,409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5131551"/>
                  </a:ext>
                </a:extLst>
              </a:tr>
              <a:tr h="27234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UTHSCSA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$     25,282,278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3996758"/>
                  </a:ext>
                </a:extLst>
              </a:tr>
              <a:tr h="27234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UTHSCT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$     16,459,690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1626272"/>
                  </a:ext>
                </a:extLst>
              </a:tr>
              <a:tr h="27234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UTMB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$     27,250,267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2153887"/>
                  </a:ext>
                </a:extLst>
              </a:tr>
              <a:tr h="27234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UTRGV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$     23,894,817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8022619"/>
                  </a:ext>
                </a:extLst>
              </a:tr>
              <a:tr h="27234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UTSW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$     40,130,953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6957405"/>
                  </a:ext>
                </a:extLst>
              </a:tr>
              <a:tr h="27234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COSH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$       5,439,694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1191278"/>
                  </a:ext>
                </a:extLst>
              </a:tr>
              <a:tr h="27234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UT System Administration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$       5,310,600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1977641"/>
                  </a:ext>
                </a:extLst>
              </a:tr>
              <a:tr h="27234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TBD - Research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$       9,000,000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7757479"/>
                  </a:ext>
                </a:extLst>
              </a:tr>
              <a:tr h="27234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Grand Total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$    340,148,318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67159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6049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198022-DB88-9349-2E96-D4BC4832A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Preliminary Budget by HRI and Program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9</a:t>
            </a:fld>
            <a:endParaRPr lang="en-US"/>
          </a:p>
        </p:txBody>
      </p:sp>
      <p:graphicFrame>
        <p:nvGraphicFramePr>
          <p:cNvPr id="16" name="Content Placeholder 15">
            <a:extLst>
              <a:ext uri="{FF2B5EF4-FFF2-40B4-BE49-F238E27FC236}">
                <a16:creationId xmlns:a16="http://schemas.microsoft.com/office/drawing/2014/main" id="{4A57A470-33AE-2BC1-D0EB-ADA02A7EC7D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450748838"/>
              </p:ext>
            </p:extLst>
          </p:nvPr>
        </p:nvGraphicFramePr>
        <p:xfrm>
          <a:off x="386499" y="1140643"/>
          <a:ext cx="11233376" cy="4713406"/>
        </p:xfrm>
        <a:graphic>
          <a:graphicData uri="http://schemas.openxmlformats.org/drawingml/2006/table">
            <a:tbl>
              <a:tblPr/>
              <a:tblGrid>
                <a:gridCol w="1367111">
                  <a:extLst>
                    <a:ext uri="{9D8B030D-6E8A-4147-A177-3AD203B41FA5}">
                      <a16:colId xmlns:a16="http://schemas.microsoft.com/office/drawing/2014/main" val="97954505"/>
                    </a:ext>
                  </a:extLst>
                </a:gridCol>
                <a:gridCol w="1268284">
                  <a:extLst>
                    <a:ext uri="{9D8B030D-6E8A-4147-A177-3AD203B41FA5}">
                      <a16:colId xmlns:a16="http://schemas.microsoft.com/office/drawing/2014/main" val="1916387680"/>
                    </a:ext>
                  </a:extLst>
                </a:gridCol>
                <a:gridCol w="1350641">
                  <a:extLst>
                    <a:ext uri="{9D8B030D-6E8A-4147-A177-3AD203B41FA5}">
                      <a16:colId xmlns:a16="http://schemas.microsoft.com/office/drawing/2014/main" val="2171786589"/>
                    </a:ext>
                  </a:extLst>
                </a:gridCol>
                <a:gridCol w="1614180">
                  <a:extLst>
                    <a:ext uri="{9D8B030D-6E8A-4147-A177-3AD203B41FA5}">
                      <a16:colId xmlns:a16="http://schemas.microsoft.com/office/drawing/2014/main" val="148702878"/>
                    </a:ext>
                  </a:extLst>
                </a:gridCol>
                <a:gridCol w="1432997">
                  <a:extLst>
                    <a:ext uri="{9D8B030D-6E8A-4147-A177-3AD203B41FA5}">
                      <a16:colId xmlns:a16="http://schemas.microsoft.com/office/drawing/2014/main" val="3542051831"/>
                    </a:ext>
                  </a:extLst>
                </a:gridCol>
                <a:gridCol w="1334169">
                  <a:extLst>
                    <a:ext uri="{9D8B030D-6E8A-4147-A177-3AD203B41FA5}">
                      <a16:colId xmlns:a16="http://schemas.microsoft.com/office/drawing/2014/main" val="549326155"/>
                    </a:ext>
                  </a:extLst>
                </a:gridCol>
                <a:gridCol w="1432997">
                  <a:extLst>
                    <a:ext uri="{9D8B030D-6E8A-4147-A177-3AD203B41FA5}">
                      <a16:colId xmlns:a16="http://schemas.microsoft.com/office/drawing/2014/main" val="3043063101"/>
                    </a:ext>
                  </a:extLst>
                </a:gridCol>
                <a:gridCol w="1432997">
                  <a:extLst>
                    <a:ext uri="{9D8B030D-6E8A-4147-A177-3AD203B41FA5}">
                      <a16:colId xmlns:a16="http://schemas.microsoft.com/office/drawing/2014/main" val="2932007802"/>
                    </a:ext>
                  </a:extLst>
                </a:gridCol>
              </a:tblGrid>
              <a:tr h="52371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HRI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CPAN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Workforce Development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Research - Learning Healthcare System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TCHATT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COSH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Administration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Grand Total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9348209"/>
                  </a:ext>
                </a:extLst>
              </a:tr>
              <a:tr h="26185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BCM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5,376,884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6,230,536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   694,045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6,057,419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17,178,698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871474"/>
                  </a:ext>
                </a:extLst>
              </a:tr>
              <a:tr h="26185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10,279,745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3,144,982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5,363,285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23,723,480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42,511,492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5900570"/>
                  </a:ext>
                </a:extLst>
              </a:tr>
              <a:tr h="26185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TAMUHSC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3,375,271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2,756,635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   629,932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19,390,039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26,151,877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8436451"/>
                  </a:ext>
                </a:extLst>
              </a:tr>
              <a:tr h="26185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TTUHSC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6,611,505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5,610,668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   953,120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27,149,705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40,324,998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8288387"/>
                  </a:ext>
                </a:extLst>
              </a:tr>
              <a:tr h="26185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TTUHSC EP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2,241,267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2,763,956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   500,001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3,352,325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8,857,549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997829"/>
                  </a:ext>
                </a:extLst>
              </a:tr>
              <a:tr h="26185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UNTHSC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4,153,836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3,834,213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   733,251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9,445,698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18,166,997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8200608"/>
                  </a:ext>
                </a:extLst>
              </a:tr>
              <a:tr h="26185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UTHSCH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3,809,088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16,050,370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   684,655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13,644,296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34,188,409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769866"/>
                  </a:ext>
                </a:extLst>
              </a:tr>
              <a:tr h="26185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UTHSCSA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5,044,420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4,601,693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   866,425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14,769,740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25,282,278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7216484"/>
                  </a:ext>
                </a:extLst>
              </a:tr>
              <a:tr h="26185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UTHSCT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2,844,458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3,413,702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   500,000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9,701,530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16,459,690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5236955"/>
                  </a:ext>
                </a:extLst>
              </a:tr>
              <a:tr h="26185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UTMB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5,071,714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1,991,517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1,831,711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18,355,326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27,250,267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0559894"/>
                  </a:ext>
                </a:extLst>
              </a:tr>
              <a:tr h="26185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UTRGV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5,803,485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7,212,030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   499,998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10,379,304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23,894,817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2977672"/>
                  </a:ext>
                </a:extLst>
              </a:tr>
              <a:tr h="26185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UTSW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8,350,049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7,834,260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4,779,924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19,166,720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40,130,953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279702"/>
                  </a:ext>
                </a:extLst>
              </a:tr>
              <a:tr h="26185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COSH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       -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5,439,694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5,439,694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8575036"/>
                  </a:ext>
                </a:extLst>
              </a:tr>
              <a:tr h="26185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       -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5,310,600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5,310,600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878108"/>
                  </a:ext>
                </a:extLst>
              </a:tr>
              <a:tr h="26185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TBD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       - 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9,000,000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9,000,000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1283692"/>
                  </a:ext>
                </a:extLst>
              </a:tr>
              <a:tr h="26185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Grand Total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62,961,721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64,264,375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27,036,347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175,135,582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5,439,694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5,310,600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340,148,318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67152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84197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CMHCC EC Meeting 9.20.22  FY24-25 Budget" id="{8E0FDE4C-4B76-4808-A5E7-519193A5348F}" vid="{73D4250F-E801-4F08-A861-2A98A6BE7E1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lcf76f155ced4ddcb4097134ff3c332f xmlns="2018a4d9-e5a5-428b-a312-dfd840ba6b63">
      <Terms xmlns="http://schemas.microsoft.com/office/infopath/2007/PartnerControls"/>
    </lcf76f155ced4ddcb4097134ff3c332f>
    <Comments xmlns="2018a4d9-e5a5-428b-a312-dfd840ba6b6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6" ma:contentTypeDescription="Create a new document." ma:contentTypeScope="" ma:versionID="be82dfd0f656d7552e061c4b79aaa0e2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138bd8bace7eae73466e6c890fc0711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24D2939-55FE-41E3-A406-BB09ACF739B0}">
  <ds:schemaRefs>
    <ds:schemaRef ds:uri="http://schemas.microsoft.com/office/2006/metadata/properties"/>
    <ds:schemaRef ds:uri="http://schemas.microsoft.com/office/infopath/2007/PartnerControls"/>
    <ds:schemaRef ds:uri="50eacd51-c6ac-46ca-9ec6-741cd11c1d46"/>
    <ds:schemaRef ds:uri="bc6d5123-e1cb-4a6a-adf0-63854dce486e"/>
  </ds:schemaRefs>
</ds:datastoreItem>
</file>

<file path=customXml/itemProps2.xml><?xml version="1.0" encoding="utf-8"?>
<ds:datastoreItem xmlns:ds="http://schemas.openxmlformats.org/officeDocument/2006/customXml" ds:itemID="{1AB643BA-116C-4B78-9CAE-947652F1DA3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A42B204-41EC-41C1-BA3C-2BB3B1F28892}"/>
</file>

<file path=docProps/app.xml><?xml version="1.0" encoding="utf-8"?>
<Properties xmlns="http://schemas.openxmlformats.org/officeDocument/2006/extended-properties" xmlns:vt="http://schemas.openxmlformats.org/officeDocument/2006/docPropsVTypes">
  <Template>TCMHCC EC Meeting 9.20.22  FY24-25 Budget</Template>
  <TotalTime>41</TotalTime>
  <Words>793</Words>
  <Application>Microsoft Office PowerPoint</Application>
  <PresentationFormat>Widescreen</PresentationFormat>
  <Paragraphs>276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Calibri</vt:lpstr>
      <vt:lpstr>Halyard Display Light</vt:lpstr>
      <vt:lpstr>Halyard Display</vt:lpstr>
      <vt:lpstr>Halyard Text Book</vt:lpstr>
      <vt:lpstr>Arial</vt:lpstr>
      <vt:lpstr>Halyard Text</vt:lpstr>
      <vt:lpstr>Office Theme</vt:lpstr>
      <vt:lpstr>Preliminary FY24-25 Budget</vt:lpstr>
      <vt:lpstr>Preliminary Budget by Program</vt:lpstr>
      <vt:lpstr>TCHATT $175.1M</vt:lpstr>
      <vt:lpstr>CPAN $63M</vt:lpstr>
      <vt:lpstr>Workforce Development $64.3M</vt:lpstr>
      <vt:lpstr>Research – Learning Healthcare System $27M</vt:lpstr>
      <vt:lpstr>Administration $5.3M</vt:lpstr>
      <vt:lpstr>Preliminary Budget by HRI</vt:lpstr>
      <vt:lpstr>Preliminary Budget by HRI and Program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Preliminary FY24-25 Budget</dc:title>
  <dc:creator>Lewis, Jonathan</dc:creator>
  <cp:lastModifiedBy>Lewis, Jonathan</cp:lastModifiedBy>
  <cp:revision>2</cp:revision>
  <dcterms:created xsi:type="dcterms:W3CDTF">2022-09-20T13:42:42Z</dcterms:created>
  <dcterms:modified xsi:type="dcterms:W3CDTF">2022-09-20T15:00:03Z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</Properties>
</file>