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60" r:id="rId3"/>
    <p:sldId id="262"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95C055-82EC-4CAC-A482-5E7D85C559E6}" v="1868" dt="2022-02-24T16:14:50.3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973" autoAdjust="0"/>
  </p:normalViewPr>
  <p:slideViewPr>
    <p:cSldViewPr snapToGrid="0">
      <p:cViewPr varScale="1">
        <p:scale>
          <a:sx n="83" d="100"/>
          <a:sy n="83" d="100"/>
        </p:scale>
        <p:origin x="16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man, Lashelle" userId="ab19208c-bebe-4ff7-bed2-f8130181f0d7" providerId="ADAL" clId="{D695C055-82EC-4CAC-A482-5E7D85C559E6}"/>
    <pc:docChg chg="custSel modSld">
      <pc:chgData name="Inman, Lashelle" userId="ab19208c-bebe-4ff7-bed2-f8130181f0d7" providerId="ADAL" clId="{D695C055-82EC-4CAC-A482-5E7D85C559E6}" dt="2022-02-24T16:15:28.356" v="433" actId="6549"/>
      <pc:docMkLst>
        <pc:docMk/>
      </pc:docMkLst>
      <pc:sldChg chg="modSp">
        <pc:chgData name="Inman, Lashelle" userId="ab19208c-bebe-4ff7-bed2-f8130181f0d7" providerId="ADAL" clId="{D695C055-82EC-4CAC-A482-5E7D85C559E6}" dt="2022-02-24T16:14:50.389" v="400" actId="20577"/>
        <pc:sldMkLst>
          <pc:docMk/>
          <pc:sldMk cId="665586844" sldId="260"/>
        </pc:sldMkLst>
        <pc:graphicFrameChg chg="mod">
          <ac:chgData name="Inman, Lashelle" userId="ab19208c-bebe-4ff7-bed2-f8130181f0d7" providerId="ADAL" clId="{D695C055-82EC-4CAC-A482-5E7D85C559E6}" dt="2022-02-24T16:14:50.389" v="400" actId="20577"/>
          <ac:graphicFrameMkLst>
            <pc:docMk/>
            <pc:sldMk cId="665586844" sldId="260"/>
            <ac:graphicFrameMk id="11" creationId="{2454E8A0-1D06-4167-98EC-518DEFA68A70}"/>
          </ac:graphicFrameMkLst>
        </pc:graphicFrameChg>
      </pc:sldChg>
      <pc:sldChg chg="modSp mod">
        <pc:chgData name="Inman, Lashelle" userId="ab19208c-bebe-4ff7-bed2-f8130181f0d7" providerId="ADAL" clId="{D695C055-82EC-4CAC-A482-5E7D85C559E6}" dt="2022-02-24T16:15:28.356" v="433" actId="6549"/>
        <pc:sldMkLst>
          <pc:docMk/>
          <pc:sldMk cId="2057655973" sldId="262"/>
        </pc:sldMkLst>
        <pc:spChg chg="mod">
          <ac:chgData name="Inman, Lashelle" userId="ab19208c-bebe-4ff7-bed2-f8130181f0d7" providerId="ADAL" clId="{D695C055-82EC-4CAC-A482-5E7D85C559E6}" dt="2022-02-24T16:15:28.356" v="433" actId="6549"/>
          <ac:spMkLst>
            <pc:docMk/>
            <pc:sldMk cId="2057655973" sldId="262"/>
            <ac:spMk id="13" creationId="{5015DD68-F547-4E59-9084-0C4434E989E4}"/>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6B105B-B415-4704-A07F-E69689A31C73}"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7F98D45-80AE-407A-96BF-A4529B5B7E62}">
      <dgm:prSet custT="1"/>
      <dgm:spPr/>
      <dgm:t>
        <a:bodyPr/>
        <a:lstStyle/>
        <a:p>
          <a:pPr>
            <a:lnSpc>
              <a:spcPct val="100000"/>
            </a:lnSpc>
            <a:defRPr b="1"/>
          </a:pPr>
          <a:r>
            <a:rPr lang="en-US" sz="1800" dirty="0"/>
            <a:t>Separate Participant Reimbursement Budget into Two – One per Hub</a:t>
          </a:r>
        </a:p>
      </dgm:t>
    </dgm:pt>
    <dgm:pt modelId="{86EBF063-0B13-4389-BFB3-A97B387F2C29}" type="parTrans" cxnId="{48107C65-CD40-451D-8E35-F15DFC5F36CE}">
      <dgm:prSet/>
      <dgm:spPr/>
      <dgm:t>
        <a:bodyPr/>
        <a:lstStyle/>
        <a:p>
          <a:endParaRPr lang="en-US"/>
        </a:p>
      </dgm:t>
    </dgm:pt>
    <dgm:pt modelId="{60AF3072-F1DF-4C71-837E-BCD36689B5F0}" type="sibTrans" cxnId="{48107C65-CD40-451D-8E35-F15DFC5F36CE}">
      <dgm:prSet/>
      <dgm:spPr/>
      <dgm:t>
        <a:bodyPr/>
        <a:lstStyle/>
        <a:p>
          <a:endParaRPr lang="en-US"/>
        </a:p>
      </dgm:t>
    </dgm:pt>
    <dgm:pt modelId="{3D45AEFA-B20F-48D3-8D5A-641C5849749A}">
      <dgm:prSet custT="1"/>
      <dgm:spPr/>
      <dgm:t>
        <a:bodyPr/>
        <a:lstStyle/>
        <a:p>
          <a:pPr>
            <a:lnSpc>
              <a:spcPct val="100000"/>
            </a:lnSpc>
          </a:pPr>
          <a:r>
            <a:rPr lang="en-US" sz="1500" dirty="0"/>
            <a:t>Instead of a single pot of $600k, each hub will be allocated $300k for participant reimbursements. This would be further divided into a quarterly amount to be used; if not fully allocated each quarter, the remaining amount would be used for performance payments.</a:t>
          </a:r>
        </a:p>
      </dgm:t>
    </dgm:pt>
    <dgm:pt modelId="{841064A2-9BF5-466A-A359-4C7BA4B90878}" type="parTrans" cxnId="{378AD15A-C282-43A9-B251-91C7341E17DD}">
      <dgm:prSet/>
      <dgm:spPr/>
      <dgm:t>
        <a:bodyPr/>
        <a:lstStyle/>
        <a:p>
          <a:endParaRPr lang="en-US"/>
        </a:p>
      </dgm:t>
    </dgm:pt>
    <dgm:pt modelId="{0CF19F39-C2CD-407E-8241-81AE8BAA803F}" type="sibTrans" cxnId="{378AD15A-C282-43A9-B251-91C7341E17DD}">
      <dgm:prSet/>
      <dgm:spPr/>
      <dgm:t>
        <a:bodyPr/>
        <a:lstStyle/>
        <a:p>
          <a:endParaRPr lang="en-US"/>
        </a:p>
      </dgm:t>
    </dgm:pt>
    <dgm:pt modelId="{3EDB40F3-D8AD-4E23-BED7-3B1702730249}">
      <dgm:prSet/>
      <dgm:spPr/>
      <dgm:t>
        <a:bodyPr/>
        <a:lstStyle/>
        <a:p>
          <a:pPr>
            <a:lnSpc>
              <a:spcPct val="100000"/>
            </a:lnSpc>
            <a:defRPr b="1"/>
          </a:pPr>
          <a:r>
            <a:rPr lang="en-US" dirty="0"/>
            <a:t>Increase Follow Up Visits by 12 Months for a Total Duration of 24 Months</a:t>
          </a:r>
        </a:p>
      </dgm:t>
    </dgm:pt>
    <dgm:pt modelId="{B161A6EA-9854-4B1B-B87A-B700B1E7CE40}" type="parTrans" cxnId="{1FF61BAF-EFE7-49E1-9112-894A5AEAE7A5}">
      <dgm:prSet/>
      <dgm:spPr/>
      <dgm:t>
        <a:bodyPr/>
        <a:lstStyle/>
        <a:p>
          <a:endParaRPr lang="en-US"/>
        </a:p>
      </dgm:t>
    </dgm:pt>
    <dgm:pt modelId="{BD1E6366-CF3B-4D84-A2A0-6B77C67DD646}" type="sibTrans" cxnId="{1FF61BAF-EFE7-49E1-9112-894A5AEAE7A5}">
      <dgm:prSet/>
      <dgm:spPr/>
      <dgm:t>
        <a:bodyPr/>
        <a:lstStyle/>
        <a:p>
          <a:endParaRPr lang="en-US"/>
        </a:p>
      </dgm:t>
    </dgm:pt>
    <dgm:pt modelId="{22B040C5-85FC-4450-9C8F-929B12F84FBA}">
      <dgm:prSet custT="1"/>
      <dgm:spPr/>
      <dgm:t>
        <a:bodyPr/>
        <a:lstStyle/>
        <a:p>
          <a:pPr>
            <a:lnSpc>
              <a:spcPct val="100000"/>
            </a:lnSpc>
          </a:pPr>
          <a:r>
            <a:rPr lang="en-US" sz="1500" dirty="0"/>
            <a:t>Participants will be followed for 24 months instead of 12. This will improve the value of the data during this longitudinal study.</a:t>
          </a:r>
        </a:p>
      </dgm:t>
    </dgm:pt>
    <dgm:pt modelId="{D9CC6B24-FADD-4D45-8F47-B3F4EEBF7089}" type="parTrans" cxnId="{FF90A635-E0C5-4245-950A-ECA0FACBC5D3}">
      <dgm:prSet/>
      <dgm:spPr/>
      <dgm:t>
        <a:bodyPr/>
        <a:lstStyle/>
        <a:p>
          <a:endParaRPr lang="en-US"/>
        </a:p>
      </dgm:t>
    </dgm:pt>
    <dgm:pt modelId="{1C78F9E8-29E7-4F08-8D1C-DA3292254AA9}" type="sibTrans" cxnId="{FF90A635-E0C5-4245-950A-ECA0FACBC5D3}">
      <dgm:prSet/>
      <dgm:spPr/>
      <dgm:t>
        <a:bodyPr/>
        <a:lstStyle/>
        <a:p>
          <a:endParaRPr lang="en-US"/>
        </a:p>
      </dgm:t>
    </dgm:pt>
    <dgm:pt modelId="{A554D07A-7721-4443-AD83-0B53226722E4}">
      <dgm:prSet/>
      <dgm:spPr/>
      <dgm:t>
        <a:bodyPr/>
        <a:lstStyle/>
        <a:p>
          <a:pPr>
            <a:lnSpc>
              <a:spcPct val="100000"/>
            </a:lnSpc>
            <a:defRPr b="1"/>
          </a:pPr>
          <a:r>
            <a:rPr lang="en-US" dirty="0"/>
            <a:t>Change Recruitment Targets &amp; Associated Reimbursements</a:t>
          </a:r>
        </a:p>
      </dgm:t>
    </dgm:pt>
    <dgm:pt modelId="{B6A6E8B8-859C-47A2-9662-BD5FAAD24D3B}" type="parTrans" cxnId="{905004C0-8BD1-4FEB-AA0C-336384A271AC}">
      <dgm:prSet/>
      <dgm:spPr/>
      <dgm:t>
        <a:bodyPr/>
        <a:lstStyle/>
        <a:p>
          <a:endParaRPr lang="en-US"/>
        </a:p>
      </dgm:t>
    </dgm:pt>
    <dgm:pt modelId="{2C271A9D-0830-4F68-90FA-A6C02AA5DC17}" type="sibTrans" cxnId="{905004C0-8BD1-4FEB-AA0C-336384A271AC}">
      <dgm:prSet/>
      <dgm:spPr/>
      <dgm:t>
        <a:bodyPr/>
        <a:lstStyle/>
        <a:p>
          <a:endParaRPr lang="en-US"/>
        </a:p>
      </dgm:t>
    </dgm:pt>
    <dgm:pt modelId="{18423ECE-170A-4312-B11D-AD4434047360}">
      <dgm:prSet custT="1"/>
      <dgm:spPr/>
      <dgm:t>
        <a:bodyPr/>
        <a:lstStyle/>
        <a:p>
          <a:pPr>
            <a:lnSpc>
              <a:spcPct val="100000"/>
            </a:lnSpc>
          </a:pPr>
          <a:r>
            <a:rPr lang="en-US" sz="1500" dirty="0"/>
            <a:t>Nodes will be reimbursed for participant payments made for any visits beyond  the 12/quarter target for months 1-12. Any payments made for visits beyond 12 months will be fully reimbursed. (More details on next slide.) </a:t>
          </a:r>
        </a:p>
      </dgm:t>
    </dgm:pt>
    <dgm:pt modelId="{342FC824-E2AD-437F-BA7A-C2C6194AE295}" type="parTrans" cxnId="{A1163C20-FEF2-4940-82A1-DB9A59F89F9A}">
      <dgm:prSet/>
      <dgm:spPr/>
      <dgm:t>
        <a:bodyPr/>
        <a:lstStyle/>
        <a:p>
          <a:endParaRPr lang="en-US"/>
        </a:p>
      </dgm:t>
    </dgm:pt>
    <dgm:pt modelId="{0ADFD203-A4BC-4FB2-B73C-6C8FB670C457}" type="sibTrans" cxnId="{A1163C20-FEF2-4940-82A1-DB9A59F89F9A}">
      <dgm:prSet/>
      <dgm:spPr/>
      <dgm:t>
        <a:bodyPr/>
        <a:lstStyle/>
        <a:p>
          <a:endParaRPr lang="en-US"/>
        </a:p>
      </dgm:t>
    </dgm:pt>
    <dgm:pt modelId="{373D7620-8004-43D1-8756-5E322DACEFDF}">
      <dgm:prSet/>
      <dgm:spPr/>
      <dgm:t>
        <a:bodyPr/>
        <a:lstStyle/>
        <a:p>
          <a:pPr>
            <a:lnSpc>
              <a:spcPct val="100000"/>
            </a:lnSpc>
            <a:defRPr b="1"/>
          </a:pPr>
          <a:r>
            <a:rPr lang="en-US" dirty="0"/>
            <a:t>Research Hub and Node Reporting</a:t>
          </a:r>
        </a:p>
      </dgm:t>
    </dgm:pt>
    <dgm:pt modelId="{17137BFD-E264-4C52-9BB2-016AD58AC6D7}" type="parTrans" cxnId="{7E3BD2E7-A987-4BFD-BE14-6CC47290C818}">
      <dgm:prSet/>
      <dgm:spPr/>
      <dgm:t>
        <a:bodyPr/>
        <a:lstStyle/>
        <a:p>
          <a:endParaRPr lang="en-US"/>
        </a:p>
      </dgm:t>
    </dgm:pt>
    <dgm:pt modelId="{5B1369C7-BDAB-498C-AC35-812B9A5D3F76}" type="sibTrans" cxnId="{7E3BD2E7-A987-4BFD-BE14-6CC47290C818}">
      <dgm:prSet/>
      <dgm:spPr/>
      <dgm:t>
        <a:bodyPr/>
        <a:lstStyle/>
        <a:p>
          <a:endParaRPr lang="en-US"/>
        </a:p>
      </dgm:t>
    </dgm:pt>
    <dgm:pt modelId="{A9E8F14F-8E1F-4E0F-9CD6-CACC0CA226EB}">
      <dgm:prSet custT="1"/>
      <dgm:spPr/>
      <dgm:t>
        <a:bodyPr/>
        <a:lstStyle/>
        <a:p>
          <a:pPr>
            <a:lnSpc>
              <a:spcPct val="100000"/>
            </a:lnSpc>
          </a:pPr>
          <a:r>
            <a:rPr lang="en-US" sz="1500" dirty="0"/>
            <a:t>Research Hubs will provide UTS a monthly report outlining recruitment numbers and associated visits. However, each HRI node must fill out the reimbursement template to confirm payments made before they will be reimbursed.</a:t>
          </a:r>
        </a:p>
      </dgm:t>
    </dgm:pt>
    <dgm:pt modelId="{2EEC2A9E-E1DE-48BB-84A4-665141C7D2BD}" type="parTrans" cxnId="{E908C312-5701-4AA5-B621-39382253BF9A}">
      <dgm:prSet/>
      <dgm:spPr/>
      <dgm:t>
        <a:bodyPr/>
        <a:lstStyle/>
        <a:p>
          <a:endParaRPr lang="en-US"/>
        </a:p>
      </dgm:t>
    </dgm:pt>
    <dgm:pt modelId="{F2EC212B-22D7-4135-9324-9C998C599417}" type="sibTrans" cxnId="{E908C312-5701-4AA5-B621-39382253BF9A}">
      <dgm:prSet/>
      <dgm:spPr/>
      <dgm:t>
        <a:bodyPr/>
        <a:lstStyle/>
        <a:p>
          <a:endParaRPr lang="en-US"/>
        </a:p>
      </dgm:t>
    </dgm:pt>
    <dgm:pt modelId="{B1808BE9-A893-4136-ACB2-F79DB5A20C4B}" type="pres">
      <dgm:prSet presAssocID="{3F6B105B-B415-4704-A07F-E69689A31C73}" presName="root" presStyleCnt="0">
        <dgm:presLayoutVars>
          <dgm:dir/>
          <dgm:resizeHandles val="exact"/>
        </dgm:presLayoutVars>
      </dgm:prSet>
      <dgm:spPr/>
    </dgm:pt>
    <dgm:pt modelId="{E8EF82DA-CA6F-4EB0-AE61-EAE208F5F5E1}" type="pres">
      <dgm:prSet presAssocID="{E7F98D45-80AE-407A-96BF-A4529B5B7E62}" presName="compNode" presStyleCnt="0"/>
      <dgm:spPr/>
    </dgm:pt>
    <dgm:pt modelId="{86EF23C2-7683-481A-B3BB-53590C958F43}" type="pres">
      <dgm:prSet presAssocID="{E7F98D45-80AE-407A-96BF-A4529B5B7E6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5744E067-AD08-4E23-87B8-C939F2105D49}" type="pres">
      <dgm:prSet presAssocID="{E7F98D45-80AE-407A-96BF-A4529B5B7E62}" presName="iconSpace" presStyleCnt="0"/>
      <dgm:spPr/>
    </dgm:pt>
    <dgm:pt modelId="{A9CFFD73-4F8C-4716-B726-8A1A3F02353E}" type="pres">
      <dgm:prSet presAssocID="{E7F98D45-80AE-407A-96BF-A4529B5B7E62}" presName="parTx" presStyleLbl="revTx" presStyleIdx="0" presStyleCnt="8">
        <dgm:presLayoutVars>
          <dgm:chMax val="0"/>
          <dgm:chPref val="0"/>
        </dgm:presLayoutVars>
      </dgm:prSet>
      <dgm:spPr/>
    </dgm:pt>
    <dgm:pt modelId="{4EDD358B-E0B4-43F5-A093-0D362CF37B9C}" type="pres">
      <dgm:prSet presAssocID="{E7F98D45-80AE-407A-96BF-A4529B5B7E62}" presName="txSpace" presStyleCnt="0"/>
      <dgm:spPr/>
    </dgm:pt>
    <dgm:pt modelId="{A5808D76-BF6B-4900-8139-AD2CF9BCA04B}" type="pres">
      <dgm:prSet presAssocID="{E7F98D45-80AE-407A-96BF-A4529B5B7E62}" presName="desTx" presStyleLbl="revTx" presStyleIdx="1" presStyleCnt="8">
        <dgm:presLayoutVars/>
      </dgm:prSet>
      <dgm:spPr/>
    </dgm:pt>
    <dgm:pt modelId="{0865731E-8D74-4DF0-B156-11CC9BB27039}" type="pres">
      <dgm:prSet presAssocID="{60AF3072-F1DF-4C71-837E-BCD36689B5F0}" presName="sibTrans" presStyleCnt="0"/>
      <dgm:spPr/>
    </dgm:pt>
    <dgm:pt modelId="{031F0B10-890C-43D5-8B1D-D6426141724F}" type="pres">
      <dgm:prSet presAssocID="{3EDB40F3-D8AD-4E23-BED7-3B1702730249}" presName="compNode" presStyleCnt="0"/>
      <dgm:spPr/>
    </dgm:pt>
    <dgm:pt modelId="{17E564F7-0666-4937-A036-730006A99965}" type="pres">
      <dgm:prSet presAssocID="{3EDB40F3-D8AD-4E23-BED7-3B170273024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lock with solid fill"/>
        </a:ext>
      </dgm:extLst>
    </dgm:pt>
    <dgm:pt modelId="{EB18C60F-8F62-4F51-846C-B9D218C2368C}" type="pres">
      <dgm:prSet presAssocID="{3EDB40F3-D8AD-4E23-BED7-3B1702730249}" presName="iconSpace" presStyleCnt="0"/>
      <dgm:spPr/>
    </dgm:pt>
    <dgm:pt modelId="{35563F64-FA0D-4168-9A85-4C6291B945CD}" type="pres">
      <dgm:prSet presAssocID="{3EDB40F3-D8AD-4E23-BED7-3B1702730249}" presName="parTx" presStyleLbl="revTx" presStyleIdx="2" presStyleCnt="8">
        <dgm:presLayoutVars>
          <dgm:chMax val="0"/>
          <dgm:chPref val="0"/>
        </dgm:presLayoutVars>
      </dgm:prSet>
      <dgm:spPr/>
    </dgm:pt>
    <dgm:pt modelId="{9F77A5AF-4DFE-457F-B281-5492CACCC967}" type="pres">
      <dgm:prSet presAssocID="{3EDB40F3-D8AD-4E23-BED7-3B1702730249}" presName="txSpace" presStyleCnt="0"/>
      <dgm:spPr/>
    </dgm:pt>
    <dgm:pt modelId="{3066BD7B-7E50-4072-8C6A-E154C6B2A671}" type="pres">
      <dgm:prSet presAssocID="{3EDB40F3-D8AD-4E23-BED7-3B1702730249}" presName="desTx" presStyleLbl="revTx" presStyleIdx="3" presStyleCnt="8">
        <dgm:presLayoutVars/>
      </dgm:prSet>
      <dgm:spPr/>
    </dgm:pt>
    <dgm:pt modelId="{62867EE8-B613-4D11-B6DB-A94D57E2F8DD}" type="pres">
      <dgm:prSet presAssocID="{BD1E6366-CF3B-4D84-A2A0-6B77C67DD646}" presName="sibTrans" presStyleCnt="0"/>
      <dgm:spPr/>
    </dgm:pt>
    <dgm:pt modelId="{CF96D55D-5C6C-447F-A3B8-3660FE0CF2E9}" type="pres">
      <dgm:prSet presAssocID="{A554D07A-7721-4443-AD83-0B53226722E4}" presName="compNode" presStyleCnt="0"/>
      <dgm:spPr/>
    </dgm:pt>
    <dgm:pt modelId="{92D9B898-0795-4C32-B285-48AD853401E5}" type="pres">
      <dgm:prSet presAssocID="{A554D07A-7721-4443-AD83-0B53226722E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643E8EDD-1F23-4CB6-8957-E77DB3334450}" type="pres">
      <dgm:prSet presAssocID="{A554D07A-7721-4443-AD83-0B53226722E4}" presName="iconSpace" presStyleCnt="0"/>
      <dgm:spPr/>
    </dgm:pt>
    <dgm:pt modelId="{6FF28238-62E1-4448-A85E-4598D0BDAD4E}" type="pres">
      <dgm:prSet presAssocID="{A554D07A-7721-4443-AD83-0B53226722E4}" presName="parTx" presStyleLbl="revTx" presStyleIdx="4" presStyleCnt="8">
        <dgm:presLayoutVars>
          <dgm:chMax val="0"/>
          <dgm:chPref val="0"/>
        </dgm:presLayoutVars>
      </dgm:prSet>
      <dgm:spPr/>
    </dgm:pt>
    <dgm:pt modelId="{8E17D39C-98B8-44D2-803E-1321C3EFB58D}" type="pres">
      <dgm:prSet presAssocID="{A554D07A-7721-4443-AD83-0B53226722E4}" presName="txSpace" presStyleCnt="0"/>
      <dgm:spPr/>
    </dgm:pt>
    <dgm:pt modelId="{DDE5D87E-72BA-45EC-883A-62AF89C490DA}" type="pres">
      <dgm:prSet presAssocID="{A554D07A-7721-4443-AD83-0B53226722E4}" presName="desTx" presStyleLbl="revTx" presStyleIdx="5" presStyleCnt="8">
        <dgm:presLayoutVars/>
      </dgm:prSet>
      <dgm:spPr/>
    </dgm:pt>
    <dgm:pt modelId="{F65824F0-C355-4877-97B3-7F027006EF94}" type="pres">
      <dgm:prSet presAssocID="{2C271A9D-0830-4F68-90FA-A6C02AA5DC17}" presName="sibTrans" presStyleCnt="0"/>
      <dgm:spPr/>
    </dgm:pt>
    <dgm:pt modelId="{D4BA069C-84BB-4FAA-B5FF-50A27F519103}" type="pres">
      <dgm:prSet presAssocID="{373D7620-8004-43D1-8756-5E322DACEFDF}" presName="compNode" presStyleCnt="0"/>
      <dgm:spPr/>
    </dgm:pt>
    <dgm:pt modelId="{FE1EFF3C-DA2D-4724-A5CB-8BF55BA2F2EB}" type="pres">
      <dgm:prSet presAssocID="{373D7620-8004-43D1-8756-5E322DACEF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redit card"/>
        </a:ext>
      </dgm:extLst>
    </dgm:pt>
    <dgm:pt modelId="{2983EB6E-F103-4A63-B87A-116A4A529B5A}" type="pres">
      <dgm:prSet presAssocID="{373D7620-8004-43D1-8756-5E322DACEFDF}" presName="iconSpace" presStyleCnt="0"/>
      <dgm:spPr/>
    </dgm:pt>
    <dgm:pt modelId="{743EC61F-04E8-478F-864F-E344BEDC8D7D}" type="pres">
      <dgm:prSet presAssocID="{373D7620-8004-43D1-8756-5E322DACEFDF}" presName="parTx" presStyleLbl="revTx" presStyleIdx="6" presStyleCnt="8">
        <dgm:presLayoutVars>
          <dgm:chMax val="0"/>
          <dgm:chPref val="0"/>
        </dgm:presLayoutVars>
      </dgm:prSet>
      <dgm:spPr/>
    </dgm:pt>
    <dgm:pt modelId="{06363968-7D4A-4CA1-B7BF-9FB4C830E323}" type="pres">
      <dgm:prSet presAssocID="{373D7620-8004-43D1-8756-5E322DACEFDF}" presName="txSpace" presStyleCnt="0"/>
      <dgm:spPr/>
    </dgm:pt>
    <dgm:pt modelId="{E60B1FC7-B30D-43D1-ACCD-FE163FFAF513}" type="pres">
      <dgm:prSet presAssocID="{373D7620-8004-43D1-8756-5E322DACEFDF}" presName="desTx" presStyleLbl="revTx" presStyleIdx="7" presStyleCnt="8">
        <dgm:presLayoutVars/>
      </dgm:prSet>
      <dgm:spPr/>
    </dgm:pt>
  </dgm:ptLst>
  <dgm:cxnLst>
    <dgm:cxn modelId="{E908C312-5701-4AA5-B621-39382253BF9A}" srcId="{373D7620-8004-43D1-8756-5E322DACEFDF}" destId="{A9E8F14F-8E1F-4E0F-9CD6-CACC0CA226EB}" srcOrd="0" destOrd="0" parTransId="{2EEC2A9E-E1DE-48BB-84A4-665141C7D2BD}" sibTransId="{F2EC212B-22D7-4135-9324-9C998C599417}"/>
    <dgm:cxn modelId="{A1163C20-FEF2-4940-82A1-DB9A59F89F9A}" srcId="{A554D07A-7721-4443-AD83-0B53226722E4}" destId="{18423ECE-170A-4312-B11D-AD4434047360}" srcOrd="0" destOrd="0" parTransId="{342FC824-E2AD-437F-BA7A-C2C6194AE295}" sibTransId="{0ADFD203-A4BC-4FB2-B73C-6C8FB670C457}"/>
    <dgm:cxn modelId="{FF90A635-E0C5-4245-950A-ECA0FACBC5D3}" srcId="{3EDB40F3-D8AD-4E23-BED7-3B1702730249}" destId="{22B040C5-85FC-4450-9C8F-929B12F84FBA}" srcOrd="0" destOrd="0" parTransId="{D9CC6B24-FADD-4D45-8F47-B3F4EEBF7089}" sibTransId="{1C78F9E8-29E7-4F08-8D1C-DA3292254AA9}"/>
    <dgm:cxn modelId="{8606925E-EBB2-4D7B-A805-36B25402FAA0}" type="presOf" srcId="{3F6B105B-B415-4704-A07F-E69689A31C73}" destId="{B1808BE9-A893-4136-ACB2-F79DB5A20C4B}" srcOrd="0" destOrd="0" presId="urn:microsoft.com/office/officeart/2018/5/layout/CenteredIconLabelDescriptionList"/>
    <dgm:cxn modelId="{48107C65-CD40-451D-8E35-F15DFC5F36CE}" srcId="{3F6B105B-B415-4704-A07F-E69689A31C73}" destId="{E7F98D45-80AE-407A-96BF-A4529B5B7E62}" srcOrd="0" destOrd="0" parTransId="{86EBF063-0B13-4389-BFB3-A97B387F2C29}" sibTransId="{60AF3072-F1DF-4C71-837E-BCD36689B5F0}"/>
    <dgm:cxn modelId="{0C97EE46-D042-43AA-A421-FB5D2020484B}" type="presOf" srcId="{3EDB40F3-D8AD-4E23-BED7-3B1702730249}" destId="{35563F64-FA0D-4168-9A85-4C6291B945CD}" srcOrd="0" destOrd="0" presId="urn:microsoft.com/office/officeart/2018/5/layout/CenteredIconLabelDescriptionList"/>
    <dgm:cxn modelId="{38591F52-31ED-404D-B05D-791386D55B84}" type="presOf" srcId="{373D7620-8004-43D1-8756-5E322DACEFDF}" destId="{743EC61F-04E8-478F-864F-E344BEDC8D7D}" srcOrd="0" destOrd="0" presId="urn:microsoft.com/office/officeart/2018/5/layout/CenteredIconLabelDescriptionList"/>
    <dgm:cxn modelId="{378AD15A-C282-43A9-B251-91C7341E17DD}" srcId="{E7F98D45-80AE-407A-96BF-A4529B5B7E62}" destId="{3D45AEFA-B20F-48D3-8D5A-641C5849749A}" srcOrd="0" destOrd="0" parTransId="{841064A2-9BF5-466A-A359-4C7BA4B90878}" sibTransId="{0CF19F39-C2CD-407E-8241-81AE8BAA803F}"/>
    <dgm:cxn modelId="{A194CD90-DABA-47DF-A2CB-8C39A69E7959}" type="presOf" srcId="{A9E8F14F-8E1F-4E0F-9CD6-CACC0CA226EB}" destId="{E60B1FC7-B30D-43D1-ACCD-FE163FFAF513}" srcOrd="0" destOrd="0" presId="urn:microsoft.com/office/officeart/2018/5/layout/CenteredIconLabelDescriptionList"/>
    <dgm:cxn modelId="{E0C46F9B-CD00-4750-83C7-BAF9FF64B76A}" type="presOf" srcId="{E7F98D45-80AE-407A-96BF-A4529B5B7E62}" destId="{A9CFFD73-4F8C-4716-B726-8A1A3F02353E}" srcOrd="0" destOrd="0" presId="urn:microsoft.com/office/officeart/2018/5/layout/CenteredIconLabelDescriptionList"/>
    <dgm:cxn modelId="{878B69A9-B546-4EFF-B25A-43DF4DD4FB39}" type="presOf" srcId="{22B040C5-85FC-4450-9C8F-929B12F84FBA}" destId="{3066BD7B-7E50-4072-8C6A-E154C6B2A671}" srcOrd="0" destOrd="0" presId="urn:microsoft.com/office/officeart/2018/5/layout/CenteredIconLabelDescriptionList"/>
    <dgm:cxn modelId="{1FF61BAF-EFE7-49E1-9112-894A5AEAE7A5}" srcId="{3F6B105B-B415-4704-A07F-E69689A31C73}" destId="{3EDB40F3-D8AD-4E23-BED7-3B1702730249}" srcOrd="1" destOrd="0" parTransId="{B161A6EA-9854-4B1B-B87A-B700B1E7CE40}" sibTransId="{BD1E6366-CF3B-4D84-A2A0-6B77C67DD646}"/>
    <dgm:cxn modelId="{905004C0-8BD1-4FEB-AA0C-336384A271AC}" srcId="{3F6B105B-B415-4704-A07F-E69689A31C73}" destId="{A554D07A-7721-4443-AD83-0B53226722E4}" srcOrd="2" destOrd="0" parTransId="{B6A6E8B8-859C-47A2-9662-BD5FAAD24D3B}" sibTransId="{2C271A9D-0830-4F68-90FA-A6C02AA5DC17}"/>
    <dgm:cxn modelId="{E9EE11C6-3B09-44A2-B45F-C794D339FB40}" type="presOf" srcId="{A554D07A-7721-4443-AD83-0B53226722E4}" destId="{6FF28238-62E1-4448-A85E-4598D0BDAD4E}" srcOrd="0" destOrd="0" presId="urn:microsoft.com/office/officeart/2018/5/layout/CenteredIconLabelDescriptionList"/>
    <dgm:cxn modelId="{3539A0CC-7612-4321-82A0-F5888A4A7874}" type="presOf" srcId="{3D45AEFA-B20F-48D3-8D5A-641C5849749A}" destId="{A5808D76-BF6B-4900-8139-AD2CF9BCA04B}" srcOrd="0" destOrd="0" presId="urn:microsoft.com/office/officeart/2018/5/layout/CenteredIconLabelDescriptionList"/>
    <dgm:cxn modelId="{8E03A9D2-ECDE-495E-A506-FD4020C94B28}" type="presOf" srcId="{18423ECE-170A-4312-B11D-AD4434047360}" destId="{DDE5D87E-72BA-45EC-883A-62AF89C490DA}" srcOrd="0" destOrd="0" presId="urn:microsoft.com/office/officeart/2018/5/layout/CenteredIconLabelDescriptionList"/>
    <dgm:cxn modelId="{7E3BD2E7-A987-4BFD-BE14-6CC47290C818}" srcId="{3F6B105B-B415-4704-A07F-E69689A31C73}" destId="{373D7620-8004-43D1-8756-5E322DACEFDF}" srcOrd="3" destOrd="0" parTransId="{17137BFD-E264-4C52-9BB2-016AD58AC6D7}" sibTransId="{5B1369C7-BDAB-498C-AC35-812B9A5D3F76}"/>
    <dgm:cxn modelId="{CCFBFE2E-393C-48DB-A751-D7D7545C7FB4}" type="presParOf" srcId="{B1808BE9-A893-4136-ACB2-F79DB5A20C4B}" destId="{E8EF82DA-CA6F-4EB0-AE61-EAE208F5F5E1}" srcOrd="0" destOrd="0" presId="urn:microsoft.com/office/officeart/2018/5/layout/CenteredIconLabelDescriptionList"/>
    <dgm:cxn modelId="{CDD97654-AD33-47D4-8F7B-A1E98275DD66}" type="presParOf" srcId="{E8EF82DA-CA6F-4EB0-AE61-EAE208F5F5E1}" destId="{86EF23C2-7683-481A-B3BB-53590C958F43}" srcOrd="0" destOrd="0" presId="urn:microsoft.com/office/officeart/2018/5/layout/CenteredIconLabelDescriptionList"/>
    <dgm:cxn modelId="{3F4933F0-4719-42F2-85BA-F26BDB1973BA}" type="presParOf" srcId="{E8EF82DA-CA6F-4EB0-AE61-EAE208F5F5E1}" destId="{5744E067-AD08-4E23-87B8-C939F2105D49}" srcOrd="1" destOrd="0" presId="urn:microsoft.com/office/officeart/2018/5/layout/CenteredIconLabelDescriptionList"/>
    <dgm:cxn modelId="{B20F5BBF-381D-4E88-8C98-AB5C70D1B35E}" type="presParOf" srcId="{E8EF82DA-CA6F-4EB0-AE61-EAE208F5F5E1}" destId="{A9CFFD73-4F8C-4716-B726-8A1A3F02353E}" srcOrd="2" destOrd="0" presId="urn:microsoft.com/office/officeart/2018/5/layout/CenteredIconLabelDescriptionList"/>
    <dgm:cxn modelId="{16EC62AE-53E3-457F-A2FE-9106487FCD19}" type="presParOf" srcId="{E8EF82DA-CA6F-4EB0-AE61-EAE208F5F5E1}" destId="{4EDD358B-E0B4-43F5-A093-0D362CF37B9C}" srcOrd="3" destOrd="0" presId="urn:microsoft.com/office/officeart/2018/5/layout/CenteredIconLabelDescriptionList"/>
    <dgm:cxn modelId="{9C097D02-E3EE-4966-8138-A88CFDF5F4D5}" type="presParOf" srcId="{E8EF82DA-CA6F-4EB0-AE61-EAE208F5F5E1}" destId="{A5808D76-BF6B-4900-8139-AD2CF9BCA04B}" srcOrd="4" destOrd="0" presId="urn:microsoft.com/office/officeart/2018/5/layout/CenteredIconLabelDescriptionList"/>
    <dgm:cxn modelId="{D13CDDEC-8577-4399-9D2B-97EF340B7F27}" type="presParOf" srcId="{B1808BE9-A893-4136-ACB2-F79DB5A20C4B}" destId="{0865731E-8D74-4DF0-B156-11CC9BB27039}" srcOrd="1" destOrd="0" presId="urn:microsoft.com/office/officeart/2018/5/layout/CenteredIconLabelDescriptionList"/>
    <dgm:cxn modelId="{6E27D8DF-A2C9-4939-9C2A-86E1D8E0CDED}" type="presParOf" srcId="{B1808BE9-A893-4136-ACB2-F79DB5A20C4B}" destId="{031F0B10-890C-43D5-8B1D-D6426141724F}" srcOrd="2" destOrd="0" presId="urn:microsoft.com/office/officeart/2018/5/layout/CenteredIconLabelDescriptionList"/>
    <dgm:cxn modelId="{A6BEDF6F-BAB9-4BFD-92F3-BB68437B4FAD}" type="presParOf" srcId="{031F0B10-890C-43D5-8B1D-D6426141724F}" destId="{17E564F7-0666-4937-A036-730006A99965}" srcOrd="0" destOrd="0" presId="urn:microsoft.com/office/officeart/2018/5/layout/CenteredIconLabelDescriptionList"/>
    <dgm:cxn modelId="{0FF19514-6272-454E-A1D8-1C015E52E1D9}" type="presParOf" srcId="{031F0B10-890C-43D5-8B1D-D6426141724F}" destId="{EB18C60F-8F62-4F51-846C-B9D218C2368C}" srcOrd="1" destOrd="0" presId="urn:microsoft.com/office/officeart/2018/5/layout/CenteredIconLabelDescriptionList"/>
    <dgm:cxn modelId="{F47E261F-78C9-456E-B787-781F97D11B8C}" type="presParOf" srcId="{031F0B10-890C-43D5-8B1D-D6426141724F}" destId="{35563F64-FA0D-4168-9A85-4C6291B945CD}" srcOrd="2" destOrd="0" presId="urn:microsoft.com/office/officeart/2018/5/layout/CenteredIconLabelDescriptionList"/>
    <dgm:cxn modelId="{2DCDC8CC-2ECE-46CD-9687-EA1D135A5317}" type="presParOf" srcId="{031F0B10-890C-43D5-8B1D-D6426141724F}" destId="{9F77A5AF-4DFE-457F-B281-5492CACCC967}" srcOrd="3" destOrd="0" presId="urn:microsoft.com/office/officeart/2018/5/layout/CenteredIconLabelDescriptionList"/>
    <dgm:cxn modelId="{07E69572-F4C1-43BF-8920-5F91267902AF}" type="presParOf" srcId="{031F0B10-890C-43D5-8B1D-D6426141724F}" destId="{3066BD7B-7E50-4072-8C6A-E154C6B2A671}" srcOrd="4" destOrd="0" presId="urn:microsoft.com/office/officeart/2018/5/layout/CenteredIconLabelDescriptionList"/>
    <dgm:cxn modelId="{850BA67B-8C0A-4BB3-8C95-C1146A3E9961}" type="presParOf" srcId="{B1808BE9-A893-4136-ACB2-F79DB5A20C4B}" destId="{62867EE8-B613-4D11-B6DB-A94D57E2F8DD}" srcOrd="3" destOrd="0" presId="urn:microsoft.com/office/officeart/2018/5/layout/CenteredIconLabelDescriptionList"/>
    <dgm:cxn modelId="{60308C80-2BA2-435A-90E9-C230F2A46E12}" type="presParOf" srcId="{B1808BE9-A893-4136-ACB2-F79DB5A20C4B}" destId="{CF96D55D-5C6C-447F-A3B8-3660FE0CF2E9}" srcOrd="4" destOrd="0" presId="urn:microsoft.com/office/officeart/2018/5/layout/CenteredIconLabelDescriptionList"/>
    <dgm:cxn modelId="{B293A185-1604-42C1-A869-C903739EEF5E}" type="presParOf" srcId="{CF96D55D-5C6C-447F-A3B8-3660FE0CF2E9}" destId="{92D9B898-0795-4C32-B285-48AD853401E5}" srcOrd="0" destOrd="0" presId="urn:microsoft.com/office/officeart/2018/5/layout/CenteredIconLabelDescriptionList"/>
    <dgm:cxn modelId="{8D2B9ABB-6B94-47FA-8A03-FC4927ED44AA}" type="presParOf" srcId="{CF96D55D-5C6C-447F-A3B8-3660FE0CF2E9}" destId="{643E8EDD-1F23-4CB6-8957-E77DB3334450}" srcOrd="1" destOrd="0" presId="urn:microsoft.com/office/officeart/2018/5/layout/CenteredIconLabelDescriptionList"/>
    <dgm:cxn modelId="{41516502-F66D-4282-9F65-4854776D6416}" type="presParOf" srcId="{CF96D55D-5C6C-447F-A3B8-3660FE0CF2E9}" destId="{6FF28238-62E1-4448-A85E-4598D0BDAD4E}" srcOrd="2" destOrd="0" presId="urn:microsoft.com/office/officeart/2018/5/layout/CenteredIconLabelDescriptionList"/>
    <dgm:cxn modelId="{153828FE-B47A-4FF7-AB12-43DBC2DD4E3A}" type="presParOf" srcId="{CF96D55D-5C6C-447F-A3B8-3660FE0CF2E9}" destId="{8E17D39C-98B8-44D2-803E-1321C3EFB58D}" srcOrd="3" destOrd="0" presId="urn:microsoft.com/office/officeart/2018/5/layout/CenteredIconLabelDescriptionList"/>
    <dgm:cxn modelId="{D836D638-D618-48D4-805C-001B7C4B153F}" type="presParOf" srcId="{CF96D55D-5C6C-447F-A3B8-3660FE0CF2E9}" destId="{DDE5D87E-72BA-45EC-883A-62AF89C490DA}" srcOrd="4" destOrd="0" presId="urn:microsoft.com/office/officeart/2018/5/layout/CenteredIconLabelDescriptionList"/>
    <dgm:cxn modelId="{2C369FAF-59BB-4E3C-AB55-A75416332C93}" type="presParOf" srcId="{B1808BE9-A893-4136-ACB2-F79DB5A20C4B}" destId="{F65824F0-C355-4877-97B3-7F027006EF94}" srcOrd="5" destOrd="0" presId="urn:microsoft.com/office/officeart/2018/5/layout/CenteredIconLabelDescriptionList"/>
    <dgm:cxn modelId="{7D53DE78-0436-4A72-916A-464389BA8A0F}" type="presParOf" srcId="{B1808BE9-A893-4136-ACB2-F79DB5A20C4B}" destId="{D4BA069C-84BB-4FAA-B5FF-50A27F519103}" srcOrd="6" destOrd="0" presId="urn:microsoft.com/office/officeart/2018/5/layout/CenteredIconLabelDescriptionList"/>
    <dgm:cxn modelId="{1569AF0C-124D-42C0-BD5A-27539FC6606C}" type="presParOf" srcId="{D4BA069C-84BB-4FAA-B5FF-50A27F519103}" destId="{FE1EFF3C-DA2D-4724-A5CB-8BF55BA2F2EB}" srcOrd="0" destOrd="0" presId="urn:microsoft.com/office/officeart/2018/5/layout/CenteredIconLabelDescriptionList"/>
    <dgm:cxn modelId="{ED2E4A58-A461-4091-A00E-9A132442E7F3}" type="presParOf" srcId="{D4BA069C-84BB-4FAA-B5FF-50A27F519103}" destId="{2983EB6E-F103-4A63-B87A-116A4A529B5A}" srcOrd="1" destOrd="0" presId="urn:microsoft.com/office/officeart/2018/5/layout/CenteredIconLabelDescriptionList"/>
    <dgm:cxn modelId="{B6365CCA-6567-40D4-A694-913AD69D2E06}" type="presParOf" srcId="{D4BA069C-84BB-4FAA-B5FF-50A27F519103}" destId="{743EC61F-04E8-478F-864F-E344BEDC8D7D}" srcOrd="2" destOrd="0" presId="urn:microsoft.com/office/officeart/2018/5/layout/CenteredIconLabelDescriptionList"/>
    <dgm:cxn modelId="{98D21BCF-F0B0-4815-B44C-79CA4C048333}" type="presParOf" srcId="{D4BA069C-84BB-4FAA-B5FF-50A27F519103}" destId="{06363968-7D4A-4CA1-B7BF-9FB4C830E323}" srcOrd="3" destOrd="0" presId="urn:microsoft.com/office/officeart/2018/5/layout/CenteredIconLabelDescriptionList"/>
    <dgm:cxn modelId="{23AC82EA-BEBA-49AF-8AE1-BC44B35D21A3}" type="presParOf" srcId="{D4BA069C-84BB-4FAA-B5FF-50A27F519103}" destId="{E60B1FC7-B30D-43D1-ACCD-FE163FFAF513}" srcOrd="4" destOrd="0" presId="urn:microsoft.com/office/officeart/2018/5/layout/CenteredIconLabelDescrip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EF23C2-7683-481A-B3BB-53590C958F43}">
      <dsp:nvSpPr>
        <dsp:cNvPr id="0" name=""/>
        <dsp:cNvSpPr/>
      </dsp:nvSpPr>
      <dsp:spPr>
        <a:xfrm>
          <a:off x="842832" y="292617"/>
          <a:ext cx="903656" cy="9036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9CFFD73-4F8C-4716-B726-8A1A3F02353E}">
      <dsp:nvSpPr>
        <dsp:cNvPr id="0" name=""/>
        <dsp:cNvSpPr/>
      </dsp:nvSpPr>
      <dsp:spPr>
        <a:xfrm>
          <a:off x="3723" y="1374495"/>
          <a:ext cx="2581875" cy="84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t>Separate Participant Reimbursement Budget into Two – One per Hub</a:t>
          </a:r>
        </a:p>
      </dsp:txBody>
      <dsp:txXfrm>
        <a:off x="3723" y="1374495"/>
        <a:ext cx="2581875" cy="847177"/>
      </dsp:txXfrm>
    </dsp:sp>
    <dsp:sp modelId="{A5808D76-BF6B-4900-8139-AD2CF9BCA04B}">
      <dsp:nvSpPr>
        <dsp:cNvPr id="0" name=""/>
        <dsp:cNvSpPr/>
      </dsp:nvSpPr>
      <dsp:spPr>
        <a:xfrm>
          <a:off x="3723" y="2304567"/>
          <a:ext cx="2581875" cy="2132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Instead of a single pot of $600k, each hub will be allocated $300k for participant reimbursements. This would be further divided into a quarterly amount to be used; if not fully allocated each quarter, the remaining amount would be used for performance payments.</a:t>
          </a:r>
        </a:p>
      </dsp:txBody>
      <dsp:txXfrm>
        <a:off x="3723" y="2304567"/>
        <a:ext cx="2581875" cy="2132740"/>
      </dsp:txXfrm>
    </dsp:sp>
    <dsp:sp modelId="{17E564F7-0666-4937-A036-730006A99965}">
      <dsp:nvSpPr>
        <dsp:cNvPr id="0" name=""/>
        <dsp:cNvSpPr/>
      </dsp:nvSpPr>
      <dsp:spPr>
        <a:xfrm>
          <a:off x="3876535" y="292617"/>
          <a:ext cx="903656" cy="9036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563F64-FA0D-4168-9A85-4C6291B945CD}">
      <dsp:nvSpPr>
        <dsp:cNvPr id="0" name=""/>
        <dsp:cNvSpPr/>
      </dsp:nvSpPr>
      <dsp:spPr>
        <a:xfrm>
          <a:off x="3037426" y="1374495"/>
          <a:ext cx="2581875" cy="84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t>Increase Follow Up Visits by 12 Months for a Total Duration of 24 Months</a:t>
          </a:r>
        </a:p>
      </dsp:txBody>
      <dsp:txXfrm>
        <a:off x="3037426" y="1374495"/>
        <a:ext cx="2581875" cy="847177"/>
      </dsp:txXfrm>
    </dsp:sp>
    <dsp:sp modelId="{3066BD7B-7E50-4072-8C6A-E154C6B2A671}">
      <dsp:nvSpPr>
        <dsp:cNvPr id="0" name=""/>
        <dsp:cNvSpPr/>
      </dsp:nvSpPr>
      <dsp:spPr>
        <a:xfrm>
          <a:off x="3037426" y="2304567"/>
          <a:ext cx="2581875" cy="2132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Participants will be followed for 24 months instead of 12. This will improve the value of the data during this longitudinal study.</a:t>
          </a:r>
        </a:p>
      </dsp:txBody>
      <dsp:txXfrm>
        <a:off x="3037426" y="2304567"/>
        <a:ext cx="2581875" cy="2132740"/>
      </dsp:txXfrm>
    </dsp:sp>
    <dsp:sp modelId="{92D9B898-0795-4C32-B285-48AD853401E5}">
      <dsp:nvSpPr>
        <dsp:cNvPr id="0" name=""/>
        <dsp:cNvSpPr/>
      </dsp:nvSpPr>
      <dsp:spPr>
        <a:xfrm>
          <a:off x="6910238" y="292617"/>
          <a:ext cx="903656" cy="9036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F28238-62E1-4448-A85E-4598D0BDAD4E}">
      <dsp:nvSpPr>
        <dsp:cNvPr id="0" name=""/>
        <dsp:cNvSpPr/>
      </dsp:nvSpPr>
      <dsp:spPr>
        <a:xfrm>
          <a:off x="6071129" y="1374495"/>
          <a:ext cx="2581875" cy="84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t>Change Recruitment Targets &amp; Associated Reimbursements</a:t>
          </a:r>
        </a:p>
      </dsp:txBody>
      <dsp:txXfrm>
        <a:off x="6071129" y="1374495"/>
        <a:ext cx="2581875" cy="847177"/>
      </dsp:txXfrm>
    </dsp:sp>
    <dsp:sp modelId="{DDE5D87E-72BA-45EC-883A-62AF89C490DA}">
      <dsp:nvSpPr>
        <dsp:cNvPr id="0" name=""/>
        <dsp:cNvSpPr/>
      </dsp:nvSpPr>
      <dsp:spPr>
        <a:xfrm>
          <a:off x="6071129" y="2304567"/>
          <a:ext cx="2581875" cy="2132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Nodes will be reimbursed for participant payments made for any visits beyond  the 12/quarter target for months 1-12. Any payments made for visits beyond 12 months will be fully reimbursed. (More details on next slide.) </a:t>
          </a:r>
        </a:p>
      </dsp:txBody>
      <dsp:txXfrm>
        <a:off x="6071129" y="2304567"/>
        <a:ext cx="2581875" cy="2132740"/>
      </dsp:txXfrm>
    </dsp:sp>
    <dsp:sp modelId="{FE1EFF3C-DA2D-4724-A5CB-8BF55BA2F2EB}">
      <dsp:nvSpPr>
        <dsp:cNvPr id="0" name=""/>
        <dsp:cNvSpPr/>
      </dsp:nvSpPr>
      <dsp:spPr>
        <a:xfrm>
          <a:off x="9943942" y="292617"/>
          <a:ext cx="903656" cy="90365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3EC61F-04E8-478F-864F-E344BEDC8D7D}">
      <dsp:nvSpPr>
        <dsp:cNvPr id="0" name=""/>
        <dsp:cNvSpPr/>
      </dsp:nvSpPr>
      <dsp:spPr>
        <a:xfrm>
          <a:off x="9104832" y="1374495"/>
          <a:ext cx="2581875" cy="84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t>Research Hub and Node Reporting</a:t>
          </a:r>
        </a:p>
      </dsp:txBody>
      <dsp:txXfrm>
        <a:off x="9104832" y="1374495"/>
        <a:ext cx="2581875" cy="847177"/>
      </dsp:txXfrm>
    </dsp:sp>
    <dsp:sp modelId="{E60B1FC7-B30D-43D1-ACCD-FE163FFAF513}">
      <dsp:nvSpPr>
        <dsp:cNvPr id="0" name=""/>
        <dsp:cNvSpPr/>
      </dsp:nvSpPr>
      <dsp:spPr>
        <a:xfrm>
          <a:off x="9104832" y="2304567"/>
          <a:ext cx="2581875" cy="2132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Research Hubs will provide UTS a monthly report outlining recruitment numbers and associated visits. However, each HRI node must fill out the reimbursement template to confirm payments made before they will be reimbursed.</a:t>
          </a:r>
        </a:p>
      </dsp:txBody>
      <dsp:txXfrm>
        <a:off x="9104832" y="2304567"/>
        <a:ext cx="2581875" cy="2132740"/>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58B46F-7EA1-4DCD-98FA-BB871DCA8078}" type="datetimeFigureOut">
              <a:rPr lang="en-US" smtClean="0"/>
              <a:t>2/24/2022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DFFCDB-C622-4A89-9B5E-3F33CEAB02CF}" type="slidenum">
              <a:rPr lang="en-US" smtClean="0"/>
              <a:t>‹#›</a:t>
            </a:fld>
            <a:endParaRPr lang="en-US"/>
          </a:p>
        </p:txBody>
      </p:sp>
    </p:spTree>
    <p:extLst>
      <p:ext uri="{BB962C8B-B14F-4D97-AF65-F5344CB8AC3E}">
        <p14:creationId xmlns:p14="http://schemas.microsoft.com/office/powerpoint/2010/main" val="3412853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DFFCDB-C622-4A89-9B5E-3F33CEAB02CF}" type="slidenum">
              <a:rPr lang="en-US" smtClean="0"/>
              <a:t>2</a:t>
            </a:fld>
            <a:endParaRPr lang="en-US"/>
          </a:p>
        </p:txBody>
      </p:sp>
    </p:spTree>
    <p:extLst>
      <p:ext uri="{BB962C8B-B14F-4D97-AF65-F5344CB8AC3E}">
        <p14:creationId xmlns:p14="http://schemas.microsoft.com/office/powerpoint/2010/main" val="1468070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DFFCDB-C622-4A89-9B5E-3F33CEAB02CF}" type="slidenum">
              <a:rPr lang="en-US" smtClean="0"/>
              <a:t>3</a:t>
            </a:fld>
            <a:endParaRPr lang="en-US"/>
          </a:p>
        </p:txBody>
      </p:sp>
    </p:spTree>
    <p:extLst>
      <p:ext uri="{BB962C8B-B14F-4D97-AF65-F5344CB8AC3E}">
        <p14:creationId xmlns:p14="http://schemas.microsoft.com/office/powerpoint/2010/main" val="270762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83343-382A-4618-ACA6-5B0AB83ADF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C5E818-02BA-4405-82FE-F4F14307F6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E951B4-EB51-4263-A314-FB4612EFCD92}"/>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5" name="Footer Placeholder 4">
            <a:extLst>
              <a:ext uri="{FF2B5EF4-FFF2-40B4-BE49-F238E27FC236}">
                <a16:creationId xmlns:a16="http://schemas.microsoft.com/office/drawing/2014/main" id="{B1FA90C7-A9E8-4BFF-9A93-99463B07B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9150B0-49DE-4C1D-A79F-F5DE952DA844}"/>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4199609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4826A-E633-445F-93EA-5A6B89BBFB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EDFC1A-4A39-4186-9E4A-37DB38C3BD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34240-5F97-44FE-8876-0859DAC80488}"/>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5" name="Footer Placeholder 4">
            <a:extLst>
              <a:ext uri="{FF2B5EF4-FFF2-40B4-BE49-F238E27FC236}">
                <a16:creationId xmlns:a16="http://schemas.microsoft.com/office/drawing/2014/main" id="{52186284-3AC1-42BD-891A-B2014D7D98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A64784-5FD2-44F9-BE5E-B84246A58836}"/>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2506153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AC8BF-5821-47EA-A882-29E33BF52B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D1FA27-1506-41F4-8E2A-76C73D211B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F6B3E0-D1C9-4095-B1FD-84BFBE79C882}"/>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5" name="Footer Placeholder 4">
            <a:extLst>
              <a:ext uri="{FF2B5EF4-FFF2-40B4-BE49-F238E27FC236}">
                <a16:creationId xmlns:a16="http://schemas.microsoft.com/office/drawing/2014/main" id="{E3A30CA7-5667-4C49-AB71-520F3A5E4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A6BB45-0B92-422C-A9CF-B1299D04A4BB}"/>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4228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A4D60-DA2C-4DA8-9B08-AD5C6DA152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1C23DE-B4F1-4A2A-A928-3CEC3A0C20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0C83B3-3A60-45CF-9F00-F15E3759FE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51CC9B-EE10-4E13-B7D1-F7E7698587FA}"/>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6" name="Footer Placeholder 5">
            <a:extLst>
              <a:ext uri="{FF2B5EF4-FFF2-40B4-BE49-F238E27FC236}">
                <a16:creationId xmlns:a16="http://schemas.microsoft.com/office/drawing/2014/main" id="{A845CD21-DEA4-490D-95E5-E05B1D0FE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EC0B92-EE40-4F71-9FAE-45638508663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483976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7E4B-1F83-4909-83C7-D1BB0925DD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2A8D04-F38C-465C-9A12-BC9A012B85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3E3C8E-9000-4914-8D33-E0BF5D3EBF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E7D249-CF49-4AB2-8FAD-DA28CC1E20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D8D152-DF83-435C-8AF5-B4052A1F1F6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055C44-9559-4AE6-BC33-0F6F6167389A}"/>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8" name="Footer Placeholder 7">
            <a:extLst>
              <a:ext uri="{FF2B5EF4-FFF2-40B4-BE49-F238E27FC236}">
                <a16:creationId xmlns:a16="http://schemas.microsoft.com/office/drawing/2014/main" id="{572E7CC3-0CDD-4814-B81F-2524ACF548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A13C27-6E9D-4DE3-BE18-9F4326607253}"/>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700749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9A08C-C497-44E1-85C8-E3260804E4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F08BE8-E61C-441E-9C29-5D1E11455851}"/>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4" name="Footer Placeholder 3">
            <a:extLst>
              <a:ext uri="{FF2B5EF4-FFF2-40B4-BE49-F238E27FC236}">
                <a16:creationId xmlns:a16="http://schemas.microsoft.com/office/drawing/2014/main" id="{8FEB3D70-13F4-4AEC-B624-130475F6A8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4301DB-1F10-4810-8C80-83591589FCDB}"/>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662725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C3C0C9-07BB-4D44-AECE-7EEC2F47322F}"/>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3" name="Footer Placeholder 2">
            <a:extLst>
              <a:ext uri="{FF2B5EF4-FFF2-40B4-BE49-F238E27FC236}">
                <a16:creationId xmlns:a16="http://schemas.microsoft.com/office/drawing/2014/main" id="{E1DDECFC-3561-4EA7-831D-5060B01D7F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9DFEB2-38A9-4B51-A333-C56AAB8E21FF}"/>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588806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59A6-C9BE-4412-8C88-DDD9ED87AD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062AB47-ACE4-42B0-A0D7-701563C3E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D92044-CDE2-4D54-BBDD-9FF8FE7C01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66ACB1-249F-4B59-BAB0-293F1BE306F6}"/>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6" name="Footer Placeholder 5">
            <a:extLst>
              <a:ext uri="{FF2B5EF4-FFF2-40B4-BE49-F238E27FC236}">
                <a16:creationId xmlns:a16="http://schemas.microsoft.com/office/drawing/2014/main" id="{2C26ADEE-EDB1-41F9-AA7B-872447DE11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E41052-D25F-4E8B-B866-72E70A2B2D6A}"/>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342397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99CA5-DD50-4E54-8388-7935E40EA9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8296B3-E5C7-46A1-B9D3-14C6C8952D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63B572-D6EC-4204-955D-96AD0A614E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342632-79C7-4F94-B20A-2917C642F884}"/>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6" name="Footer Placeholder 5">
            <a:extLst>
              <a:ext uri="{FF2B5EF4-FFF2-40B4-BE49-F238E27FC236}">
                <a16:creationId xmlns:a16="http://schemas.microsoft.com/office/drawing/2014/main" id="{B0D2676B-1A4B-4F33-95D1-59D94F2F7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FE33D4-08C1-4927-B318-10330810F93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1582195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C741A-2962-44D0-A2BF-AD567F0558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71B099-EA05-41CD-85EA-884B3F651A8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408B05-0A67-4BD9-ADD6-026B04226B4A}"/>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5" name="Footer Placeholder 4">
            <a:extLst>
              <a:ext uri="{FF2B5EF4-FFF2-40B4-BE49-F238E27FC236}">
                <a16:creationId xmlns:a16="http://schemas.microsoft.com/office/drawing/2014/main" id="{451074FF-506C-4133-B46B-66A3D9C523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C16754-CA25-4BDA-8C2F-7B60C48F867E}"/>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811269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60C19D-2925-409C-AE23-283AE5ECCE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6CB140-F43B-4F45-A381-AE0F3D0FB9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5B89FE-04E7-4309-A06A-40822EE31B5E}"/>
              </a:ext>
            </a:extLst>
          </p:cNvPr>
          <p:cNvSpPr>
            <a:spLocks noGrp="1"/>
          </p:cNvSpPr>
          <p:nvPr>
            <p:ph type="dt" sz="half" idx="10"/>
          </p:nvPr>
        </p:nvSpPr>
        <p:spPr/>
        <p:txBody>
          <a:bodyPr/>
          <a:lstStyle/>
          <a:p>
            <a:fld id="{852E9D4A-4438-4F82-91F2-AADB990111E3}" type="datetimeFigureOut">
              <a:rPr lang="en-US" smtClean="0"/>
              <a:t>2/24/2022</a:t>
            </a:fld>
            <a:endParaRPr lang="en-US"/>
          </a:p>
        </p:txBody>
      </p:sp>
      <p:sp>
        <p:nvSpPr>
          <p:cNvPr id="5" name="Footer Placeholder 4">
            <a:extLst>
              <a:ext uri="{FF2B5EF4-FFF2-40B4-BE49-F238E27FC236}">
                <a16:creationId xmlns:a16="http://schemas.microsoft.com/office/drawing/2014/main" id="{72E546F6-4816-4A27-A16D-B3822937EC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FBEB14-A77C-4D7D-B7A5-F52335C40ED1}"/>
              </a:ext>
            </a:extLst>
          </p:cNvPr>
          <p:cNvSpPr>
            <a:spLocks noGrp="1"/>
          </p:cNvSpPr>
          <p:nvPr>
            <p:ph type="sldNum" sz="quarter" idx="12"/>
          </p:nvPr>
        </p:nvSpPr>
        <p:spPr/>
        <p:txBody>
          <a:bodyPr/>
          <a:lstStyle/>
          <a:p>
            <a:fld id="{F9544926-97F8-4109-9D39-9D8DBDC4D348}" type="slidenum">
              <a:rPr lang="en-US" smtClean="0"/>
              <a:t>‹#›</a:t>
            </a:fld>
            <a:endParaRPr lang="en-US"/>
          </a:p>
        </p:txBody>
      </p:sp>
    </p:spTree>
    <p:extLst>
      <p:ext uri="{BB962C8B-B14F-4D97-AF65-F5344CB8AC3E}">
        <p14:creationId xmlns:p14="http://schemas.microsoft.com/office/powerpoint/2010/main" val="300423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BE7739-3A62-43B5-85DD-706750EC50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84D13B-6BF1-4B61-A8F0-1F73D0646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B262C-9E0B-4EDF-95C3-C8ED315F0F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E9D4A-4438-4F82-91F2-AADB990111E3}" type="datetimeFigureOut">
              <a:rPr lang="en-US" smtClean="0"/>
              <a:t>2/24/2022</a:t>
            </a:fld>
            <a:endParaRPr lang="en-US"/>
          </a:p>
        </p:txBody>
      </p:sp>
      <p:sp>
        <p:nvSpPr>
          <p:cNvPr id="5" name="Footer Placeholder 4">
            <a:extLst>
              <a:ext uri="{FF2B5EF4-FFF2-40B4-BE49-F238E27FC236}">
                <a16:creationId xmlns:a16="http://schemas.microsoft.com/office/drawing/2014/main" id="{8EDB0C6A-660C-4E78-883C-BD09507031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526B9D-80FC-4D1C-998F-6C5DF7C39B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44926-97F8-4109-9D39-9D8DBDC4D348}" type="slidenum">
              <a:rPr lang="en-US" smtClean="0"/>
              <a:t>‹#›</a:t>
            </a:fld>
            <a:endParaRPr lang="en-US"/>
          </a:p>
        </p:txBody>
      </p:sp>
    </p:spTree>
    <p:extLst>
      <p:ext uri="{BB962C8B-B14F-4D97-AF65-F5344CB8AC3E}">
        <p14:creationId xmlns:p14="http://schemas.microsoft.com/office/powerpoint/2010/main" val="3857267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911DBBF1-3229-4BD9-B3D1-B4CA571E74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843625"/>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BC87C3E-1040-4EE4-9BDB-9537F7A1B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968282"/>
            <a:ext cx="12188824" cy="4946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1B941B-653B-450D-A6E1-989DFBAC90B7}"/>
              </a:ext>
            </a:extLst>
          </p:cNvPr>
          <p:cNvSpPr>
            <a:spLocks noGrp="1"/>
          </p:cNvSpPr>
          <p:nvPr>
            <p:ph type="ctrTitle"/>
          </p:nvPr>
        </p:nvSpPr>
        <p:spPr>
          <a:xfrm>
            <a:off x="795338" y="1566473"/>
            <a:ext cx="10601325" cy="2166723"/>
          </a:xfrm>
        </p:spPr>
        <p:txBody>
          <a:bodyPr>
            <a:normAutofit/>
          </a:bodyPr>
          <a:lstStyle/>
          <a:p>
            <a:r>
              <a:rPr lang="en-US" sz="6600"/>
              <a:t>Research Participant Reimbursements</a:t>
            </a:r>
          </a:p>
        </p:txBody>
      </p:sp>
      <p:cxnSp>
        <p:nvCxnSpPr>
          <p:cNvPr id="16" name="Straight Connector 15">
            <a:extLst>
              <a:ext uri="{FF2B5EF4-FFF2-40B4-BE49-F238E27FC236}">
                <a16:creationId xmlns:a16="http://schemas.microsoft.com/office/drawing/2014/main" id="{42CDBECE-872A-4C73-9DC1-BB4E805E2C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3894594"/>
            <a:ext cx="27432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5CD5A0B-CDD7-427C-AA42-2EECFDFA18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6028863"/>
            <a:ext cx="12188824"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1A9A5357-F1E1-4E43-942D-B1A0D39E4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Tree>
    <p:extLst>
      <p:ext uri="{BB962C8B-B14F-4D97-AF65-F5344CB8AC3E}">
        <p14:creationId xmlns:p14="http://schemas.microsoft.com/office/powerpoint/2010/main" val="198932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30EC2BE-AC57-4364-91CE-CCF8CDA1A06B}"/>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Proposal from Research Hubs</a:t>
            </a:r>
          </a:p>
        </p:txBody>
      </p:sp>
      <p:pic>
        <p:nvPicPr>
          <p:cNvPr id="4" name="Picture 3">
            <a:extLst>
              <a:ext uri="{FF2B5EF4-FFF2-40B4-BE49-F238E27FC236}">
                <a16:creationId xmlns:a16="http://schemas.microsoft.com/office/drawing/2014/main" id="{D556B378-782B-4885-8E94-005A44CFB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graphicFrame>
        <p:nvGraphicFramePr>
          <p:cNvPr id="11" name="Content Placeholder 2">
            <a:extLst>
              <a:ext uri="{FF2B5EF4-FFF2-40B4-BE49-F238E27FC236}">
                <a16:creationId xmlns:a16="http://schemas.microsoft.com/office/drawing/2014/main" id="{2454E8A0-1D06-4167-98EC-518DEFA68A70}"/>
              </a:ext>
            </a:extLst>
          </p:cNvPr>
          <p:cNvGraphicFramePr>
            <a:graphicFrameLocks noGrp="1"/>
          </p:cNvGraphicFramePr>
          <p:nvPr>
            <p:ph idx="1"/>
            <p:extLst>
              <p:ext uri="{D42A27DB-BD31-4B8C-83A1-F6EECF244321}">
                <p14:modId xmlns:p14="http://schemas.microsoft.com/office/powerpoint/2010/main" val="2306588438"/>
              </p:ext>
            </p:extLst>
          </p:nvPr>
        </p:nvGraphicFramePr>
        <p:xfrm>
          <a:off x="277792" y="1575459"/>
          <a:ext cx="11690431" cy="47299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665586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30EC2BE-AC57-4364-91CE-CCF8CDA1A06B}"/>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Reimbursement Calculations</a:t>
            </a:r>
          </a:p>
        </p:txBody>
      </p:sp>
      <p:pic>
        <p:nvPicPr>
          <p:cNvPr id="4" name="Picture 3">
            <a:extLst>
              <a:ext uri="{FF2B5EF4-FFF2-40B4-BE49-F238E27FC236}">
                <a16:creationId xmlns:a16="http://schemas.microsoft.com/office/drawing/2014/main" id="{D556B378-782B-4885-8E94-005A44CFB4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48375"/>
            <a:ext cx="12192000" cy="809625"/>
          </a:xfrm>
          <a:prstGeom prst="rect">
            <a:avLst/>
          </a:prstGeom>
        </p:spPr>
      </p:pic>
      <p:sp>
        <p:nvSpPr>
          <p:cNvPr id="13" name="Content Placeholder 2">
            <a:extLst>
              <a:ext uri="{FF2B5EF4-FFF2-40B4-BE49-F238E27FC236}">
                <a16:creationId xmlns:a16="http://schemas.microsoft.com/office/drawing/2014/main" id="{5015DD68-F547-4E59-9084-0C4434E989E4}"/>
              </a:ext>
            </a:extLst>
          </p:cNvPr>
          <p:cNvSpPr txBox="1">
            <a:spLocks/>
          </p:cNvSpPr>
          <p:nvPr/>
        </p:nvSpPr>
        <p:spPr>
          <a:xfrm>
            <a:off x="462987" y="1736203"/>
            <a:ext cx="11296891" cy="459316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 quarterly allocation amount will be calculated for each research hub from the pot of funds available for participant reimbursements.</a:t>
            </a:r>
          </a:p>
          <a:p>
            <a:r>
              <a:rPr lang="en-US" dirty="0"/>
              <a:t>Reimbursements will be made to HRIs based on payments where HRIs exceed targets (12/quarter for months 1-12, 0/quarter for months 13+).</a:t>
            </a:r>
          </a:p>
          <a:p>
            <a:r>
              <a:rPr lang="en-US" dirty="0"/>
              <a:t>If HRIs do not fully utilize the amount set aside for the quarter, remaining funds would be allocated back to HRIs based on performance to cover costs associated with increased recruitment. Performance will be calculated based on a HRI’s % contribution towards the overall participant compensation for that quarter.</a:t>
            </a:r>
          </a:p>
          <a:p>
            <a:r>
              <a:rPr lang="en-US" dirty="0"/>
              <a:t>If participant payment reimbursements exceed the quarterly allocation, the remaining quarterly allocations would be adjusted down accordingly. </a:t>
            </a:r>
          </a:p>
        </p:txBody>
      </p:sp>
    </p:spTree>
    <p:extLst>
      <p:ext uri="{BB962C8B-B14F-4D97-AF65-F5344CB8AC3E}">
        <p14:creationId xmlns:p14="http://schemas.microsoft.com/office/powerpoint/2010/main" val="2057655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TotalTime>
  <Words>317</Words>
  <Application>Microsoft Office PowerPoint</Application>
  <PresentationFormat>Widescreen</PresentationFormat>
  <Paragraphs>17</Paragraphs>
  <Slides>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Research Participant Reimbursements</vt:lpstr>
      <vt:lpstr>Proposal from Research Hubs</vt:lpstr>
      <vt:lpstr>Reimbursement Calculations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Inman, Lashelle</dc:creator>
  <cp:lastModifiedBy>Inman, Lashelle</cp:lastModifiedBy>
  <cp:revision>11</cp:revision>
  <dcterms:created xsi:type="dcterms:W3CDTF">2021-10-26T17:47:42Z</dcterms:created>
  <dcterms:modified xsi:type="dcterms:W3CDTF">2022-02-24T16:15:35Z</dcterms:modified>
</cp:coreProperties>
</file>