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theme/theme2.xml" ContentType="application/vnd.openxmlformats-officedocument.theme+xml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8F67D0-9854-4B1B-88ED-976EE8AEE417}" v="11" dt="2021-11-12T17:37:38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2973" autoAdjust="0"/>
  </p:normalViewPr>
  <p:slideViewPr>
    <p:cSldViewPr snapToGrid="0">
      <p:cViewPr varScale="1">
        <p:scale>
          <a:sx n="62" d="100"/>
          <a:sy n="62" d="100"/>
        </p:scale>
        <p:origin x="14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6B105B-B415-4704-A07F-E69689A31C73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7F98D45-80AE-407A-96BF-A4529B5B7E62}">
      <dgm:prSet custT="1"/>
      <dgm:spPr/>
      <dgm:t>
        <a:bodyPr/>
        <a:lstStyle/>
        <a:p>
          <a:pPr>
            <a:defRPr b="1"/>
          </a:pPr>
          <a:r>
            <a:rPr lang="en-US" sz="1800" dirty="0"/>
            <a:t>Original budget assumed three payments: 1-month, 6-month and 12-month payments. </a:t>
          </a:r>
        </a:p>
      </dgm:t>
    </dgm:pt>
    <dgm:pt modelId="{86EBF063-0B13-4389-BFB3-A97B387F2C29}" type="parTrans" cxnId="{48107C65-CD40-451D-8E35-F15DFC5F36CE}">
      <dgm:prSet/>
      <dgm:spPr/>
      <dgm:t>
        <a:bodyPr/>
        <a:lstStyle/>
        <a:p>
          <a:endParaRPr lang="en-US"/>
        </a:p>
      </dgm:t>
    </dgm:pt>
    <dgm:pt modelId="{60AF3072-F1DF-4C71-837E-BCD36689B5F0}" type="sibTrans" cxnId="{48107C65-CD40-451D-8E35-F15DFC5F36CE}">
      <dgm:prSet/>
      <dgm:spPr/>
      <dgm:t>
        <a:bodyPr/>
        <a:lstStyle/>
        <a:p>
          <a:endParaRPr lang="en-US"/>
        </a:p>
      </dgm:t>
    </dgm:pt>
    <dgm:pt modelId="{3D45AEFA-B20F-48D3-8D5A-641C5849749A}">
      <dgm:prSet custT="1"/>
      <dgm:spPr/>
      <dgm:t>
        <a:bodyPr/>
        <a:lstStyle/>
        <a:p>
          <a:r>
            <a:rPr lang="en-US" sz="1400" dirty="0"/>
            <a:t>If recruited participants are followed longer than 1 year, how many more payments are we expecting? </a:t>
          </a:r>
        </a:p>
      </dgm:t>
    </dgm:pt>
    <dgm:pt modelId="{841064A2-9BF5-466A-A359-4C7BA4B90878}" type="parTrans" cxnId="{378AD15A-C282-43A9-B251-91C7341E17DD}">
      <dgm:prSet/>
      <dgm:spPr/>
      <dgm:t>
        <a:bodyPr/>
        <a:lstStyle/>
        <a:p>
          <a:endParaRPr lang="en-US"/>
        </a:p>
      </dgm:t>
    </dgm:pt>
    <dgm:pt modelId="{0CF19F39-C2CD-407E-8241-81AE8BAA803F}" type="sibTrans" cxnId="{378AD15A-C282-43A9-B251-91C7341E17DD}">
      <dgm:prSet/>
      <dgm:spPr/>
      <dgm:t>
        <a:bodyPr/>
        <a:lstStyle/>
        <a:p>
          <a:endParaRPr lang="en-US"/>
        </a:p>
      </dgm:t>
    </dgm:pt>
    <dgm:pt modelId="{5668493A-E7CA-4071-9C9A-50174DDBEA4B}">
      <dgm:prSet custT="1"/>
      <dgm:spPr/>
      <dgm:t>
        <a:bodyPr/>
        <a:lstStyle/>
        <a:p>
          <a:r>
            <a:rPr lang="en-US" sz="1400" dirty="0"/>
            <a:t>Impact to budget?</a:t>
          </a:r>
        </a:p>
      </dgm:t>
    </dgm:pt>
    <dgm:pt modelId="{F3ECFF21-81A5-4610-82C5-0FA823D59BDC}" type="parTrans" cxnId="{B1A718DB-DF1C-4680-9E32-CDC6E9757578}">
      <dgm:prSet/>
      <dgm:spPr/>
      <dgm:t>
        <a:bodyPr/>
        <a:lstStyle/>
        <a:p>
          <a:endParaRPr lang="en-US"/>
        </a:p>
      </dgm:t>
    </dgm:pt>
    <dgm:pt modelId="{E6F32282-6A1F-4C16-A060-73ECAA20EA80}" type="sibTrans" cxnId="{B1A718DB-DF1C-4680-9E32-CDC6E9757578}">
      <dgm:prSet/>
      <dgm:spPr/>
      <dgm:t>
        <a:bodyPr/>
        <a:lstStyle/>
        <a:p>
          <a:endParaRPr lang="en-US"/>
        </a:p>
      </dgm:t>
    </dgm:pt>
    <dgm:pt modelId="{3EDB40F3-D8AD-4E23-BED7-3B1702730249}">
      <dgm:prSet/>
      <dgm:spPr/>
      <dgm:t>
        <a:bodyPr/>
        <a:lstStyle/>
        <a:p>
          <a:pPr>
            <a:defRPr b="1"/>
          </a:pPr>
          <a:r>
            <a:rPr lang="en-US"/>
            <a:t>Recruitment period</a:t>
          </a:r>
        </a:p>
      </dgm:t>
    </dgm:pt>
    <dgm:pt modelId="{B161A6EA-9854-4B1B-B87A-B700B1E7CE40}" type="parTrans" cxnId="{1FF61BAF-EFE7-49E1-9112-894A5AEAE7A5}">
      <dgm:prSet/>
      <dgm:spPr/>
      <dgm:t>
        <a:bodyPr/>
        <a:lstStyle/>
        <a:p>
          <a:endParaRPr lang="en-US"/>
        </a:p>
      </dgm:t>
    </dgm:pt>
    <dgm:pt modelId="{BD1E6366-CF3B-4D84-A2A0-6B77C67DD646}" type="sibTrans" cxnId="{1FF61BAF-EFE7-49E1-9112-894A5AEAE7A5}">
      <dgm:prSet/>
      <dgm:spPr/>
      <dgm:t>
        <a:bodyPr/>
        <a:lstStyle/>
        <a:p>
          <a:endParaRPr lang="en-US"/>
        </a:p>
      </dgm:t>
    </dgm:pt>
    <dgm:pt modelId="{22B040C5-85FC-4450-9C8F-929B12F84FBA}">
      <dgm:prSet custT="1"/>
      <dgm:spPr/>
      <dgm:t>
        <a:bodyPr/>
        <a:lstStyle/>
        <a:p>
          <a:r>
            <a:rPr lang="en-US" sz="1400" dirty="0"/>
            <a:t>If we want to follow a participant for at least 1 year, when do we stop recruitment? </a:t>
          </a:r>
        </a:p>
      </dgm:t>
    </dgm:pt>
    <dgm:pt modelId="{D9CC6B24-FADD-4D45-8F47-B3F4EEBF7089}" type="parTrans" cxnId="{FF90A635-E0C5-4245-950A-ECA0FACBC5D3}">
      <dgm:prSet/>
      <dgm:spPr/>
      <dgm:t>
        <a:bodyPr/>
        <a:lstStyle/>
        <a:p>
          <a:endParaRPr lang="en-US"/>
        </a:p>
      </dgm:t>
    </dgm:pt>
    <dgm:pt modelId="{1C78F9E8-29E7-4F08-8D1C-DA3292254AA9}" type="sibTrans" cxnId="{FF90A635-E0C5-4245-950A-ECA0FACBC5D3}">
      <dgm:prSet/>
      <dgm:spPr/>
      <dgm:t>
        <a:bodyPr/>
        <a:lstStyle/>
        <a:p>
          <a:endParaRPr lang="en-US"/>
        </a:p>
      </dgm:t>
    </dgm:pt>
    <dgm:pt modelId="{C51B8EAD-E52D-47F7-9024-8B39B4470033}">
      <dgm:prSet custT="1"/>
      <dgm:spPr/>
      <dgm:t>
        <a:bodyPr/>
        <a:lstStyle/>
        <a:p>
          <a:r>
            <a:rPr lang="en-US" sz="1400"/>
            <a:t>What is the end date of the project?</a:t>
          </a:r>
        </a:p>
      </dgm:t>
    </dgm:pt>
    <dgm:pt modelId="{A83044BA-ADB3-402D-AD79-19FE058BD266}" type="parTrans" cxnId="{04EB5082-6A2F-4763-9559-FF212A2067CF}">
      <dgm:prSet/>
      <dgm:spPr/>
      <dgm:t>
        <a:bodyPr/>
        <a:lstStyle/>
        <a:p>
          <a:endParaRPr lang="en-US"/>
        </a:p>
      </dgm:t>
    </dgm:pt>
    <dgm:pt modelId="{F618809B-4B43-4715-8F57-D2A2C7852980}" type="sibTrans" cxnId="{04EB5082-6A2F-4763-9559-FF212A2067CF}">
      <dgm:prSet/>
      <dgm:spPr/>
      <dgm:t>
        <a:bodyPr/>
        <a:lstStyle/>
        <a:p>
          <a:endParaRPr lang="en-US"/>
        </a:p>
      </dgm:t>
    </dgm:pt>
    <dgm:pt modelId="{A554D07A-7721-4443-AD83-0B53226722E4}">
      <dgm:prSet/>
      <dgm:spPr/>
      <dgm:t>
        <a:bodyPr/>
        <a:lstStyle/>
        <a:p>
          <a:pPr>
            <a:defRPr b="1"/>
          </a:pPr>
          <a:r>
            <a:rPr lang="en-US"/>
            <a:t>Variations in Payment Amounts</a:t>
          </a:r>
        </a:p>
      </dgm:t>
    </dgm:pt>
    <dgm:pt modelId="{B6A6E8B8-859C-47A2-9662-BD5FAAD24D3B}" type="parTrans" cxnId="{905004C0-8BD1-4FEB-AA0C-336384A271AC}">
      <dgm:prSet/>
      <dgm:spPr/>
      <dgm:t>
        <a:bodyPr/>
        <a:lstStyle/>
        <a:p>
          <a:endParaRPr lang="en-US"/>
        </a:p>
      </dgm:t>
    </dgm:pt>
    <dgm:pt modelId="{2C271A9D-0830-4F68-90FA-A6C02AA5DC17}" type="sibTrans" cxnId="{905004C0-8BD1-4FEB-AA0C-336384A271AC}">
      <dgm:prSet/>
      <dgm:spPr/>
      <dgm:t>
        <a:bodyPr/>
        <a:lstStyle/>
        <a:p>
          <a:endParaRPr lang="en-US"/>
        </a:p>
      </dgm:t>
    </dgm:pt>
    <dgm:pt modelId="{18423ECE-170A-4312-B11D-AD4434047360}">
      <dgm:prSet custT="1"/>
      <dgm:spPr/>
      <dgm:t>
        <a:bodyPr/>
        <a:lstStyle/>
        <a:p>
          <a:r>
            <a:rPr lang="en-US" sz="1400" dirty="0"/>
            <a:t>Are all nodes paying the same amount to participants for the different types of visits?</a:t>
          </a:r>
        </a:p>
      </dgm:t>
    </dgm:pt>
    <dgm:pt modelId="{342FC824-E2AD-437F-BA7A-C2C6194AE295}" type="parTrans" cxnId="{A1163C20-FEF2-4940-82A1-DB9A59F89F9A}">
      <dgm:prSet/>
      <dgm:spPr/>
      <dgm:t>
        <a:bodyPr/>
        <a:lstStyle/>
        <a:p>
          <a:endParaRPr lang="en-US"/>
        </a:p>
      </dgm:t>
    </dgm:pt>
    <dgm:pt modelId="{0ADFD203-A4BC-4FB2-B73C-6C8FB670C457}" type="sibTrans" cxnId="{A1163C20-FEF2-4940-82A1-DB9A59F89F9A}">
      <dgm:prSet/>
      <dgm:spPr/>
      <dgm:t>
        <a:bodyPr/>
        <a:lstStyle/>
        <a:p>
          <a:endParaRPr lang="en-US"/>
        </a:p>
      </dgm:t>
    </dgm:pt>
    <dgm:pt modelId="{373D7620-8004-43D1-8756-5E322DACEFDF}">
      <dgm:prSet/>
      <dgm:spPr/>
      <dgm:t>
        <a:bodyPr/>
        <a:lstStyle/>
        <a:p>
          <a:pPr>
            <a:defRPr b="1"/>
          </a:pPr>
          <a:r>
            <a:rPr lang="en-US"/>
            <a:t>Payment Reporting</a:t>
          </a:r>
        </a:p>
      </dgm:t>
    </dgm:pt>
    <dgm:pt modelId="{17137BFD-E264-4C52-9BB2-016AD58AC6D7}" type="parTrans" cxnId="{7E3BD2E7-A987-4BFD-BE14-6CC47290C818}">
      <dgm:prSet/>
      <dgm:spPr/>
      <dgm:t>
        <a:bodyPr/>
        <a:lstStyle/>
        <a:p>
          <a:endParaRPr lang="en-US"/>
        </a:p>
      </dgm:t>
    </dgm:pt>
    <dgm:pt modelId="{5B1369C7-BDAB-498C-AC35-812B9A5D3F76}" type="sibTrans" cxnId="{7E3BD2E7-A987-4BFD-BE14-6CC47290C818}">
      <dgm:prSet/>
      <dgm:spPr/>
      <dgm:t>
        <a:bodyPr/>
        <a:lstStyle/>
        <a:p>
          <a:endParaRPr lang="en-US"/>
        </a:p>
      </dgm:t>
    </dgm:pt>
    <dgm:pt modelId="{A9E8F14F-8E1F-4E0F-9CD6-CACC0CA226EB}">
      <dgm:prSet custT="1"/>
      <dgm:spPr/>
      <dgm:t>
        <a:bodyPr/>
        <a:lstStyle/>
        <a:p>
          <a:r>
            <a:rPr lang="en-US" sz="1400" dirty="0"/>
            <a:t>Will reporting be done centrally via Hub or by individual HRIs? (Reimbursements assume payments have been made to participants; we need payment amounts validated by the associated HRI).</a:t>
          </a:r>
        </a:p>
      </dgm:t>
    </dgm:pt>
    <dgm:pt modelId="{2EEC2A9E-E1DE-48BB-84A4-665141C7D2BD}" type="parTrans" cxnId="{E908C312-5701-4AA5-B621-39382253BF9A}">
      <dgm:prSet/>
      <dgm:spPr/>
      <dgm:t>
        <a:bodyPr/>
        <a:lstStyle/>
        <a:p>
          <a:endParaRPr lang="en-US"/>
        </a:p>
      </dgm:t>
    </dgm:pt>
    <dgm:pt modelId="{F2EC212B-22D7-4135-9324-9C998C599417}" type="sibTrans" cxnId="{E908C312-5701-4AA5-B621-39382253BF9A}">
      <dgm:prSet/>
      <dgm:spPr/>
      <dgm:t>
        <a:bodyPr/>
        <a:lstStyle/>
        <a:p>
          <a:endParaRPr lang="en-US"/>
        </a:p>
      </dgm:t>
    </dgm:pt>
    <dgm:pt modelId="{B1808BE9-A893-4136-ACB2-F79DB5A20C4B}" type="pres">
      <dgm:prSet presAssocID="{3F6B105B-B415-4704-A07F-E69689A31C73}" presName="root" presStyleCnt="0">
        <dgm:presLayoutVars>
          <dgm:dir/>
          <dgm:resizeHandles val="exact"/>
        </dgm:presLayoutVars>
      </dgm:prSet>
      <dgm:spPr/>
    </dgm:pt>
    <dgm:pt modelId="{E8EF82DA-CA6F-4EB0-AE61-EAE208F5F5E1}" type="pres">
      <dgm:prSet presAssocID="{E7F98D45-80AE-407A-96BF-A4529B5B7E62}" presName="compNode" presStyleCnt="0"/>
      <dgm:spPr/>
    </dgm:pt>
    <dgm:pt modelId="{86EF23C2-7683-481A-B3BB-53590C958F43}" type="pres">
      <dgm:prSet presAssocID="{E7F98D45-80AE-407A-96BF-A4529B5B7E6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744E067-AD08-4E23-87B8-C939F2105D49}" type="pres">
      <dgm:prSet presAssocID="{E7F98D45-80AE-407A-96BF-A4529B5B7E62}" presName="iconSpace" presStyleCnt="0"/>
      <dgm:spPr/>
    </dgm:pt>
    <dgm:pt modelId="{A9CFFD73-4F8C-4716-B726-8A1A3F02353E}" type="pres">
      <dgm:prSet presAssocID="{E7F98D45-80AE-407A-96BF-A4529B5B7E62}" presName="parTx" presStyleLbl="revTx" presStyleIdx="0" presStyleCnt="8">
        <dgm:presLayoutVars>
          <dgm:chMax val="0"/>
          <dgm:chPref val="0"/>
        </dgm:presLayoutVars>
      </dgm:prSet>
      <dgm:spPr/>
    </dgm:pt>
    <dgm:pt modelId="{4EDD358B-E0B4-43F5-A093-0D362CF37B9C}" type="pres">
      <dgm:prSet presAssocID="{E7F98D45-80AE-407A-96BF-A4529B5B7E62}" presName="txSpace" presStyleCnt="0"/>
      <dgm:spPr/>
    </dgm:pt>
    <dgm:pt modelId="{A5808D76-BF6B-4900-8139-AD2CF9BCA04B}" type="pres">
      <dgm:prSet presAssocID="{E7F98D45-80AE-407A-96BF-A4529B5B7E62}" presName="desTx" presStyleLbl="revTx" presStyleIdx="1" presStyleCnt="8">
        <dgm:presLayoutVars/>
      </dgm:prSet>
      <dgm:spPr/>
    </dgm:pt>
    <dgm:pt modelId="{0865731E-8D74-4DF0-B156-11CC9BB27039}" type="pres">
      <dgm:prSet presAssocID="{60AF3072-F1DF-4C71-837E-BCD36689B5F0}" presName="sibTrans" presStyleCnt="0"/>
      <dgm:spPr/>
    </dgm:pt>
    <dgm:pt modelId="{031F0B10-890C-43D5-8B1D-D6426141724F}" type="pres">
      <dgm:prSet presAssocID="{3EDB40F3-D8AD-4E23-BED7-3B1702730249}" presName="compNode" presStyleCnt="0"/>
      <dgm:spPr/>
    </dgm:pt>
    <dgm:pt modelId="{17E564F7-0666-4937-A036-730006A99965}" type="pres">
      <dgm:prSet presAssocID="{3EDB40F3-D8AD-4E23-BED7-3B170273024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EB18C60F-8F62-4F51-846C-B9D218C2368C}" type="pres">
      <dgm:prSet presAssocID="{3EDB40F3-D8AD-4E23-BED7-3B1702730249}" presName="iconSpace" presStyleCnt="0"/>
      <dgm:spPr/>
    </dgm:pt>
    <dgm:pt modelId="{35563F64-FA0D-4168-9A85-4C6291B945CD}" type="pres">
      <dgm:prSet presAssocID="{3EDB40F3-D8AD-4E23-BED7-3B1702730249}" presName="parTx" presStyleLbl="revTx" presStyleIdx="2" presStyleCnt="8">
        <dgm:presLayoutVars>
          <dgm:chMax val="0"/>
          <dgm:chPref val="0"/>
        </dgm:presLayoutVars>
      </dgm:prSet>
      <dgm:spPr/>
    </dgm:pt>
    <dgm:pt modelId="{9F77A5AF-4DFE-457F-B281-5492CACCC967}" type="pres">
      <dgm:prSet presAssocID="{3EDB40F3-D8AD-4E23-BED7-3B1702730249}" presName="txSpace" presStyleCnt="0"/>
      <dgm:spPr/>
    </dgm:pt>
    <dgm:pt modelId="{3066BD7B-7E50-4072-8C6A-E154C6B2A671}" type="pres">
      <dgm:prSet presAssocID="{3EDB40F3-D8AD-4E23-BED7-3B1702730249}" presName="desTx" presStyleLbl="revTx" presStyleIdx="3" presStyleCnt="8">
        <dgm:presLayoutVars/>
      </dgm:prSet>
      <dgm:spPr/>
    </dgm:pt>
    <dgm:pt modelId="{62867EE8-B613-4D11-B6DB-A94D57E2F8DD}" type="pres">
      <dgm:prSet presAssocID="{BD1E6366-CF3B-4D84-A2A0-6B77C67DD646}" presName="sibTrans" presStyleCnt="0"/>
      <dgm:spPr/>
    </dgm:pt>
    <dgm:pt modelId="{CF96D55D-5C6C-447F-A3B8-3660FE0CF2E9}" type="pres">
      <dgm:prSet presAssocID="{A554D07A-7721-4443-AD83-0B53226722E4}" presName="compNode" presStyleCnt="0"/>
      <dgm:spPr/>
    </dgm:pt>
    <dgm:pt modelId="{92D9B898-0795-4C32-B285-48AD853401E5}" type="pres">
      <dgm:prSet presAssocID="{A554D07A-7721-4443-AD83-0B53226722E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643E8EDD-1F23-4CB6-8957-E77DB3334450}" type="pres">
      <dgm:prSet presAssocID="{A554D07A-7721-4443-AD83-0B53226722E4}" presName="iconSpace" presStyleCnt="0"/>
      <dgm:spPr/>
    </dgm:pt>
    <dgm:pt modelId="{6FF28238-62E1-4448-A85E-4598D0BDAD4E}" type="pres">
      <dgm:prSet presAssocID="{A554D07A-7721-4443-AD83-0B53226722E4}" presName="parTx" presStyleLbl="revTx" presStyleIdx="4" presStyleCnt="8">
        <dgm:presLayoutVars>
          <dgm:chMax val="0"/>
          <dgm:chPref val="0"/>
        </dgm:presLayoutVars>
      </dgm:prSet>
      <dgm:spPr/>
    </dgm:pt>
    <dgm:pt modelId="{8E17D39C-98B8-44D2-803E-1321C3EFB58D}" type="pres">
      <dgm:prSet presAssocID="{A554D07A-7721-4443-AD83-0B53226722E4}" presName="txSpace" presStyleCnt="0"/>
      <dgm:spPr/>
    </dgm:pt>
    <dgm:pt modelId="{DDE5D87E-72BA-45EC-883A-62AF89C490DA}" type="pres">
      <dgm:prSet presAssocID="{A554D07A-7721-4443-AD83-0B53226722E4}" presName="desTx" presStyleLbl="revTx" presStyleIdx="5" presStyleCnt="8">
        <dgm:presLayoutVars/>
      </dgm:prSet>
      <dgm:spPr/>
    </dgm:pt>
    <dgm:pt modelId="{F65824F0-C355-4877-97B3-7F027006EF94}" type="pres">
      <dgm:prSet presAssocID="{2C271A9D-0830-4F68-90FA-A6C02AA5DC17}" presName="sibTrans" presStyleCnt="0"/>
      <dgm:spPr/>
    </dgm:pt>
    <dgm:pt modelId="{D4BA069C-84BB-4FAA-B5FF-50A27F519103}" type="pres">
      <dgm:prSet presAssocID="{373D7620-8004-43D1-8756-5E322DACEFDF}" presName="compNode" presStyleCnt="0"/>
      <dgm:spPr/>
    </dgm:pt>
    <dgm:pt modelId="{FE1EFF3C-DA2D-4724-A5CB-8BF55BA2F2EB}" type="pres">
      <dgm:prSet presAssocID="{373D7620-8004-43D1-8756-5E322DACEFD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edit card"/>
        </a:ext>
      </dgm:extLst>
    </dgm:pt>
    <dgm:pt modelId="{2983EB6E-F103-4A63-B87A-116A4A529B5A}" type="pres">
      <dgm:prSet presAssocID="{373D7620-8004-43D1-8756-5E322DACEFDF}" presName="iconSpace" presStyleCnt="0"/>
      <dgm:spPr/>
    </dgm:pt>
    <dgm:pt modelId="{743EC61F-04E8-478F-864F-E344BEDC8D7D}" type="pres">
      <dgm:prSet presAssocID="{373D7620-8004-43D1-8756-5E322DACEFDF}" presName="parTx" presStyleLbl="revTx" presStyleIdx="6" presStyleCnt="8">
        <dgm:presLayoutVars>
          <dgm:chMax val="0"/>
          <dgm:chPref val="0"/>
        </dgm:presLayoutVars>
      </dgm:prSet>
      <dgm:spPr/>
    </dgm:pt>
    <dgm:pt modelId="{06363968-7D4A-4CA1-B7BF-9FB4C830E323}" type="pres">
      <dgm:prSet presAssocID="{373D7620-8004-43D1-8756-5E322DACEFDF}" presName="txSpace" presStyleCnt="0"/>
      <dgm:spPr/>
    </dgm:pt>
    <dgm:pt modelId="{E60B1FC7-B30D-43D1-ACCD-FE163FFAF513}" type="pres">
      <dgm:prSet presAssocID="{373D7620-8004-43D1-8756-5E322DACEFDF}" presName="desTx" presStyleLbl="revTx" presStyleIdx="7" presStyleCnt="8">
        <dgm:presLayoutVars/>
      </dgm:prSet>
      <dgm:spPr/>
    </dgm:pt>
  </dgm:ptLst>
  <dgm:cxnLst>
    <dgm:cxn modelId="{AEBFB90F-F095-4050-B696-47141B064EBC}" type="presOf" srcId="{5668493A-E7CA-4071-9C9A-50174DDBEA4B}" destId="{A5808D76-BF6B-4900-8139-AD2CF9BCA04B}" srcOrd="0" destOrd="1" presId="urn:microsoft.com/office/officeart/2018/5/layout/CenteredIconLabelDescriptionList"/>
    <dgm:cxn modelId="{E908C312-5701-4AA5-B621-39382253BF9A}" srcId="{373D7620-8004-43D1-8756-5E322DACEFDF}" destId="{A9E8F14F-8E1F-4E0F-9CD6-CACC0CA226EB}" srcOrd="0" destOrd="0" parTransId="{2EEC2A9E-E1DE-48BB-84A4-665141C7D2BD}" sibTransId="{F2EC212B-22D7-4135-9324-9C998C599417}"/>
    <dgm:cxn modelId="{A1163C20-FEF2-4940-82A1-DB9A59F89F9A}" srcId="{A554D07A-7721-4443-AD83-0B53226722E4}" destId="{18423ECE-170A-4312-B11D-AD4434047360}" srcOrd="0" destOrd="0" parTransId="{342FC824-E2AD-437F-BA7A-C2C6194AE295}" sibTransId="{0ADFD203-A4BC-4FB2-B73C-6C8FB670C457}"/>
    <dgm:cxn modelId="{FF90A635-E0C5-4245-950A-ECA0FACBC5D3}" srcId="{3EDB40F3-D8AD-4E23-BED7-3B1702730249}" destId="{22B040C5-85FC-4450-9C8F-929B12F84FBA}" srcOrd="0" destOrd="0" parTransId="{D9CC6B24-FADD-4D45-8F47-B3F4EEBF7089}" sibTransId="{1C78F9E8-29E7-4F08-8D1C-DA3292254AA9}"/>
    <dgm:cxn modelId="{8606925E-EBB2-4D7B-A805-36B25402FAA0}" type="presOf" srcId="{3F6B105B-B415-4704-A07F-E69689A31C73}" destId="{B1808BE9-A893-4136-ACB2-F79DB5A20C4B}" srcOrd="0" destOrd="0" presId="urn:microsoft.com/office/officeart/2018/5/layout/CenteredIconLabelDescriptionList"/>
    <dgm:cxn modelId="{48107C65-CD40-451D-8E35-F15DFC5F36CE}" srcId="{3F6B105B-B415-4704-A07F-E69689A31C73}" destId="{E7F98D45-80AE-407A-96BF-A4529B5B7E62}" srcOrd="0" destOrd="0" parTransId="{86EBF063-0B13-4389-BFB3-A97B387F2C29}" sibTransId="{60AF3072-F1DF-4C71-837E-BCD36689B5F0}"/>
    <dgm:cxn modelId="{0C97EE46-D042-43AA-A421-FB5D2020484B}" type="presOf" srcId="{3EDB40F3-D8AD-4E23-BED7-3B1702730249}" destId="{35563F64-FA0D-4168-9A85-4C6291B945CD}" srcOrd="0" destOrd="0" presId="urn:microsoft.com/office/officeart/2018/5/layout/CenteredIconLabelDescriptionList"/>
    <dgm:cxn modelId="{38591F52-31ED-404D-B05D-791386D55B84}" type="presOf" srcId="{373D7620-8004-43D1-8756-5E322DACEFDF}" destId="{743EC61F-04E8-478F-864F-E344BEDC8D7D}" srcOrd="0" destOrd="0" presId="urn:microsoft.com/office/officeart/2018/5/layout/CenteredIconLabelDescriptionList"/>
    <dgm:cxn modelId="{378AD15A-C282-43A9-B251-91C7341E17DD}" srcId="{E7F98D45-80AE-407A-96BF-A4529B5B7E62}" destId="{3D45AEFA-B20F-48D3-8D5A-641C5849749A}" srcOrd="0" destOrd="0" parTransId="{841064A2-9BF5-466A-A359-4C7BA4B90878}" sibTransId="{0CF19F39-C2CD-407E-8241-81AE8BAA803F}"/>
    <dgm:cxn modelId="{04EB5082-6A2F-4763-9559-FF212A2067CF}" srcId="{3EDB40F3-D8AD-4E23-BED7-3B1702730249}" destId="{C51B8EAD-E52D-47F7-9024-8B39B4470033}" srcOrd="1" destOrd="0" parTransId="{A83044BA-ADB3-402D-AD79-19FE058BD266}" sibTransId="{F618809B-4B43-4715-8F57-D2A2C7852980}"/>
    <dgm:cxn modelId="{A194CD90-DABA-47DF-A2CB-8C39A69E7959}" type="presOf" srcId="{A9E8F14F-8E1F-4E0F-9CD6-CACC0CA226EB}" destId="{E60B1FC7-B30D-43D1-ACCD-FE163FFAF513}" srcOrd="0" destOrd="0" presId="urn:microsoft.com/office/officeart/2018/5/layout/CenteredIconLabelDescriptionList"/>
    <dgm:cxn modelId="{D6B9E899-A296-434A-AFAE-973F2B93A9E8}" type="presOf" srcId="{C51B8EAD-E52D-47F7-9024-8B39B4470033}" destId="{3066BD7B-7E50-4072-8C6A-E154C6B2A671}" srcOrd="0" destOrd="1" presId="urn:microsoft.com/office/officeart/2018/5/layout/CenteredIconLabelDescriptionList"/>
    <dgm:cxn modelId="{E0C46F9B-CD00-4750-83C7-BAF9FF64B76A}" type="presOf" srcId="{E7F98D45-80AE-407A-96BF-A4529B5B7E62}" destId="{A9CFFD73-4F8C-4716-B726-8A1A3F02353E}" srcOrd="0" destOrd="0" presId="urn:microsoft.com/office/officeart/2018/5/layout/CenteredIconLabelDescriptionList"/>
    <dgm:cxn modelId="{878B69A9-B546-4EFF-B25A-43DF4DD4FB39}" type="presOf" srcId="{22B040C5-85FC-4450-9C8F-929B12F84FBA}" destId="{3066BD7B-7E50-4072-8C6A-E154C6B2A671}" srcOrd="0" destOrd="0" presId="urn:microsoft.com/office/officeart/2018/5/layout/CenteredIconLabelDescriptionList"/>
    <dgm:cxn modelId="{1FF61BAF-EFE7-49E1-9112-894A5AEAE7A5}" srcId="{3F6B105B-B415-4704-A07F-E69689A31C73}" destId="{3EDB40F3-D8AD-4E23-BED7-3B1702730249}" srcOrd="1" destOrd="0" parTransId="{B161A6EA-9854-4B1B-B87A-B700B1E7CE40}" sibTransId="{BD1E6366-CF3B-4D84-A2A0-6B77C67DD646}"/>
    <dgm:cxn modelId="{905004C0-8BD1-4FEB-AA0C-336384A271AC}" srcId="{3F6B105B-B415-4704-A07F-E69689A31C73}" destId="{A554D07A-7721-4443-AD83-0B53226722E4}" srcOrd="2" destOrd="0" parTransId="{B6A6E8B8-859C-47A2-9662-BD5FAAD24D3B}" sibTransId="{2C271A9D-0830-4F68-90FA-A6C02AA5DC17}"/>
    <dgm:cxn modelId="{E9EE11C6-3B09-44A2-B45F-C794D339FB40}" type="presOf" srcId="{A554D07A-7721-4443-AD83-0B53226722E4}" destId="{6FF28238-62E1-4448-A85E-4598D0BDAD4E}" srcOrd="0" destOrd="0" presId="urn:microsoft.com/office/officeart/2018/5/layout/CenteredIconLabelDescriptionList"/>
    <dgm:cxn modelId="{3539A0CC-7612-4321-82A0-F5888A4A7874}" type="presOf" srcId="{3D45AEFA-B20F-48D3-8D5A-641C5849749A}" destId="{A5808D76-BF6B-4900-8139-AD2CF9BCA04B}" srcOrd="0" destOrd="0" presId="urn:microsoft.com/office/officeart/2018/5/layout/CenteredIconLabelDescriptionList"/>
    <dgm:cxn modelId="{8E03A9D2-ECDE-495E-A506-FD4020C94B28}" type="presOf" srcId="{18423ECE-170A-4312-B11D-AD4434047360}" destId="{DDE5D87E-72BA-45EC-883A-62AF89C490DA}" srcOrd="0" destOrd="0" presId="urn:microsoft.com/office/officeart/2018/5/layout/CenteredIconLabelDescriptionList"/>
    <dgm:cxn modelId="{B1A718DB-DF1C-4680-9E32-CDC6E9757578}" srcId="{E7F98D45-80AE-407A-96BF-A4529B5B7E62}" destId="{5668493A-E7CA-4071-9C9A-50174DDBEA4B}" srcOrd="1" destOrd="0" parTransId="{F3ECFF21-81A5-4610-82C5-0FA823D59BDC}" sibTransId="{E6F32282-6A1F-4C16-A060-73ECAA20EA80}"/>
    <dgm:cxn modelId="{7E3BD2E7-A987-4BFD-BE14-6CC47290C818}" srcId="{3F6B105B-B415-4704-A07F-E69689A31C73}" destId="{373D7620-8004-43D1-8756-5E322DACEFDF}" srcOrd="3" destOrd="0" parTransId="{17137BFD-E264-4C52-9BB2-016AD58AC6D7}" sibTransId="{5B1369C7-BDAB-498C-AC35-812B9A5D3F76}"/>
    <dgm:cxn modelId="{CCFBFE2E-393C-48DB-A751-D7D7545C7FB4}" type="presParOf" srcId="{B1808BE9-A893-4136-ACB2-F79DB5A20C4B}" destId="{E8EF82DA-CA6F-4EB0-AE61-EAE208F5F5E1}" srcOrd="0" destOrd="0" presId="urn:microsoft.com/office/officeart/2018/5/layout/CenteredIconLabelDescriptionList"/>
    <dgm:cxn modelId="{CDD97654-AD33-47D4-8F7B-A1E98275DD66}" type="presParOf" srcId="{E8EF82DA-CA6F-4EB0-AE61-EAE208F5F5E1}" destId="{86EF23C2-7683-481A-B3BB-53590C958F43}" srcOrd="0" destOrd="0" presId="urn:microsoft.com/office/officeart/2018/5/layout/CenteredIconLabelDescriptionList"/>
    <dgm:cxn modelId="{3F4933F0-4719-42F2-85BA-F26BDB1973BA}" type="presParOf" srcId="{E8EF82DA-CA6F-4EB0-AE61-EAE208F5F5E1}" destId="{5744E067-AD08-4E23-87B8-C939F2105D49}" srcOrd="1" destOrd="0" presId="urn:microsoft.com/office/officeart/2018/5/layout/CenteredIconLabelDescriptionList"/>
    <dgm:cxn modelId="{B20F5BBF-381D-4E88-8C98-AB5C70D1B35E}" type="presParOf" srcId="{E8EF82DA-CA6F-4EB0-AE61-EAE208F5F5E1}" destId="{A9CFFD73-4F8C-4716-B726-8A1A3F02353E}" srcOrd="2" destOrd="0" presId="urn:microsoft.com/office/officeart/2018/5/layout/CenteredIconLabelDescriptionList"/>
    <dgm:cxn modelId="{16EC62AE-53E3-457F-A2FE-9106487FCD19}" type="presParOf" srcId="{E8EF82DA-CA6F-4EB0-AE61-EAE208F5F5E1}" destId="{4EDD358B-E0B4-43F5-A093-0D362CF37B9C}" srcOrd="3" destOrd="0" presId="urn:microsoft.com/office/officeart/2018/5/layout/CenteredIconLabelDescriptionList"/>
    <dgm:cxn modelId="{9C097D02-E3EE-4966-8138-A88CFDF5F4D5}" type="presParOf" srcId="{E8EF82DA-CA6F-4EB0-AE61-EAE208F5F5E1}" destId="{A5808D76-BF6B-4900-8139-AD2CF9BCA04B}" srcOrd="4" destOrd="0" presId="urn:microsoft.com/office/officeart/2018/5/layout/CenteredIconLabelDescriptionList"/>
    <dgm:cxn modelId="{D13CDDEC-8577-4399-9D2B-97EF340B7F27}" type="presParOf" srcId="{B1808BE9-A893-4136-ACB2-F79DB5A20C4B}" destId="{0865731E-8D74-4DF0-B156-11CC9BB27039}" srcOrd="1" destOrd="0" presId="urn:microsoft.com/office/officeart/2018/5/layout/CenteredIconLabelDescriptionList"/>
    <dgm:cxn modelId="{6E27D8DF-A2C9-4939-9C2A-86E1D8E0CDED}" type="presParOf" srcId="{B1808BE9-A893-4136-ACB2-F79DB5A20C4B}" destId="{031F0B10-890C-43D5-8B1D-D6426141724F}" srcOrd="2" destOrd="0" presId="urn:microsoft.com/office/officeart/2018/5/layout/CenteredIconLabelDescriptionList"/>
    <dgm:cxn modelId="{A6BEDF6F-BAB9-4BFD-92F3-BB68437B4FAD}" type="presParOf" srcId="{031F0B10-890C-43D5-8B1D-D6426141724F}" destId="{17E564F7-0666-4937-A036-730006A99965}" srcOrd="0" destOrd="0" presId="urn:microsoft.com/office/officeart/2018/5/layout/CenteredIconLabelDescriptionList"/>
    <dgm:cxn modelId="{0FF19514-6272-454E-A1D8-1C015E52E1D9}" type="presParOf" srcId="{031F0B10-890C-43D5-8B1D-D6426141724F}" destId="{EB18C60F-8F62-4F51-846C-B9D218C2368C}" srcOrd="1" destOrd="0" presId="urn:microsoft.com/office/officeart/2018/5/layout/CenteredIconLabelDescriptionList"/>
    <dgm:cxn modelId="{F47E261F-78C9-456E-B787-781F97D11B8C}" type="presParOf" srcId="{031F0B10-890C-43D5-8B1D-D6426141724F}" destId="{35563F64-FA0D-4168-9A85-4C6291B945CD}" srcOrd="2" destOrd="0" presId="urn:microsoft.com/office/officeart/2018/5/layout/CenteredIconLabelDescriptionList"/>
    <dgm:cxn modelId="{2DCDC8CC-2ECE-46CD-9687-EA1D135A5317}" type="presParOf" srcId="{031F0B10-890C-43D5-8B1D-D6426141724F}" destId="{9F77A5AF-4DFE-457F-B281-5492CACCC967}" srcOrd="3" destOrd="0" presId="urn:microsoft.com/office/officeart/2018/5/layout/CenteredIconLabelDescriptionList"/>
    <dgm:cxn modelId="{07E69572-F4C1-43BF-8920-5F91267902AF}" type="presParOf" srcId="{031F0B10-890C-43D5-8B1D-D6426141724F}" destId="{3066BD7B-7E50-4072-8C6A-E154C6B2A671}" srcOrd="4" destOrd="0" presId="urn:microsoft.com/office/officeart/2018/5/layout/CenteredIconLabelDescriptionList"/>
    <dgm:cxn modelId="{850BA67B-8C0A-4BB3-8C95-C1146A3E9961}" type="presParOf" srcId="{B1808BE9-A893-4136-ACB2-F79DB5A20C4B}" destId="{62867EE8-B613-4D11-B6DB-A94D57E2F8DD}" srcOrd="3" destOrd="0" presId="urn:microsoft.com/office/officeart/2018/5/layout/CenteredIconLabelDescriptionList"/>
    <dgm:cxn modelId="{60308C80-2BA2-435A-90E9-C230F2A46E12}" type="presParOf" srcId="{B1808BE9-A893-4136-ACB2-F79DB5A20C4B}" destId="{CF96D55D-5C6C-447F-A3B8-3660FE0CF2E9}" srcOrd="4" destOrd="0" presId="urn:microsoft.com/office/officeart/2018/5/layout/CenteredIconLabelDescriptionList"/>
    <dgm:cxn modelId="{B293A185-1604-42C1-A869-C903739EEF5E}" type="presParOf" srcId="{CF96D55D-5C6C-447F-A3B8-3660FE0CF2E9}" destId="{92D9B898-0795-4C32-B285-48AD853401E5}" srcOrd="0" destOrd="0" presId="urn:microsoft.com/office/officeart/2018/5/layout/CenteredIconLabelDescriptionList"/>
    <dgm:cxn modelId="{8D2B9ABB-6B94-47FA-8A03-FC4927ED44AA}" type="presParOf" srcId="{CF96D55D-5C6C-447F-A3B8-3660FE0CF2E9}" destId="{643E8EDD-1F23-4CB6-8957-E77DB3334450}" srcOrd="1" destOrd="0" presId="urn:microsoft.com/office/officeart/2018/5/layout/CenteredIconLabelDescriptionList"/>
    <dgm:cxn modelId="{41516502-F66D-4282-9F65-4854776D6416}" type="presParOf" srcId="{CF96D55D-5C6C-447F-A3B8-3660FE0CF2E9}" destId="{6FF28238-62E1-4448-A85E-4598D0BDAD4E}" srcOrd="2" destOrd="0" presId="urn:microsoft.com/office/officeart/2018/5/layout/CenteredIconLabelDescriptionList"/>
    <dgm:cxn modelId="{153828FE-B47A-4FF7-AB12-43DBC2DD4E3A}" type="presParOf" srcId="{CF96D55D-5C6C-447F-A3B8-3660FE0CF2E9}" destId="{8E17D39C-98B8-44D2-803E-1321C3EFB58D}" srcOrd="3" destOrd="0" presId="urn:microsoft.com/office/officeart/2018/5/layout/CenteredIconLabelDescriptionList"/>
    <dgm:cxn modelId="{D836D638-D618-48D4-805C-001B7C4B153F}" type="presParOf" srcId="{CF96D55D-5C6C-447F-A3B8-3660FE0CF2E9}" destId="{DDE5D87E-72BA-45EC-883A-62AF89C490DA}" srcOrd="4" destOrd="0" presId="urn:microsoft.com/office/officeart/2018/5/layout/CenteredIconLabelDescriptionList"/>
    <dgm:cxn modelId="{2C369FAF-59BB-4E3C-AB55-A75416332C93}" type="presParOf" srcId="{B1808BE9-A893-4136-ACB2-F79DB5A20C4B}" destId="{F65824F0-C355-4877-97B3-7F027006EF94}" srcOrd="5" destOrd="0" presId="urn:microsoft.com/office/officeart/2018/5/layout/CenteredIconLabelDescriptionList"/>
    <dgm:cxn modelId="{7D53DE78-0436-4A72-916A-464389BA8A0F}" type="presParOf" srcId="{B1808BE9-A893-4136-ACB2-F79DB5A20C4B}" destId="{D4BA069C-84BB-4FAA-B5FF-50A27F519103}" srcOrd="6" destOrd="0" presId="urn:microsoft.com/office/officeart/2018/5/layout/CenteredIconLabelDescriptionList"/>
    <dgm:cxn modelId="{1569AF0C-124D-42C0-BD5A-27539FC6606C}" type="presParOf" srcId="{D4BA069C-84BB-4FAA-B5FF-50A27F519103}" destId="{FE1EFF3C-DA2D-4724-A5CB-8BF55BA2F2EB}" srcOrd="0" destOrd="0" presId="urn:microsoft.com/office/officeart/2018/5/layout/CenteredIconLabelDescriptionList"/>
    <dgm:cxn modelId="{ED2E4A58-A461-4091-A00E-9A132442E7F3}" type="presParOf" srcId="{D4BA069C-84BB-4FAA-B5FF-50A27F519103}" destId="{2983EB6E-F103-4A63-B87A-116A4A529B5A}" srcOrd="1" destOrd="0" presId="urn:microsoft.com/office/officeart/2018/5/layout/CenteredIconLabelDescriptionList"/>
    <dgm:cxn modelId="{B6365CCA-6567-40D4-A694-913AD69D2E06}" type="presParOf" srcId="{D4BA069C-84BB-4FAA-B5FF-50A27F519103}" destId="{743EC61F-04E8-478F-864F-E344BEDC8D7D}" srcOrd="2" destOrd="0" presId="urn:microsoft.com/office/officeart/2018/5/layout/CenteredIconLabelDescriptionList"/>
    <dgm:cxn modelId="{98D21BCF-F0B0-4815-B44C-79CA4C048333}" type="presParOf" srcId="{D4BA069C-84BB-4FAA-B5FF-50A27F519103}" destId="{06363968-7D4A-4CA1-B7BF-9FB4C830E323}" srcOrd="3" destOrd="0" presId="urn:microsoft.com/office/officeart/2018/5/layout/CenteredIconLabelDescriptionList"/>
    <dgm:cxn modelId="{23AC82EA-BEBA-49AF-8AE1-BC44B35D21A3}" type="presParOf" srcId="{D4BA069C-84BB-4FAA-B5FF-50A27F519103}" destId="{E60B1FC7-B30D-43D1-ACCD-FE163FFAF513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F23C2-7683-481A-B3BB-53590C958F43}">
      <dsp:nvSpPr>
        <dsp:cNvPr id="0" name=""/>
        <dsp:cNvSpPr/>
      </dsp:nvSpPr>
      <dsp:spPr>
        <a:xfrm>
          <a:off x="788484" y="372703"/>
          <a:ext cx="844593" cy="8445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CFFD73-4F8C-4716-B726-8A1A3F02353E}">
      <dsp:nvSpPr>
        <dsp:cNvPr id="0" name=""/>
        <dsp:cNvSpPr/>
      </dsp:nvSpPr>
      <dsp:spPr>
        <a:xfrm>
          <a:off x="4219" y="1365535"/>
          <a:ext cx="2413125" cy="1018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Original budget assumed three payments: 1-month, 6-month and 12-month payments. </a:t>
          </a:r>
        </a:p>
      </dsp:txBody>
      <dsp:txXfrm>
        <a:off x="4219" y="1365535"/>
        <a:ext cx="2413125" cy="1018037"/>
      </dsp:txXfrm>
    </dsp:sp>
    <dsp:sp modelId="{A5808D76-BF6B-4900-8139-AD2CF9BCA04B}">
      <dsp:nvSpPr>
        <dsp:cNvPr id="0" name=""/>
        <dsp:cNvSpPr/>
      </dsp:nvSpPr>
      <dsp:spPr>
        <a:xfrm>
          <a:off x="4219" y="2452520"/>
          <a:ext cx="2413125" cy="136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If recruited participants are followed longer than 1 year, how many more payments are we expecting?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Impact to budget?</a:t>
          </a:r>
        </a:p>
      </dsp:txBody>
      <dsp:txXfrm>
        <a:off x="4219" y="2452520"/>
        <a:ext cx="2413125" cy="1367580"/>
      </dsp:txXfrm>
    </dsp:sp>
    <dsp:sp modelId="{17E564F7-0666-4937-A036-730006A99965}">
      <dsp:nvSpPr>
        <dsp:cNvPr id="0" name=""/>
        <dsp:cNvSpPr/>
      </dsp:nvSpPr>
      <dsp:spPr>
        <a:xfrm>
          <a:off x="3623906" y="372703"/>
          <a:ext cx="844593" cy="8445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63F64-FA0D-4168-9A85-4C6291B945CD}">
      <dsp:nvSpPr>
        <dsp:cNvPr id="0" name=""/>
        <dsp:cNvSpPr/>
      </dsp:nvSpPr>
      <dsp:spPr>
        <a:xfrm>
          <a:off x="2839641" y="1365535"/>
          <a:ext cx="2413125" cy="1018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Recruitment period</a:t>
          </a:r>
        </a:p>
      </dsp:txBody>
      <dsp:txXfrm>
        <a:off x="2839641" y="1365535"/>
        <a:ext cx="2413125" cy="1018037"/>
      </dsp:txXfrm>
    </dsp:sp>
    <dsp:sp modelId="{3066BD7B-7E50-4072-8C6A-E154C6B2A671}">
      <dsp:nvSpPr>
        <dsp:cNvPr id="0" name=""/>
        <dsp:cNvSpPr/>
      </dsp:nvSpPr>
      <dsp:spPr>
        <a:xfrm>
          <a:off x="2839641" y="2452520"/>
          <a:ext cx="2413125" cy="136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If we want to follow a participant for at least 1 year, when do we stop recruitment?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What is the end date of the project?</a:t>
          </a:r>
        </a:p>
      </dsp:txBody>
      <dsp:txXfrm>
        <a:off x="2839641" y="2452520"/>
        <a:ext cx="2413125" cy="1367580"/>
      </dsp:txXfrm>
    </dsp:sp>
    <dsp:sp modelId="{92D9B898-0795-4C32-B285-48AD853401E5}">
      <dsp:nvSpPr>
        <dsp:cNvPr id="0" name=""/>
        <dsp:cNvSpPr/>
      </dsp:nvSpPr>
      <dsp:spPr>
        <a:xfrm>
          <a:off x="6459328" y="372703"/>
          <a:ext cx="844593" cy="8445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F28238-62E1-4448-A85E-4598D0BDAD4E}">
      <dsp:nvSpPr>
        <dsp:cNvPr id="0" name=""/>
        <dsp:cNvSpPr/>
      </dsp:nvSpPr>
      <dsp:spPr>
        <a:xfrm>
          <a:off x="5675062" y="1365535"/>
          <a:ext cx="2413125" cy="1018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Variations in Payment Amounts</a:t>
          </a:r>
        </a:p>
      </dsp:txBody>
      <dsp:txXfrm>
        <a:off x="5675062" y="1365535"/>
        <a:ext cx="2413125" cy="1018037"/>
      </dsp:txXfrm>
    </dsp:sp>
    <dsp:sp modelId="{DDE5D87E-72BA-45EC-883A-62AF89C490DA}">
      <dsp:nvSpPr>
        <dsp:cNvPr id="0" name=""/>
        <dsp:cNvSpPr/>
      </dsp:nvSpPr>
      <dsp:spPr>
        <a:xfrm>
          <a:off x="5675062" y="2452520"/>
          <a:ext cx="2413125" cy="136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Are all nodes paying the same amount to participants for the different types of visits?</a:t>
          </a:r>
        </a:p>
      </dsp:txBody>
      <dsp:txXfrm>
        <a:off x="5675062" y="2452520"/>
        <a:ext cx="2413125" cy="1367580"/>
      </dsp:txXfrm>
    </dsp:sp>
    <dsp:sp modelId="{FE1EFF3C-DA2D-4724-A5CB-8BF55BA2F2EB}">
      <dsp:nvSpPr>
        <dsp:cNvPr id="0" name=""/>
        <dsp:cNvSpPr/>
      </dsp:nvSpPr>
      <dsp:spPr>
        <a:xfrm>
          <a:off x="9294750" y="372703"/>
          <a:ext cx="844593" cy="8445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3EC61F-04E8-478F-864F-E344BEDC8D7D}">
      <dsp:nvSpPr>
        <dsp:cNvPr id="0" name=""/>
        <dsp:cNvSpPr/>
      </dsp:nvSpPr>
      <dsp:spPr>
        <a:xfrm>
          <a:off x="8510484" y="1365535"/>
          <a:ext cx="2413125" cy="1018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Payment Reporting</a:t>
          </a:r>
        </a:p>
      </dsp:txBody>
      <dsp:txXfrm>
        <a:off x="8510484" y="1365535"/>
        <a:ext cx="2413125" cy="1018037"/>
      </dsp:txXfrm>
    </dsp:sp>
    <dsp:sp modelId="{E60B1FC7-B30D-43D1-ACCD-FE163FFAF513}">
      <dsp:nvSpPr>
        <dsp:cNvPr id="0" name=""/>
        <dsp:cNvSpPr/>
      </dsp:nvSpPr>
      <dsp:spPr>
        <a:xfrm>
          <a:off x="8510484" y="2452520"/>
          <a:ext cx="2413125" cy="136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Will reporting be done centrally via Hub or by individual HRIs? (Reimbursements assume payments have been made to participants; we need payment amounts validated by the associated HRI).</a:t>
          </a:r>
        </a:p>
      </dsp:txBody>
      <dsp:txXfrm>
        <a:off x="8510484" y="2452520"/>
        <a:ext cx="2413125" cy="1367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8B46F-7EA1-4DCD-98FA-BB871DCA8078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FFCDB-C622-4A89-9B5E-3F33CEAB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6-month reimbursements wouldn’t kick in until March 2022 since this is the earliest the new enrollees would hit this milestone.</a:t>
            </a:r>
          </a:p>
          <a:p>
            <a:r>
              <a:rPr lang="en-US" dirty="0"/>
              <a:t>Similarly, 12-month reimbursements wouldn’t kick in until September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68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70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3343-382A-4618-ACA6-5B0AB83AD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5E818-02BA-4405-82FE-F4F14307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951B4-EB51-4263-A314-FB4612EF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A90C7-A9E8-4BFF-9A93-99463B07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50B0-49DE-4C1D-A79F-F5DE952D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0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826A-E633-445F-93EA-5A6B89BB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DFC1A-4A39-4186-9E4A-37DB38C3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4240-5F97-44FE-8876-0859DAC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284-3AC1-42BD-891A-B2014D7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4784-5FD2-44F9-BE5E-B84246A5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5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C8BF-5821-47EA-A882-29E33BF5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FA27-1506-41F4-8E2A-76C73D211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B3E0-D1C9-4095-B1FD-84BFBE79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0CA7-5667-4C49-AB71-520F3A5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BB45-0B92-422C-A9CF-B1299D0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7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7E4B-1F83-4909-83C7-D1BB0925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8D04-F38C-465C-9A12-BC9A012B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3C8E-9000-4914-8D33-E0BF5D3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7D249-CF49-4AB2-8FAD-DA28CC1E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8D152-DF83-435C-8AF5-B4052A1F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5C44-9559-4AE6-BC33-0F6F616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7CC3-0CDD-4814-B81F-2524ACF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13C27-6E9D-4DE3-BE18-9F43266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4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A08C-C497-44E1-85C8-E3260804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08BE8-E61C-441E-9C29-5D1E1145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B3D70-13F4-4AEC-B624-130475F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301DB-1F10-4810-8C80-83591589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2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C0C9-07BB-4D44-AECE-7EEC2F47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DECFC-3561-4EA7-831D-5060B01D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FEB2-38A9-4B51-A333-C56AAB8E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0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9A6-C9BE-4412-8C88-DDD9ED87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AB47-ACE4-42B0-A0D7-701563C3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92044-CDE2-4D54-BBDD-9FF8FE7C0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ACB1-249F-4B59-BAB0-293F1BE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6ADEE-EDB1-41F9-AA7B-872447DE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1052-D25F-4E8B-B866-72E70A2B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9CA5-DD50-4E54-8388-7935E40E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296B3-E5C7-46A1-B9D3-14C6C8952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3B572-D6EC-4204-955D-96AD0A614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2632-79C7-4F94-B20A-2917C642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2676B-1A4B-4F33-95D1-59D94F2F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E33D4-08C1-4927-B318-10330810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9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741A-2962-44D0-A2BF-AD567F05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1B099-EA05-41CD-85EA-884B3F651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08B05-0A67-4BD9-ADD6-026B042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74FF-506C-4133-B46B-66A3D9C5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16754-CA25-4BDA-8C2F-7B60C48F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6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0C19D-2925-409C-AE23-283AE5EC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B140-F43B-4F45-A381-AE0F3D0FB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B89FE-04E7-4309-A06A-40822EE3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46F6-4816-4A27-A16D-B382293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BEB14-A77C-4D7D-B7A5-F52335C4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3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E7739-3A62-43B5-85DD-706750EC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D13B-6BF1-4B61-A8F0-1F73D06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262C-9E0B-4EDF-95C3-C8ED315F0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E9D4A-4438-4F82-91F2-AADB990111E3}" type="datetimeFigureOut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0C6A-660C-4E78-883C-BD095070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26B9D-80FC-4D1C-998F-6C5DF7C39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6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B941B-653B-450D-A6E1-989DFBAC9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en-US" sz="6600"/>
              <a:t>Research Participant Reimbursements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55C3D-7EB2-4BEC-B876-DA3080DCC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8" y="4092320"/>
            <a:ext cx="10601325" cy="1144884"/>
          </a:xfrm>
        </p:spPr>
        <p:txBody>
          <a:bodyPr>
            <a:normAutofit/>
          </a:bodyPr>
          <a:lstStyle/>
          <a:p>
            <a:r>
              <a:rPr lang="en-US" dirty="0"/>
              <a:t>Options and Discussion Points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A9A5357-F1E1-4E43-942D-B1A0D39E4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2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813290-6CBC-411C-9C02-2CE2F22D6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Option 1: Reimburse only for Participants Recruited This Biennium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4DBFC-854B-4C79-A87B-562BC6E99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10138"/>
            <a:ext cx="6555347" cy="6185389"/>
          </a:xfrm>
        </p:spPr>
        <p:txBody>
          <a:bodyPr anchor="ctr">
            <a:normAutofit/>
          </a:bodyPr>
          <a:lstStyle/>
          <a:p>
            <a:r>
              <a:rPr lang="en-US" sz="2400" dirty="0"/>
              <a:t>HRI will be asked to report the number of new enrollees recruited each month as well as the number of 1-month, 6-month and 12-month participants paid overall.</a:t>
            </a:r>
          </a:p>
          <a:p>
            <a:r>
              <a:rPr lang="en-US" sz="2400" dirty="0"/>
              <a:t>Participant Payments for any new participants above an average of 12 per quarter would be reimbursed.</a:t>
            </a:r>
          </a:p>
          <a:p>
            <a:r>
              <a:rPr lang="en-US" sz="2400" dirty="0"/>
              <a:t>Spreadsheet would be submitted monthly but reimbursed quarterly by UTS</a:t>
            </a:r>
          </a:p>
          <a:p>
            <a:r>
              <a:rPr lang="en-US" sz="2400" dirty="0"/>
              <a:t>HRIs would be notified when estimated obligations have depleted the $600k of available fund.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EE9348-21A0-4A7E-84D1-EB528C7CC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69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E03D1-D6E5-42E0-B289-36FEA0DA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Spreadsheet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C7F02E-FB17-488D-93FB-B90C741573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406"/>
          <a:stretch/>
        </p:blipFill>
        <p:spPr>
          <a:xfrm>
            <a:off x="427299" y="1434846"/>
            <a:ext cx="10926501" cy="4486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3D28A4-6CC5-419F-A883-4A76E4030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5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491863-6282-4523-8624-9E3463AB7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400">
                <a:solidFill>
                  <a:srgbClr val="FFFFFF"/>
                </a:solidFill>
              </a:rPr>
              <a:t>Option 2: Reimburse for Any Participant Payments Above 12 /Quarter (Regardless of when recruited)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EE823-9824-49FF-BF38-7AEE935FE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10138"/>
            <a:ext cx="6555347" cy="6185389"/>
          </a:xfrm>
        </p:spPr>
        <p:txBody>
          <a:bodyPr anchor="ctr">
            <a:normAutofit/>
          </a:bodyPr>
          <a:lstStyle/>
          <a:p>
            <a:r>
              <a:rPr lang="en-US" sz="2400" dirty="0"/>
              <a:t>Doesn’t penalize those HRIs that aggressively recruited at the end of the last fiscal year and now have 6-month &amp; 12-month participant payment obligations this fiscal year.</a:t>
            </a:r>
          </a:p>
          <a:p>
            <a:r>
              <a:rPr lang="en-US" sz="2400" dirty="0"/>
              <a:t>Will result in a faster burndown of the available reimbursement budget.</a:t>
            </a:r>
          </a:p>
          <a:p>
            <a:r>
              <a:rPr lang="en-US" sz="2400" dirty="0"/>
              <a:t>Will make it more difficult to forecast potential participant reimbursement obligations unless HRIs provide detail on how many further payments they’re expecting to pay current participants</a:t>
            </a:r>
          </a:p>
          <a:p>
            <a:r>
              <a:rPr lang="en-US" sz="2400" dirty="0"/>
              <a:t>Higher risk of running out of funds &amp; being unable to follow participants for the full 12-month period (due to funding limitations)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FC3078-A822-4587-B246-E90BD1907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3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2F6B6-2510-4545-BD41-C2969F47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Spreadsheet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9F3BD-A2B0-4C88-9291-AA384AF0C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006750-D79C-41FC-B9D2-A09EA1495F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167"/>
          <a:stretch/>
        </p:blipFill>
        <p:spPr>
          <a:xfrm>
            <a:off x="741405" y="1495168"/>
            <a:ext cx="10674180" cy="44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70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EC2BE-AC57-4364-91CE-CCF8CDA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Points of Discussion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56B378-782B-4885-8E94-005A44CFB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2454E8A0-1D06-4167-98EC-518DEFA68A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84994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65586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4C99011AE85845BC3B5D8319BE9937" ma:contentTypeVersion="2" ma:contentTypeDescription="Create a new document." ma:contentTypeScope="" ma:versionID="93d1d6e3355087c4a3026798ec67ea21">
  <xsd:schema xmlns:xsd="http://www.w3.org/2001/XMLSchema" xmlns:xs="http://www.w3.org/2001/XMLSchema" xmlns:p="http://schemas.microsoft.com/office/2006/metadata/properties" xmlns:ns2="a354cb11-3362-488e-b3db-7931c375012d" targetNamespace="http://schemas.microsoft.com/office/2006/metadata/properties" ma:root="true" ma:fieldsID="59e7f9a0142fcd8b79bb3a75b5f63522" ns2:_="">
    <xsd:import namespace="a354cb11-3362-488e-b3db-7931c375012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4cb11-3362-488e-b3db-7931c37501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F837D4-A848-4BA5-957E-6E04EE799B57}"/>
</file>

<file path=customXml/itemProps2.xml><?xml version="1.0" encoding="utf-8"?>
<ds:datastoreItem xmlns:ds="http://schemas.openxmlformats.org/officeDocument/2006/customXml" ds:itemID="{BAD03A81-361A-479B-8B15-5E698D8FD0C9}"/>
</file>

<file path=customXml/itemProps3.xml><?xml version="1.0" encoding="utf-8"?>
<ds:datastoreItem xmlns:ds="http://schemas.openxmlformats.org/officeDocument/2006/customXml" ds:itemID="{25CD5F02-D189-4CE2-9C4E-A5B0C4A3088C}"/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356</Words>
  <Application>Microsoft Office PowerPoint</Application>
  <PresentationFormat>Widescreen</PresentationFormat>
  <Paragraphs>29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Research Participant Reimbursements</vt:lpstr>
      <vt:lpstr>Option 1: Reimburse only for Participants Recruited This Biennium</vt:lpstr>
      <vt:lpstr>Example Spreadsheet</vt:lpstr>
      <vt:lpstr>Option 2: Reimburse for Any Participant Payments Above 12 /Quarter (Regardless of when recruited)</vt:lpstr>
      <vt:lpstr>Example Spreadsheet </vt:lpstr>
      <vt:lpstr>Points of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Inman, Lashelle</cp:lastModifiedBy>
  <cp:revision>10</cp:revision>
  <dcterms:created xsi:type="dcterms:W3CDTF">2021-10-26T17:47:42Z</dcterms:created>
  <dcterms:modified xsi:type="dcterms:W3CDTF">2021-11-12T19:37:45Z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0x010100674C99011AE85845BC3B5D8319BE9937</vt:lpwstr>
  </property>
</Properties>
</file>