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6"/>
  </p:notesMasterIdLst>
  <p:sldIdLst>
    <p:sldId id="261" r:id="rId2"/>
    <p:sldId id="269" r:id="rId3"/>
    <p:sldId id="270" r:id="rId4"/>
    <p:sldId id="259" r:id="rId5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66F9A"/>
    <a:srgbClr val="0A3257"/>
    <a:srgbClr val="46AA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3"/>
  </p:normalViewPr>
  <p:slideViewPr>
    <p:cSldViewPr snapToObjects="1">
      <p:cViewPr>
        <p:scale>
          <a:sx n="100" d="100"/>
          <a:sy n="100" d="100"/>
        </p:scale>
        <p:origin x="3504" y="188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0C73D67-DDC8-4B26-8BB6-830ED9871088}" type="doc">
      <dgm:prSet loTypeId="urn:microsoft.com/office/officeart/2005/8/layout/hList1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C8C73905-FA08-412C-AFD7-137E12173F60}">
      <dgm:prSet phldrT="[Text]"/>
      <dgm:spPr/>
      <dgm:t>
        <a:bodyPr/>
        <a:lstStyle/>
        <a:p>
          <a:r>
            <a:rPr lang="en-US" dirty="0"/>
            <a:t>Accomplished</a:t>
          </a:r>
        </a:p>
      </dgm:t>
    </dgm:pt>
    <dgm:pt modelId="{17B4A581-7AAC-4E98-9AB7-64327DD2D75C}" type="parTrans" cxnId="{987C7984-E081-4EE4-B962-484C0BDC34D7}">
      <dgm:prSet/>
      <dgm:spPr/>
      <dgm:t>
        <a:bodyPr/>
        <a:lstStyle/>
        <a:p>
          <a:endParaRPr lang="en-US"/>
        </a:p>
      </dgm:t>
    </dgm:pt>
    <dgm:pt modelId="{9952D9B7-8662-4DA9-B6C8-B9C8C934D74A}" type="sibTrans" cxnId="{987C7984-E081-4EE4-B962-484C0BDC34D7}">
      <dgm:prSet/>
      <dgm:spPr/>
      <dgm:t>
        <a:bodyPr/>
        <a:lstStyle/>
        <a:p>
          <a:endParaRPr lang="en-US"/>
        </a:p>
      </dgm:t>
    </dgm:pt>
    <dgm:pt modelId="{F580D14E-39AB-49DF-A5DD-ACC1A028D858}">
      <dgm:prSet phldrT="[Text]"/>
      <dgm:spPr/>
      <dgm:t>
        <a:bodyPr/>
        <a:lstStyle/>
        <a:p>
          <a:r>
            <a:rPr lang="en-US" dirty="0"/>
            <a:t>Since May: monthly meeting with HRIs, UT-Austin and UT System</a:t>
          </a:r>
        </a:p>
      </dgm:t>
    </dgm:pt>
    <dgm:pt modelId="{8D5E1126-CE8F-4BB6-923C-52847DDB9024}" type="parTrans" cxnId="{72FE9739-D291-448F-80DC-CC74BF21B643}">
      <dgm:prSet/>
      <dgm:spPr/>
      <dgm:t>
        <a:bodyPr/>
        <a:lstStyle/>
        <a:p>
          <a:endParaRPr lang="en-US"/>
        </a:p>
      </dgm:t>
    </dgm:pt>
    <dgm:pt modelId="{F68B80DC-E3F2-41EE-8C34-4CDB1739DDEB}" type="sibTrans" cxnId="{72FE9739-D291-448F-80DC-CC74BF21B643}">
      <dgm:prSet/>
      <dgm:spPr/>
      <dgm:t>
        <a:bodyPr/>
        <a:lstStyle/>
        <a:p>
          <a:endParaRPr lang="en-US"/>
        </a:p>
      </dgm:t>
    </dgm:pt>
    <dgm:pt modelId="{1CB90175-554E-4841-B7B5-E1CA6284BBEB}">
      <dgm:prSet phldrT="[Text]"/>
      <dgm:spPr/>
      <dgm:t>
        <a:bodyPr/>
        <a:lstStyle/>
        <a:p>
          <a:r>
            <a:rPr lang="en-US" dirty="0"/>
            <a:t>9/7: Contract signed</a:t>
          </a:r>
        </a:p>
      </dgm:t>
    </dgm:pt>
    <dgm:pt modelId="{2A68CBF9-240F-4FB2-916A-AD888469E678}" type="parTrans" cxnId="{BE6A257E-7156-46C8-AEB1-4BA937759A84}">
      <dgm:prSet/>
      <dgm:spPr/>
      <dgm:t>
        <a:bodyPr/>
        <a:lstStyle/>
        <a:p>
          <a:endParaRPr lang="en-US"/>
        </a:p>
      </dgm:t>
    </dgm:pt>
    <dgm:pt modelId="{AD34047E-AAF2-462D-967F-C7E5AFA1FFC2}" type="sibTrans" cxnId="{BE6A257E-7156-46C8-AEB1-4BA937759A84}">
      <dgm:prSet/>
      <dgm:spPr/>
      <dgm:t>
        <a:bodyPr/>
        <a:lstStyle/>
        <a:p>
          <a:endParaRPr lang="en-US"/>
        </a:p>
      </dgm:t>
    </dgm:pt>
    <dgm:pt modelId="{B102DF26-67B2-401A-BCAB-BD813C2A4A81}">
      <dgm:prSet phldrT="[Text]"/>
      <dgm:spPr/>
      <dgm:t>
        <a:bodyPr/>
        <a:lstStyle/>
        <a:p>
          <a:r>
            <a:rPr lang="en-US" dirty="0"/>
            <a:t>Up Next</a:t>
          </a:r>
        </a:p>
      </dgm:t>
    </dgm:pt>
    <dgm:pt modelId="{18397EF0-0F87-4398-B2DC-38E559AD2C12}" type="parTrans" cxnId="{D6C09576-0CEA-4652-85A3-B64A77A4C6CB}">
      <dgm:prSet/>
      <dgm:spPr/>
      <dgm:t>
        <a:bodyPr/>
        <a:lstStyle/>
        <a:p>
          <a:endParaRPr lang="en-US"/>
        </a:p>
      </dgm:t>
    </dgm:pt>
    <dgm:pt modelId="{1EC6F667-9B5F-465E-A736-FAC3261A143D}" type="sibTrans" cxnId="{D6C09576-0CEA-4652-85A3-B64A77A4C6CB}">
      <dgm:prSet/>
      <dgm:spPr/>
      <dgm:t>
        <a:bodyPr/>
        <a:lstStyle/>
        <a:p>
          <a:endParaRPr lang="en-US"/>
        </a:p>
      </dgm:t>
    </dgm:pt>
    <dgm:pt modelId="{5A40A454-F99A-434E-8FEA-E1EF7E9A77DC}">
      <dgm:prSet phldrT="[Text]"/>
      <dgm:spPr/>
      <dgm:t>
        <a:bodyPr/>
        <a:lstStyle/>
        <a:p>
          <a:pPr>
            <a:spcAft>
              <a:spcPts val="600"/>
            </a:spcAft>
          </a:pPr>
          <a:r>
            <a:rPr lang="en-US" dirty="0"/>
            <a:t>10/3: virtual kick-off with all HRIs</a:t>
          </a:r>
        </a:p>
      </dgm:t>
    </dgm:pt>
    <dgm:pt modelId="{E21EE48D-F30D-4A9A-8501-C1C3FA9F0DE4}" type="parTrans" cxnId="{3A33BC89-CE77-4394-B9DA-625618A6A445}">
      <dgm:prSet/>
      <dgm:spPr/>
      <dgm:t>
        <a:bodyPr/>
        <a:lstStyle/>
        <a:p>
          <a:endParaRPr lang="en-US"/>
        </a:p>
      </dgm:t>
    </dgm:pt>
    <dgm:pt modelId="{FF177929-3DE5-401E-9D65-D465C028FED7}" type="sibTrans" cxnId="{3A33BC89-CE77-4394-B9DA-625618A6A445}">
      <dgm:prSet/>
      <dgm:spPr/>
      <dgm:t>
        <a:bodyPr/>
        <a:lstStyle/>
        <a:p>
          <a:endParaRPr lang="en-US"/>
        </a:p>
      </dgm:t>
    </dgm:pt>
    <dgm:pt modelId="{955B0E5F-F80F-41AD-ADB5-1F6B9AE3F84E}">
      <dgm:prSet phldrT="[Text]"/>
      <dgm:spPr/>
      <dgm:t>
        <a:bodyPr/>
        <a:lstStyle/>
        <a:p>
          <a:pPr>
            <a:spcAft>
              <a:spcPts val="600"/>
            </a:spcAft>
          </a:pPr>
          <a:r>
            <a:rPr lang="en-US" dirty="0"/>
            <a:t>October: individual, tailored meetings with each HRI</a:t>
          </a:r>
        </a:p>
      </dgm:t>
    </dgm:pt>
    <dgm:pt modelId="{93BF058D-2F0E-42B3-8494-D1252F1DC254}" type="parTrans" cxnId="{0978F0D5-9BB2-4FE1-9A93-B978FEDAF815}">
      <dgm:prSet/>
      <dgm:spPr/>
      <dgm:t>
        <a:bodyPr/>
        <a:lstStyle/>
        <a:p>
          <a:endParaRPr lang="en-US"/>
        </a:p>
      </dgm:t>
    </dgm:pt>
    <dgm:pt modelId="{D0BDE81D-2D7A-4C20-AC77-E442E9046767}" type="sibTrans" cxnId="{0978F0D5-9BB2-4FE1-9A93-B978FEDAF815}">
      <dgm:prSet/>
      <dgm:spPr/>
      <dgm:t>
        <a:bodyPr/>
        <a:lstStyle/>
        <a:p>
          <a:endParaRPr lang="en-US"/>
        </a:p>
      </dgm:t>
    </dgm:pt>
    <dgm:pt modelId="{42E0EE92-483A-43CA-AB05-D6C74702511B}">
      <dgm:prSet phldrT="[Text]"/>
      <dgm:spPr/>
      <dgm:t>
        <a:bodyPr/>
        <a:lstStyle/>
        <a:p>
          <a:r>
            <a:rPr lang="en-US" dirty="0"/>
            <a:t>Forthcoming</a:t>
          </a:r>
        </a:p>
      </dgm:t>
    </dgm:pt>
    <dgm:pt modelId="{F1949B49-2830-4718-9FB3-48AFC2BD1F2A}" type="parTrans" cxnId="{03F56B38-EBE4-4D6E-875D-D74E06B57947}">
      <dgm:prSet/>
      <dgm:spPr/>
      <dgm:t>
        <a:bodyPr/>
        <a:lstStyle/>
        <a:p>
          <a:endParaRPr lang="en-US"/>
        </a:p>
      </dgm:t>
    </dgm:pt>
    <dgm:pt modelId="{35FBDE18-4696-4A95-BD88-E02AA9CDE309}" type="sibTrans" cxnId="{03F56B38-EBE4-4D6E-875D-D74E06B57947}">
      <dgm:prSet/>
      <dgm:spPr/>
      <dgm:t>
        <a:bodyPr/>
        <a:lstStyle/>
        <a:p>
          <a:endParaRPr lang="en-US"/>
        </a:p>
      </dgm:t>
    </dgm:pt>
    <dgm:pt modelId="{6D36B716-C04A-4338-8630-15CD69373C07}">
      <dgm:prSet phldrT="[Text]"/>
      <dgm:spPr/>
      <dgm:t>
        <a:bodyPr/>
        <a:lstStyle/>
        <a:p>
          <a:pPr>
            <a:spcAft>
              <a:spcPts val="600"/>
            </a:spcAft>
          </a:pPr>
          <a:r>
            <a:rPr lang="en-US" dirty="0"/>
            <a:t>Monthly technical assistance opportunities</a:t>
          </a:r>
        </a:p>
      </dgm:t>
    </dgm:pt>
    <dgm:pt modelId="{E0EDA078-FA15-40EA-8769-C237BCC59311}" type="parTrans" cxnId="{2A77EC16-1A69-4044-9D0D-9245DE9EC770}">
      <dgm:prSet/>
      <dgm:spPr/>
      <dgm:t>
        <a:bodyPr/>
        <a:lstStyle/>
        <a:p>
          <a:endParaRPr lang="en-US"/>
        </a:p>
      </dgm:t>
    </dgm:pt>
    <dgm:pt modelId="{352C7141-178E-4C8E-8754-FCDCE6DEE557}" type="sibTrans" cxnId="{2A77EC16-1A69-4044-9D0D-9245DE9EC770}">
      <dgm:prSet/>
      <dgm:spPr/>
      <dgm:t>
        <a:bodyPr/>
        <a:lstStyle/>
        <a:p>
          <a:endParaRPr lang="en-US"/>
        </a:p>
      </dgm:t>
    </dgm:pt>
    <dgm:pt modelId="{69263F43-DB23-45C6-8E40-AC4A21503F31}">
      <dgm:prSet phldrT="[Text]"/>
      <dgm:spPr/>
      <dgm:t>
        <a:bodyPr/>
        <a:lstStyle/>
        <a:p>
          <a:pPr>
            <a:spcAft>
              <a:spcPts val="600"/>
            </a:spcAft>
          </a:pPr>
          <a:r>
            <a:rPr lang="en-US" dirty="0"/>
            <a:t>Recruiting health systems with HRIs</a:t>
          </a:r>
        </a:p>
      </dgm:t>
    </dgm:pt>
    <dgm:pt modelId="{FBFF3BCC-71C3-4663-94C5-193068A8BEE5}" type="parTrans" cxnId="{30867151-AB20-4FB7-9829-3B77E7ADBCB1}">
      <dgm:prSet/>
      <dgm:spPr/>
      <dgm:t>
        <a:bodyPr/>
        <a:lstStyle/>
        <a:p>
          <a:endParaRPr lang="en-US"/>
        </a:p>
      </dgm:t>
    </dgm:pt>
    <dgm:pt modelId="{A5AD9DFA-A25A-456A-A840-085EF0EF8DCF}" type="sibTrans" cxnId="{30867151-AB20-4FB7-9829-3B77E7ADBCB1}">
      <dgm:prSet/>
      <dgm:spPr/>
      <dgm:t>
        <a:bodyPr/>
        <a:lstStyle/>
        <a:p>
          <a:endParaRPr lang="en-US"/>
        </a:p>
      </dgm:t>
    </dgm:pt>
    <dgm:pt modelId="{46122B01-234A-4FA8-8737-6CFBC41993BB}">
      <dgm:prSet phldrT="[Text]"/>
      <dgm:spPr/>
      <dgm:t>
        <a:bodyPr/>
        <a:lstStyle/>
        <a:p>
          <a:pPr>
            <a:spcAft>
              <a:spcPts val="600"/>
            </a:spcAft>
          </a:pPr>
          <a:r>
            <a:rPr lang="en-US" dirty="0"/>
            <a:t>Monthly metric reporting</a:t>
          </a:r>
        </a:p>
      </dgm:t>
    </dgm:pt>
    <dgm:pt modelId="{365DFF55-E3E7-4230-946F-EDFBF9F1A571}" type="parTrans" cxnId="{913CA90A-3EAC-4CD1-B98C-B6F73F8797D1}">
      <dgm:prSet/>
      <dgm:spPr/>
      <dgm:t>
        <a:bodyPr/>
        <a:lstStyle/>
        <a:p>
          <a:endParaRPr lang="en-US"/>
        </a:p>
      </dgm:t>
    </dgm:pt>
    <dgm:pt modelId="{8BBA892E-A524-48D1-AAD6-11FDDB99371E}" type="sibTrans" cxnId="{913CA90A-3EAC-4CD1-B98C-B6F73F8797D1}">
      <dgm:prSet/>
      <dgm:spPr/>
      <dgm:t>
        <a:bodyPr/>
        <a:lstStyle/>
        <a:p>
          <a:endParaRPr lang="en-US"/>
        </a:p>
      </dgm:t>
    </dgm:pt>
    <dgm:pt modelId="{30B617A1-50F3-46DE-818B-DEE1B201F7A7}">
      <dgm:prSet phldrT="[Text]"/>
      <dgm:spPr/>
      <dgm:t>
        <a:bodyPr/>
        <a:lstStyle/>
        <a:p>
          <a:r>
            <a:rPr lang="en-US" dirty="0"/>
            <a:t>January &amp; May 2022: </a:t>
          </a:r>
          <a:r>
            <a:rPr lang="en-US" dirty="0" err="1"/>
            <a:t>CoCM</a:t>
          </a:r>
          <a:r>
            <a:rPr lang="en-US" dirty="0"/>
            <a:t> overview with all HRIs</a:t>
          </a:r>
        </a:p>
      </dgm:t>
    </dgm:pt>
    <dgm:pt modelId="{BF71F3CA-BA2E-43C7-96B9-1D42CF745DCF}" type="parTrans" cxnId="{C47FA21A-07A3-403C-9A3F-BDE2B8406ABA}">
      <dgm:prSet/>
      <dgm:spPr/>
      <dgm:t>
        <a:bodyPr/>
        <a:lstStyle/>
        <a:p>
          <a:endParaRPr lang="en-US"/>
        </a:p>
      </dgm:t>
    </dgm:pt>
    <dgm:pt modelId="{AD6B9883-6E0D-477B-955C-8FCC41E8B01C}" type="sibTrans" cxnId="{C47FA21A-07A3-403C-9A3F-BDE2B8406ABA}">
      <dgm:prSet/>
      <dgm:spPr/>
      <dgm:t>
        <a:bodyPr/>
        <a:lstStyle/>
        <a:p>
          <a:endParaRPr lang="en-US"/>
        </a:p>
      </dgm:t>
    </dgm:pt>
    <dgm:pt modelId="{21DB8211-DF4C-4064-85BB-4953CE6C3FBD}">
      <dgm:prSet phldrT="[Text]"/>
      <dgm:spPr/>
      <dgm:t>
        <a:bodyPr/>
        <a:lstStyle/>
        <a:p>
          <a:r>
            <a:rPr lang="en-US" dirty="0"/>
            <a:t>March &amp; April 2022: individual HRI meetings; some included health systems</a:t>
          </a:r>
        </a:p>
      </dgm:t>
    </dgm:pt>
    <dgm:pt modelId="{E956F30B-4F80-4F9B-935D-6D3BB8960740}" type="parTrans" cxnId="{0963D0C0-C787-4EAC-ABF9-C77B438CCFF3}">
      <dgm:prSet/>
      <dgm:spPr/>
      <dgm:t>
        <a:bodyPr/>
        <a:lstStyle/>
        <a:p>
          <a:endParaRPr lang="en-US"/>
        </a:p>
      </dgm:t>
    </dgm:pt>
    <dgm:pt modelId="{47DF212E-E56A-47FF-885A-61355FCBD59D}" type="sibTrans" cxnId="{0963D0C0-C787-4EAC-ABF9-C77B438CCFF3}">
      <dgm:prSet/>
      <dgm:spPr/>
      <dgm:t>
        <a:bodyPr/>
        <a:lstStyle/>
        <a:p>
          <a:endParaRPr lang="en-US"/>
        </a:p>
      </dgm:t>
    </dgm:pt>
    <dgm:pt modelId="{5AD20A88-13DD-4B7B-A597-09762A8A5646}" type="pres">
      <dgm:prSet presAssocID="{F0C73D67-DDC8-4B26-8BB6-830ED9871088}" presName="Name0" presStyleCnt="0">
        <dgm:presLayoutVars>
          <dgm:dir/>
          <dgm:animLvl val="lvl"/>
          <dgm:resizeHandles val="exact"/>
        </dgm:presLayoutVars>
      </dgm:prSet>
      <dgm:spPr/>
    </dgm:pt>
    <dgm:pt modelId="{1F0C4CE3-D21D-4DF7-AD42-93C717281114}" type="pres">
      <dgm:prSet presAssocID="{C8C73905-FA08-412C-AFD7-137E12173F60}" presName="composite" presStyleCnt="0"/>
      <dgm:spPr/>
    </dgm:pt>
    <dgm:pt modelId="{D98A3B54-6B74-4E5D-8F30-FC1AFFC12205}" type="pres">
      <dgm:prSet presAssocID="{C8C73905-FA08-412C-AFD7-137E12173F60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E01161D1-93B8-417D-9A0B-1CC09046CB93}" type="pres">
      <dgm:prSet presAssocID="{C8C73905-FA08-412C-AFD7-137E12173F60}" presName="desTx" presStyleLbl="alignAccFollowNode1" presStyleIdx="0" presStyleCnt="3">
        <dgm:presLayoutVars>
          <dgm:bulletEnabled val="1"/>
        </dgm:presLayoutVars>
      </dgm:prSet>
      <dgm:spPr/>
    </dgm:pt>
    <dgm:pt modelId="{F9639BF8-FAAC-41C8-8129-1F9CBBAFC504}" type="pres">
      <dgm:prSet presAssocID="{9952D9B7-8662-4DA9-B6C8-B9C8C934D74A}" presName="space" presStyleCnt="0"/>
      <dgm:spPr/>
    </dgm:pt>
    <dgm:pt modelId="{21393427-10B1-4B94-B455-8429FBCB5517}" type="pres">
      <dgm:prSet presAssocID="{B102DF26-67B2-401A-BCAB-BD813C2A4A81}" presName="composite" presStyleCnt="0"/>
      <dgm:spPr/>
    </dgm:pt>
    <dgm:pt modelId="{1EA0CE4E-2C29-4A10-9AA2-F33AA0FD91AC}" type="pres">
      <dgm:prSet presAssocID="{B102DF26-67B2-401A-BCAB-BD813C2A4A81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AD1AB3EF-A35E-4208-AC9B-874CB0539909}" type="pres">
      <dgm:prSet presAssocID="{B102DF26-67B2-401A-BCAB-BD813C2A4A81}" presName="desTx" presStyleLbl="alignAccFollowNode1" presStyleIdx="1" presStyleCnt="3">
        <dgm:presLayoutVars>
          <dgm:bulletEnabled val="1"/>
        </dgm:presLayoutVars>
      </dgm:prSet>
      <dgm:spPr/>
    </dgm:pt>
    <dgm:pt modelId="{2E2BAD0F-E446-461E-B0A0-72745B6A2BDD}" type="pres">
      <dgm:prSet presAssocID="{1EC6F667-9B5F-465E-A736-FAC3261A143D}" presName="space" presStyleCnt="0"/>
      <dgm:spPr/>
    </dgm:pt>
    <dgm:pt modelId="{5AE7A8FF-8D8E-46A3-BAE3-F84B3CF6E49C}" type="pres">
      <dgm:prSet presAssocID="{42E0EE92-483A-43CA-AB05-D6C74702511B}" presName="composite" presStyleCnt="0"/>
      <dgm:spPr/>
    </dgm:pt>
    <dgm:pt modelId="{DE421C2C-194A-4584-ADE3-229760ECAD7D}" type="pres">
      <dgm:prSet presAssocID="{42E0EE92-483A-43CA-AB05-D6C74702511B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E962A688-4B14-4818-947D-447F0312EA37}" type="pres">
      <dgm:prSet presAssocID="{42E0EE92-483A-43CA-AB05-D6C74702511B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64DA5204-748B-4783-B4FE-6B4F65F6EBBE}" type="presOf" srcId="{F580D14E-39AB-49DF-A5DD-ACC1A028D858}" destId="{E01161D1-93B8-417D-9A0B-1CC09046CB93}" srcOrd="0" destOrd="2" presId="urn:microsoft.com/office/officeart/2005/8/layout/hList1"/>
    <dgm:cxn modelId="{913CA90A-3EAC-4CD1-B98C-B6F73F8797D1}" srcId="{42E0EE92-483A-43CA-AB05-D6C74702511B}" destId="{46122B01-234A-4FA8-8737-6CFBC41993BB}" srcOrd="2" destOrd="0" parTransId="{365DFF55-E3E7-4230-946F-EDFBF9F1A571}" sibTransId="{8BBA892E-A524-48D1-AAD6-11FDDB99371E}"/>
    <dgm:cxn modelId="{2A77EC16-1A69-4044-9D0D-9245DE9EC770}" srcId="{42E0EE92-483A-43CA-AB05-D6C74702511B}" destId="{6D36B716-C04A-4338-8630-15CD69373C07}" srcOrd="1" destOrd="0" parTransId="{E0EDA078-FA15-40EA-8769-C237BCC59311}" sibTransId="{352C7141-178E-4C8E-8754-FCDCE6DEE557}"/>
    <dgm:cxn modelId="{C47FA21A-07A3-403C-9A3F-BDE2B8406ABA}" srcId="{C8C73905-FA08-412C-AFD7-137E12173F60}" destId="{30B617A1-50F3-46DE-818B-DEE1B201F7A7}" srcOrd="0" destOrd="0" parTransId="{BF71F3CA-BA2E-43C7-96B9-1D42CF745DCF}" sibTransId="{AD6B9883-6E0D-477B-955C-8FCC41E8B01C}"/>
    <dgm:cxn modelId="{A034571B-E71F-4514-8978-1959C0809A4B}" type="presOf" srcId="{C8C73905-FA08-412C-AFD7-137E12173F60}" destId="{D98A3B54-6B74-4E5D-8F30-FC1AFFC12205}" srcOrd="0" destOrd="0" presId="urn:microsoft.com/office/officeart/2005/8/layout/hList1"/>
    <dgm:cxn modelId="{03F56B38-EBE4-4D6E-875D-D74E06B57947}" srcId="{F0C73D67-DDC8-4B26-8BB6-830ED9871088}" destId="{42E0EE92-483A-43CA-AB05-D6C74702511B}" srcOrd="2" destOrd="0" parTransId="{F1949B49-2830-4718-9FB3-48AFC2BD1F2A}" sibTransId="{35FBDE18-4696-4A95-BD88-E02AA9CDE309}"/>
    <dgm:cxn modelId="{51EFE938-EED3-43CA-A6DA-91D7B2798CAC}" type="presOf" srcId="{6D36B716-C04A-4338-8630-15CD69373C07}" destId="{E962A688-4B14-4818-947D-447F0312EA37}" srcOrd="0" destOrd="1" presId="urn:microsoft.com/office/officeart/2005/8/layout/hList1"/>
    <dgm:cxn modelId="{72FE9739-D291-448F-80DC-CC74BF21B643}" srcId="{C8C73905-FA08-412C-AFD7-137E12173F60}" destId="{F580D14E-39AB-49DF-A5DD-ACC1A028D858}" srcOrd="2" destOrd="0" parTransId="{8D5E1126-CE8F-4BB6-923C-52847DDB9024}" sibTransId="{F68B80DC-E3F2-41EE-8C34-4CDB1739DDEB}"/>
    <dgm:cxn modelId="{DC07215E-0F62-40CF-870E-188FFC057937}" type="presOf" srcId="{F0C73D67-DDC8-4B26-8BB6-830ED9871088}" destId="{5AD20A88-13DD-4B7B-A597-09762A8A5646}" srcOrd="0" destOrd="0" presId="urn:microsoft.com/office/officeart/2005/8/layout/hList1"/>
    <dgm:cxn modelId="{BED95645-19DA-4ED1-841E-A180A19E9A17}" type="presOf" srcId="{42E0EE92-483A-43CA-AB05-D6C74702511B}" destId="{DE421C2C-194A-4584-ADE3-229760ECAD7D}" srcOrd="0" destOrd="0" presId="urn:microsoft.com/office/officeart/2005/8/layout/hList1"/>
    <dgm:cxn modelId="{F4608869-4C88-4266-BAF8-2DDDF49299E4}" type="presOf" srcId="{955B0E5F-F80F-41AD-ADB5-1F6B9AE3F84E}" destId="{AD1AB3EF-A35E-4208-AC9B-874CB0539909}" srcOrd="0" destOrd="1" presId="urn:microsoft.com/office/officeart/2005/8/layout/hList1"/>
    <dgm:cxn modelId="{151E036B-BC91-4108-946C-744C99B663E6}" type="presOf" srcId="{21DB8211-DF4C-4064-85BB-4953CE6C3FBD}" destId="{E01161D1-93B8-417D-9A0B-1CC09046CB93}" srcOrd="0" destOrd="1" presId="urn:microsoft.com/office/officeart/2005/8/layout/hList1"/>
    <dgm:cxn modelId="{E0F0F54F-267C-47D0-903E-DA875DEC4762}" type="presOf" srcId="{69263F43-DB23-45C6-8E40-AC4A21503F31}" destId="{E962A688-4B14-4818-947D-447F0312EA37}" srcOrd="0" destOrd="0" presId="urn:microsoft.com/office/officeart/2005/8/layout/hList1"/>
    <dgm:cxn modelId="{30867151-AB20-4FB7-9829-3B77E7ADBCB1}" srcId="{42E0EE92-483A-43CA-AB05-D6C74702511B}" destId="{69263F43-DB23-45C6-8E40-AC4A21503F31}" srcOrd="0" destOrd="0" parTransId="{FBFF3BCC-71C3-4663-94C5-193068A8BEE5}" sibTransId="{A5AD9DFA-A25A-456A-A840-085EF0EF8DCF}"/>
    <dgm:cxn modelId="{4D509973-F337-4EE8-B954-BEBBC115D502}" type="presOf" srcId="{B102DF26-67B2-401A-BCAB-BD813C2A4A81}" destId="{1EA0CE4E-2C29-4A10-9AA2-F33AA0FD91AC}" srcOrd="0" destOrd="0" presId="urn:microsoft.com/office/officeart/2005/8/layout/hList1"/>
    <dgm:cxn modelId="{D6C09576-0CEA-4652-85A3-B64A77A4C6CB}" srcId="{F0C73D67-DDC8-4B26-8BB6-830ED9871088}" destId="{B102DF26-67B2-401A-BCAB-BD813C2A4A81}" srcOrd="1" destOrd="0" parTransId="{18397EF0-0F87-4398-B2DC-38E559AD2C12}" sibTransId="{1EC6F667-9B5F-465E-A736-FAC3261A143D}"/>
    <dgm:cxn modelId="{BE6A257E-7156-46C8-AEB1-4BA937759A84}" srcId="{C8C73905-FA08-412C-AFD7-137E12173F60}" destId="{1CB90175-554E-4841-B7B5-E1CA6284BBEB}" srcOrd="3" destOrd="0" parTransId="{2A68CBF9-240F-4FB2-916A-AD888469E678}" sibTransId="{AD34047E-AAF2-462D-967F-C7E5AFA1FFC2}"/>
    <dgm:cxn modelId="{264F4B82-CC02-41FE-A1E8-DED1169DB2FB}" type="presOf" srcId="{5A40A454-F99A-434E-8FEA-E1EF7E9A77DC}" destId="{AD1AB3EF-A35E-4208-AC9B-874CB0539909}" srcOrd="0" destOrd="0" presId="urn:microsoft.com/office/officeart/2005/8/layout/hList1"/>
    <dgm:cxn modelId="{5659E883-3AF3-4EC6-8AEA-81FDE0DFC65B}" type="presOf" srcId="{46122B01-234A-4FA8-8737-6CFBC41993BB}" destId="{E962A688-4B14-4818-947D-447F0312EA37}" srcOrd="0" destOrd="2" presId="urn:microsoft.com/office/officeart/2005/8/layout/hList1"/>
    <dgm:cxn modelId="{987C7984-E081-4EE4-B962-484C0BDC34D7}" srcId="{F0C73D67-DDC8-4B26-8BB6-830ED9871088}" destId="{C8C73905-FA08-412C-AFD7-137E12173F60}" srcOrd="0" destOrd="0" parTransId="{17B4A581-7AAC-4E98-9AB7-64327DD2D75C}" sibTransId="{9952D9B7-8662-4DA9-B6C8-B9C8C934D74A}"/>
    <dgm:cxn modelId="{3A33BC89-CE77-4394-B9DA-625618A6A445}" srcId="{B102DF26-67B2-401A-BCAB-BD813C2A4A81}" destId="{5A40A454-F99A-434E-8FEA-E1EF7E9A77DC}" srcOrd="0" destOrd="0" parTransId="{E21EE48D-F30D-4A9A-8501-C1C3FA9F0DE4}" sibTransId="{FF177929-3DE5-401E-9D65-D465C028FED7}"/>
    <dgm:cxn modelId="{B8C0BFAE-06DE-4AEF-963E-5F81653FDBF9}" type="presOf" srcId="{30B617A1-50F3-46DE-818B-DEE1B201F7A7}" destId="{E01161D1-93B8-417D-9A0B-1CC09046CB93}" srcOrd="0" destOrd="0" presId="urn:microsoft.com/office/officeart/2005/8/layout/hList1"/>
    <dgm:cxn modelId="{0963D0C0-C787-4EAC-ABF9-C77B438CCFF3}" srcId="{C8C73905-FA08-412C-AFD7-137E12173F60}" destId="{21DB8211-DF4C-4064-85BB-4953CE6C3FBD}" srcOrd="1" destOrd="0" parTransId="{E956F30B-4F80-4F9B-935D-6D3BB8960740}" sibTransId="{47DF212E-E56A-47FF-885A-61355FCBD59D}"/>
    <dgm:cxn modelId="{0978F0D5-9BB2-4FE1-9A93-B978FEDAF815}" srcId="{B102DF26-67B2-401A-BCAB-BD813C2A4A81}" destId="{955B0E5F-F80F-41AD-ADB5-1F6B9AE3F84E}" srcOrd="1" destOrd="0" parTransId="{93BF058D-2F0E-42B3-8494-D1252F1DC254}" sibTransId="{D0BDE81D-2D7A-4C20-AC77-E442E9046767}"/>
    <dgm:cxn modelId="{BF44EDF8-735C-4E0E-81E6-574A3DAAF3DF}" type="presOf" srcId="{1CB90175-554E-4841-B7B5-E1CA6284BBEB}" destId="{E01161D1-93B8-417D-9A0B-1CC09046CB93}" srcOrd="0" destOrd="3" presId="urn:microsoft.com/office/officeart/2005/8/layout/hList1"/>
    <dgm:cxn modelId="{1E23F228-9F30-4945-9D53-FBCAD693FFDF}" type="presParOf" srcId="{5AD20A88-13DD-4B7B-A597-09762A8A5646}" destId="{1F0C4CE3-D21D-4DF7-AD42-93C717281114}" srcOrd="0" destOrd="0" presId="urn:microsoft.com/office/officeart/2005/8/layout/hList1"/>
    <dgm:cxn modelId="{CCA91DC4-A5E3-486B-9643-64718560DF50}" type="presParOf" srcId="{1F0C4CE3-D21D-4DF7-AD42-93C717281114}" destId="{D98A3B54-6B74-4E5D-8F30-FC1AFFC12205}" srcOrd="0" destOrd="0" presId="urn:microsoft.com/office/officeart/2005/8/layout/hList1"/>
    <dgm:cxn modelId="{9768CA9F-BA87-4912-9AA0-680E15254281}" type="presParOf" srcId="{1F0C4CE3-D21D-4DF7-AD42-93C717281114}" destId="{E01161D1-93B8-417D-9A0B-1CC09046CB93}" srcOrd="1" destOrd="0" presId="urn:microsoft.com/office/officeart/2005/8/layout/hList1"/>
    <dgm:cxn modelId="{BFEB07DB-4A5C-431B-B8B9-D32E4F84DC12}" type="presParOf" srcId="{5AD20A88-13DD-4B7B-A597-09762A8A5646}" destId="{F9639BF8-FAAC-41C8-8129-1F9CBBAFC504}" srcOrd="1" destOrd="0" presId="urn:microsoft.com/office/officeart/2005/8/layout/hList1"/>
    <dgm:cxn modelId="{2F42BE12-CCBB-4712-AE25-AB10AA05D95D}" type="presParOf" srcId="{5AD20A88-13DD-4B7B-A597-09762A8A5646}" destId="{21393427-10B1-4B94-B455-8429FBCB5517}" srcOrd="2" destOrd="0" presId="urn:microsoft.com/office/officeart/2005/8/layout/hList1"/>
    <dgm:cxn modelId="{8D592CD7-64D4-41EE-9FAB-2C0F95C37A90}" type="presParOf" srcId="{21393427-10B1-4B94-B455-8429FBCB5517}" destId="{1EA0CE4E-2C29-4A10-9AA2-F33AA0FD91AC}" srcOrd="0" destOrd="0" presId="urn:microsoft.com/office/officeart/2005/8/layout/hList1"/>
    <dgm:cxn modelId="{C36CC299-680F-4AC2-B727-684FA97E45B3}" type="presParOf" srcId="{21393427-10B1-4B94-B455-8429FBCB5517}" destId="{AD1AB3EF-A35E-4208-AC9B-874CB0539909}" srcOrd="1" destOrd="0" presId="urn:microsoft.com/office/officeart/2005/8/layout/hList1"/>
    <dgm:cxn modelId="{FE85E284-2668-45D7-B860-6F95B2DDAD27}" type="presParOf" srcId="{5AD20A88-13DD-4B7B-A597-09762A8A5646}" destId="{2E2BAD0F-E446-461E-B0A0-72745B6A2BDD}" srcOrd="3" destOrd="0" presId="urn:microsoft.com/office/officeart/2005/8/layout/hList1"/>
    <dgm:cxn modelId="{DF637D63-8970-414D-AB4A-63E7E9537299}" type="presParOf" srcId="{5AD20A88-13DD-4B7B-A597-09762A8A5646}" destId="{5AE7A8FF-8D8E-46A3-BAE3-F84B3CF6E49C}" srcOrd="4" destOrd="0" presId="urn:microsoft.com/office/officeart/2005/8/layout/hList1"/>
    <dgm:cxn modelId="{BA684913-3ABF-4F6C-84B6-7C2541C8F387}" type="presParOf" srcId="{5AE7A8FF-8D8E-46A3-BAE3-F84B3CF6E49C}" destId="{DE421C2C-194A-4584-ADE3-229760ECAD7D}" srcOrd="0" destOrd="0" presId="urn:microsoft.com/office/officeart/2005/8/layout/hList1"/>
    <dgm:cxn modelId="{ED1D23E6-5CC6-4381-A238-E5FE427740E9}" type="presParOf" srcId="{5AE7A8FF-8D8E-46A3-BAE3-F84B3CF6E49C}" destId="{E962A688-4B14-4818-947D-447F0312EA37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8A3B54-6B74-4E5D-8F30-FC1AFFC12205}">
      <dsp:nvSpPr>
        <dsp:cNvPr id="0" name=""/>
        <dsp:cNvSpPr/>
      </dsp:nvSpPr>
      <dsp:spPr>
        <a:xfrm>
          <a:off x="2571" y="90719"/>
          <a:ext cx="2507456" cy="48960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69088" rIns="120904" bIns="69088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Accomplished</a:t>
          </a:r>
        </a:p>
      </dsp:txBody>
      <dsp:txXfrm>
        <a:off x="2571" y="90719"/>
        <a:ext cx="2507456" cy="489600"/>
      </dsp:txXfrm>
    </dsp:sp>
    <dsp:sp modelId="{E01161D1-93B8-417D-9A0B-1CC09046CB93}">
      <dsp:nvSpPr>
        <dsp:cNvPr id="0" name=""/>
        <dsp:cNvSpPr/>
      </dsp:nvSpPr>
      <dsp:spPr>
        <a:xfrm>
          <a:off x="2571" y="580319"/>
          <a:ext cx="2507456" cy="2986559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678" tIns="90678" rIns="120904" bIns="136017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January &amp; May 2022: </a:t>
          </a:r>
          <a:r>
            <a:rPr lang="en-US" sz="1700" kern="1200" dirty="0" err="1"/>
            <a:t>CoCM</a:t>
          </a:r>
          <a:r>
            <a:rPr lang="en-US" sz="1700" kern="1200" dirty="0"/>
            <a:t> overview with all HRIs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March &amp; April 2022: individual HRI meetings; some included health systems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Since May: monthly meeting with HRIs, UT-Austin and UT System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9/7: Contract signed</a:t>
          </a:r>
        </a:p>
      </dsp:txBody>
      <dsp:txXfrm>
        <a:off x="2571" y="580319"/>
        <a:ext cx="2507456" cy="2986559"/>
      </dsp:txXfrm>
    </dsp:sp>
    <dsp:sp modelId="{1EA0CE4E-2C29-4A10-9AA2-F33AA0FD91AC}">
      <dsp:nvSpPr>
        <dsp:cNvPr id="0" name=""/>
        <dsp:cNvSpPr/>
      </dsp:nvSpPr>
      <dsp:spPr>
        <a:xfrm>
          <a:off x="2861071" y="90719"/>
          <a:ext cx="2507456" cy="489600"/>
        </a:xfrm>
        <a:prstGeom prst="rect">
          <a:avLst/>
        </a:prstGeom>
        <a:solidFill>
          <a:schemeClr val="accent2">
            <a:hueOff val="366338"/>
            <a:satOff val="7379"/>
            <a:lumOff val="-12549"/>
            <a:alphaOff val="0"/>
          </a:schemeClr>
        </a:solidFill>
        <a:ln w="25400" cap="flat" cmpd="sng" algn="ctr">
          <a:solidFill>
            <a:schemeClr val="accent2">
              <a:hueOff val="366338"/>
              <a:satOff val="7379"/>
              <a:lumOff val="-1254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69088" rIns="120904" bIns="69088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Up Next</a:t>
          </a:r>
        </a:p>
      </dsp:txBody>
      <dsp:txXfrm>
        <a:off x="2861071" y="90719"/>
        <a:ext cx="2507456" cy="489600"/>
      </dsp:txXfrm>
    </dsp:sp>
    <dsp:sp modelId="{AD1AB3EF-A35E-4208-AC9B-874CB0539909}">
      <dsp:nvSpPr>
        <dsp:cNvPr id="0" name=""/>
        <dsp:cNvSpPr/>
      </dsp:nvSpPr>
      <dsp:spPr>
        <a:xfrm>
          <a:off x="2861071" y="580319"/>
          <a:ext cx="2507456" cy="2986559"/>
        </a:xfrm>
        <a:prstGeom prst="rect">
          <a:avLst/>
        </a:prstGeom>
        <a:solidFill>
          <a:schemeClr val="accent2">
            <a:tint val="40000"/>
            <a:alpha val="90000"/>
            <a:hueOff val="558329"/>
            <a:satOff val="-8611"/>
            <a:lumOff val="-2294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558329"/>
              <a:satOff val="-8611"/>
              <a:lumOff val="-229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678" tIns="90678" rIns="120904" bIns="136017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ts val="600"/>
            </a:spcAft>
            <a:buChar char="•"/>
          </a:pPr>
          <a:r>
            <a:rPr lang="en-US" sz="1700" kern="1200" dirty="0"/>
            <a:t>10/3: virtual kick-off with all HRIs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ts val="600"/>
            </a:spcAft>
            <a:buChar char="•"/>
          </a:pPr>
          <a:r>
            <a:rPr lang="en-US" sz="1700" kern="1200" dirty="0"/>
            <a:t>October: individual, tailored meetings with each HRI</a:t>
          </a:r>
        </a:p>
      </dsp:txBody>
      <dsp:txXfrm>
        <a:off x="2861071" y="580319"/>
        <a:ext cx="2507456" cy="2986559"/>
      </dsp:txXfrm>
    </dsp:sp>
    <dsp:sp modelId="{DE421C2C-194A-4584-ADE3-229760ECAD7D}">
      <dsp:nvSpPr>
        <dsp:cNvPr id="0" name=""/>
        <dsp:cNvSpPr/>
      </dsp:nvSpPr>
      <dsp:spPr>
        <a:xfrm>
          <a:off x="5719571" y="90719"/>
          <a:ext cx="2507456" cy="489600"/>
        </a:xfrm>
        <a:prstGeom prst="rect">
          <a:avLst/>
        </a:prstGeom>
        <a:solidFill>
          <a:schemeClr val="accent2">
            <a:hueOff val="732675"/>
            <a:satOff val="14758"/>
            <a:lumOff val="-25098"/>
            <a:alphaOff val="0"/>
          </a:schemeClr>
        </a:solidFill>
        <a:ln w="25400" cap="flat" cmpd="sng" algn="ctr">
          <a:solidFill>
            <a:schemeClr val="accent2">
              <a:hueOff val="732675"/>
              <a:satOff val="14758"/>
              <a:lumOff val="-2509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69088" rIns="120904" bIns="69088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Forthcoming</a:t>
          </a:r>
        </a:p>
      </dsp:txBody>
      <dsp:txXfrm>
        <a:off x="5719571" y="90719"/>
        <a:ext cx="2507456" cy="489600"/>
      </dsp:txXfrm>
    </dsp:sp>
    <dsp:sp modelId="{E962A688-4B14-4818-947D-447F0312EA37}">
      <dsp:nvSpPr>
        <dsp:cNvPr id="0" name=""/>
        <dsp:cNvSpPr/>
      </dsp:nvSpPr>
      <dsp:spPr>
        <a:xfrm>
          <a:off x="5719571" y="580319"/>
          <a:ext cx="2507456" cy="2986559"/>
        </a:xfrm>
        <a:prstGeom prst="rect">
          <a:avLst/>
        </a:prstGeom>
        <a:solidFill>
          <a:schemeClr val="accent2">
            <a:tint val="40000"/>
            <a:alpha val="90000"/>
            <a:hueOff val="1116659"/>
            <a:satOff val="-17222"/>
            <a:lumOff val="-4588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1116659"/>
              <a:satOff val="-17222"/>
              <a:lumOff val="-458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678" tIns="90678" rIns="120904" bIns="136017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ts val="600"/>
            </a:spcAft>
            <a:buChar char="•"/>
          </a:pPr>
          <a:r>
            <a:rPr lang="en-US" sz="1700" kern="1200" dirty="0"/>
            <a:t>Recruiting health systems with HRIs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ts val="600"/>
            </a:spcAft>
            <a:buChar char="•"/>
          </a:pPr>
          <a:r>
            <a:rPr lang="en-US" sz="1700" kern="1200" dirty="0"/>
            <a:t>Monthly technical assistance opportunities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ts val="600"/>
            </a:spcAft>
            <a:buChar char="•"/>
          </a:pPr>
          <a:r>
            <a:rPr lang="en-US" sz="1700" kern="1200" dirty="0"/>
            <a:t>Monthly metric reporting</a:t>
          </a:r>
        </a:p>
      </dsp:txBody>
      <dsp:txXfrm>
        <a:off x="5719571" y="580319"/>
        <a:ext cx="2507456" cy="298655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858770-60A1-4753-8CE1-485FA8E81DC7}" type="datetimeFigureOut">
              <a:rPr lang="en-US" smtClean="0"/>
              <a:t>9/16/2022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C750DC-F6A1-4D33-B5E0-8741464525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0483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7A845568-08A1-B14E-BB72-9301B99C9231}"/>
              </a:ext>
            </a:extLst>
          </p:cNvPr>
          <p:cNvGrpSpPr/>
          <p:nvPr userDrawn="1"/>
        </p:nvGrpSpPr>
        <p:grpSpPr>
          <a:xfrm>
            <a:off x="0" y="0"/>
            <a:ext cx="9152313" cy="5143500"/>
            <a:chOff x="0" y="0"/>
            <a:chExt cx="12203084" cy="6858000"/>
          </a:xfrm>
        </p:grpSpPr>
        <p:pic>
          <p:nvPicPr>
            <p:cNvPr id="12" name="Picture 11" descr="A close up of a white wall&#10;&#10;Description automatically generated">
              <a:extLst>
                <a:ext uri="{FF2B5EF4-FFF2-40B4-BE49-F238E27FC236}">
                  <a16:creationId xmlns:a16="http://schemas.microsoft.com/office/drawing/2014/main" id="{DEE717F4-3878-BA48-882C-86055C81BE1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pic>
          <p:nvPicPr>
            <p:cNvPr id="13" name="Picture 12" descr="A close up of a white wall&#10;&#10;Description automatically generated">
              <a:extLst>
                <a:ext uri="{FF2B5EF4-FFF2-40B4-BE49-F238E27FC236}">
                  <a16:creationId xmlns:a16="http://schemas.microsoft.com/office/drawing/2014/main" id="{81950700-0C6C-6C42-B30D-F1616949FC9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l="11800" r="41700"/>
            <a:stretch/>
          </p:blipFill>
          <p:spPr>
            <a:xfrm>
              <a:off x="7951124" y="0"/>
              <a:ext cx="4251960" cy="6858000"/>
            </a:xfrm>
            <a:prstGeom prst="rect">
              <a:avLst/>
            </a:prstGeom>
          </p:spPr>
        </p:pic>
      </p:grpSp>
      <p:pic>
        <p:nvPicPr>
          <p:cNvPr id="14" name="Picture 13" descr="A close up of a logo&#10;&#10;Description automatically generated">
            <a:extLst>
              <a:ext uri="{FF2B5EF4-FFF2-40B4-BE49-F238E27FC236}">
                <a16:creationId xmlns:a16="http://schemas.microsoft.com/office/drawing/2014/main" id="{414F43CD-755C-E24E-8109-5C7B05CAA65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148840" y="727472"/>
            <a:ext cx="4846320" cy="30289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714751"/>
            <a:ext cx="9144000" cy="414338"/>
          </a:xfrm>
        </p:spPr>
        <p:txBody>
          <a:bodyPr>
            <a:normAutofit/>
          </a:bodyPr>
          <a:lstStyle>
            <a:lvl1pPr algn="ctr">
              <a:defRPr sz="21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4129088"/>
            <a:ext cx="9144000" cy="285750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rgbClr val="FFFFFF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1104900" y="3714752"/>
            <a:ext cx="6934200" cy="1191"/>
          </a:xfrm>
          <a:prstGeom prst="line">
            <a:avLst/>
          </a:prstGeom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 userDrawn="1"/>
        </p:nvCxnSpPr>
        <p:spPr>
          <a:xfrm>
            <a:off x="1104900" y="4414838"/>
            <a:ext cx="6934200" cy="1191"/>
          </a:xfrm>
          <a:prstGeom prst="line">
            <a:avLst/>
          </a:prstGeom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02BD6B7-E487-9A4A-97CC-DB4A586F2F13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714751"/>
            <a:ext cx="9144000" cy="414338"/>
          </a:xfrm>
        </p:spPr>
        <p:txBody>
          <a:bodyPr>
            <a:normAutofit/>
          </a:bodyPr>
          <a:lstStyle>
            <a:lvl1pPr algn="ctr">
              <a:defRPr sz="2100" b="1">
                <a:solidFill>
                  <a:srgbClr val="0A3257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4129088"/>
            <a:ext cx="9144000" cy="285750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rgbClr val="0A3257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1104900" y="3714752"/>
            <a:ext cx="6934200" cy="1191"/>
          </a:xfrm>
          <a:prstGeom prst="line">
            <a:avLst/>
          </a:prstGeom>
          <a:ln w="12700" cap="flat" cmpd="sng" algn="ctr">
            <a:solidFill>
              <a:srgbClr val="0A3257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 userDrawn="1"/>
        </p:nvCxnSpPr>
        <p:spPr>
          <a:xfrm>
            <a:off x="1104900" y="4414838"/>
            <a:ext cx="6934200" cy="1191"/>
          </a:xfrm>
          <a:prstGeom prst="line">
            <a:avLst/>
          </a:prstGeom>
          <a:ln w="12700" cap="flat" cmpd="sng" algn="ctr">
            <a:solidFill>
              <a:srgbClr val="0A3257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A picture containing food&#10;&#10;Description automatically generated">
            <a:extLst>
              <a:ext uri="{FF2B5EF4-FFF2-40B4-BE49-F238E27FC236}">
                <a16:creationId xmlns:a16="http://schemas.microsoft.com/office/drawing/2014/main" id="{FCF459ED-2BAC-8449-86BC-B13F4B5F208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64080" y="666750"/>
            <a:ext cx="4846320" cy="302895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479822"/>
          </a:xfrm>
        </p:spPr>
        <p:txBody>
          <a:bodyPr/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1"/>
            <a:ext cx="8229600" cy="3394472"/>
          </a:xfrm>
        </p:spPr>
        <p:txBody>
          <a:bodyPr/>
          <a:lstStyle>
            <a:lvl2pPr marL="914377" indent="-344479"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38BB8-77C0-AD40-A287-C53F7C2748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38BB8-77C0-AD40-A287-C53F7C2748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B8D20E77-DDF9-7340-BE73-B732F1E19D03}"/>
              </a:ext>
            </a:extLst>
          </p:cNvPr>
          <p:cNvGrpSpPr/>
          <p:nvPr userDrawn="1"/>
        </p:nvGrpSpPr>
        <p:grpSpPr>
          <a:xfrm>
            <a:off x="0" y="0"/>
            <a:ext cx="9148572" cy="5143500"/>
            <a:chOff x="0" y="0"/>
            <a:chExt cx="12198096" cy="6858000"/>
          </a:xfrm>
        </p:grpSpPr>
        <p:pic>
          <p:nvPicPr>
            <p:cNvPr id="12" name="Picture 11" descr="A picture containing group, white, people, woman&#10;&#10;Description automatically generated">
              <a:extLst>
                <a:ext uri="{FF2B5EF4-FFF2-40B4-BE49-F238E27FC236}">
                  <a16:creationId xmlns:a16="http://schemas.microsoft.com/office/drawing/2014/main" id="{07196F7F-1DB9-DF48-B017-72DB8C3DED2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pic>
          <p:nvPicPr>
            <p:cNvPr id="13" name="Picture 12" descr="A picture containing group, white, people, woman&#10;&#10;Description automatically generated">
              <a:extLst>
                <a:ext uri="{FF2B5EF4-FFF2-40B4-BE49-F238E27FC236}">
                  <a16:creationId xmlns:a16="http://schemas.microsoft.com/office/drawing/2014/main" id="{11D62A61-97AA-6848-AEA0-EA623B7E526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l="11801" r="42199"/>
            <a:stretch/>
          </p:blipFill>
          <p:spPr>
            <a:xfrm>
              <a:off x="7991856" y="0"/>
              <a:ext cx="4206240" cy="6858000"/>
            </a:xfrm>
            <a:prstGeom prst="rect">
              <a:avLst/>
            </a:prstGeom>
          </p:spPr>
        </p:pic>
      </p:grpSp>
      <p:pic>
        <p:nvPicPr>
          <p:cNvPr id="14" name="Picture 13" descr="A close up of a logo&#10;&#10;Description automatically generated">
            <a:extLst>
              <a:ext uri="{FF2B5EF4-FFF2-40B4-BE49-F238E27FC236}">
                <a16:creationId xmlns:a16="http://schemas.microsoft.com/office/drawing/2014/main" id="{C453E7A8-9BE4-B84D-A8A9-2A3C8040331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89155" y="4502128"/>
            <a:ext cx="1227527" cy="76720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22313" y="2276477"/>
            <a:ext cx="7772400" cy="523875"/>
          </a:xfrm>
        </p:spPr>
        <p:txBody>
          <a:bodyPr anchor="t"/>
          <a:lstStyle>
            <a:lvl1pPr algn="ctr">
              <a:defRPr sz="4000" b="1" cap="all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B338BB8-77C0-AD40-A287-C53F7C274806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10" name="Group 9"/>
          <p:cNvGrpSpPr/>
          <p:nvPr userDrawn="1"/>
        </p:nvGrpSpPr>
        <p:grpSpPr>
          <a:xfrm>
            <a:off x="1104900" y="2057400"/>
            <a:ext cx="6934200" cy="1028700"/>
            <a:chOff x="1104900" y="3048000"/>
            <a:chExt cx="6934200" cy="935038"/>
          </a:xfrm>
        </p:grpSpPr>
        <p:cxnSp>
          <p:nvCxnSpPr>
            <p:cNvPr id="8" name="Straight Connector 7"/>
            <p:cNvCxnSpPr/>
            <p:nvPr userDrawn="1"/>
          </p:nvCxnSpPr>
          <p:spPr>
            <a:xfrm>
              <a:off x="1104900" y="3048000"/>
              <a:ext cx="6934200" cy="1588"/>
            </a:xfrm>
            <a:prstGeom prst="line">
              <a:avLst/>
            </a:prstGeom>
            <a:ln w="12700" cap="flat" cmpd="sng" algn="ctr">
              <a:solidFill>
                <a:srgbClr val="0A3257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 userDrawn="1"/>
          </p:nvCxnSpPr>
          <p:spPr>
            <a:xfrm>
              <a:off x="1104900" y="3981450"/>
              <a:ext cx="6934200" cy="1588"/>
            </a:xfrm>
            <a:prstGeom prst="line">
              <a:avLst/>
            </a:prstGeom>
            <a:ln w="12700" cap="flat" cmpd="sng" algn="ctr">
              <a:solidFill>
                <a:srgbClr val="0A3257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22313" y="2276477"/>
            <a:ext cx="7772400" cy="523875"/>
          </a:xfrm>
        </p:spPr>
        <p:txBody>
          <a:bodyPr anchor="t"/>
          <a:lstStyle>
            <a:lvl1pPr algn="ctr">
              <a:defRPr sz="4000" b="1" cap="all">
                <a:solidFill>
                  <a:srgbClr val="46AA46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B338BB8-77C0-AD40-A287-C53F7C274806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3" name="Group 9"/>
          <p:cNvGrpSpPr/>
          <p:nvPr userDrawn="1"/>
        </p:nvGrpSpPr>
        <p:grpSpPr>
          <a:xfrm>
            <a:off x="1104900" y="2057400"/>
            <a:ext cx="6934200" cy="1028700"/>
            <a:chOff x="1104900" y="3048000"/>
            <a:chExt cx="6934200" cy="935038"/>
          </a:xfrm>
        </p:grpSpPr>
        <p:cxnSp>
          <p:nvCxnSpPr>
            <p:cNvPr id="8" name="Straight Connector 7"/>
            <p:cNvCxnSpPr/>
            <p:nvPr userDrawn="1"/>
          </p:nvCxnSpPr>
          <p:spPr>
            <a:xfrm>
              <a:off x="1104900" y="3048000"/>
              <a:ext cx="6934200" cy="1588"/>
            </a:xfrm>
            <a:prstGeom prst="line">
              <a:avLst/>
            </a:prstGeom>
            <a:ln w="12700" cap="flat" cmpd="sng" algn="ctr">
              <a:solidFill>
                <a:srgbClr val="0A3257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 userDrawn="1"/>
          </p:nvCxnSpPr>
          <p:spPr>
            <a:xfrm>
              <a:off x="1104900" y="3981450"/>
              <a:ext cx="6934200" cy="1588"/>
            </a:xfrm>
            <a:prstGeom prst="line">
              <a:avLst/>
            </a:prstGeom>
            <a:ln w="12700" cap="flat" cmpd="sng" algn="ctr">
              <a:solidFill>
                <a:srgbClr val="0A3257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BF9D5D7-8CAA-4E45-8AFE-CBE42CC571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Picture 8" descr="A close up of a logo&#10;&#10;Description automatically generated">
            <a:extLst>
              <a:ext uri="{FF2B5EF4-FFF2-40B4-BE49-F238E27FC236}">
                <a16:creationId xmlns:a16="http://schemas.microsoft.com/office/drawing/2014/main" id="{1E3B001A-5ED6-434C-8ADC-92F5D4FAF40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89155" y="4502128"/>
            <a:ext cx="1227527" cy="76720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22313" y="514353"/>
            <a:ext cx="7772400" cy="3812381"/>
          </a:xfrm>
        </p:spPr>
        <p:txBody>
          <a:bodyPr anchor="t"/>
          <a:lstStyle>
            <a:lvl1pPr algn="l">
              <a:defRPr sz="4000" b="1" cap="none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B338BB8-77C0-AD40-A287-C53F7C27480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594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9715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indent="0" algn="r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Franklin Gothic Book"/>
              </a:defRPr>
            </a:lvl1pPr>
          </a:lstStyle>
          <a:p>
            <a:fld id="{AB338BB8-77C0-AD40-A287-C53F7C274806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 descr="A picture containing food&#10;&#10;Description automatically generated">
            <a:extLst>
              <a:ext uri="{FF2B5EF4-FFF2-40B4-BE49-F238E27FC236}">
                <a16:creationId xmlns:a16="http://schemas.microsoft.com/office/drawing/2014/main" id="{BDEBCDF1-666F-D146-B276-8660844FE618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413386" y="4476750"/>
            <a:ext cx="1186814" cy="74175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3" r:id="rId2"/>
    <p:sldLayoutId id="2147483650" r:id="rId3"/>
    <p:sldLayoutId id="2147483661" r:id="rId4"/>
    <p:sldLayoutId id="2147483651" r:id="rId5"/>
    <p:sldLayoutId id="2147483664" r:id="rId6"/>
    <p:sldLayoutId id="2147483662" r:id="rId7"/>
  </p:sldLayoutIdLst>
  <p:hf hdr="0" ftr="0" dt="0"/>
  <p:txStyles>
    <p:titleStyle>
      <a:lvl1pPr indent="0" algn="l" defTabSz="457189" rtl="0" eaLnBrk="1" latinLnBrk="0" hangingPunct="1">
        <a:spcBef>
          <a:spcPts val="0"/>
        </a:spcBef>
        <a:spcAft>
          <a:spcPts val="0"/>
        </a:spcAft>
        <a:buNone/>
        <a:defRPr sz="3600" b="1" kern="1200">
          <a:solidFill>
            <a:srgbClr val="46AA46"/>
          </a:solidFill>
          <a:latin typeface="Franklin Gothic Medium"/>
          <a:ea typeface="+mj-ea"/>
          <a:cs typeface="Franklin Gothic Medium"/>
        </a:defRPr>
      </a:lvl1pPr>
    </p:titleStyle>
    <p:bodyStyle>
      <a:lvl1pPr marL="342900" indent="-342900" algn="l" defTabSz="457189" rtl="0" eaLnBrk="1" latinLnBrk="0" hangingPunct="1">
        <a:spcBef>
          <a:spcPts val="0"/>
        </a:spcBef>
        <a:spcAft>
          <a:spcPts val="0"/>
        </a:spcAft>
        <a:buFont typeface="Arial" panose="020B0604020202020204" pitchFamily="34" charset="0"/>
        <a:buChar char="•"/>
        <a:defRPr sz="3200" kern="1200">
          <a:solidFill>
            <a:srgbClr val="0A3257"/>
          </a:solidFill>
          <a:latin typeface="Franklin Gothic Book"/>
          <a:ea typeface="+mn-ea"/>
          <a:cs typeface="+mn-cs"/>
        </a:defRPr>
      </a:lvl1pPr>
      <a:lvl2pPr marL="800100" indent="-342900" algn="l" defTabSz="457189" rtl="0" eaLnBrk="1" latinLnBrk="0" hangingPunct="1">
        <a:spcBef>
          <a:spcPts val="0"/>
        </a:spcBef>
        <a:spcAft>
          <a:spcPts val="0"/>
        </a:spcAft>
        <a:buFont typeface="Arial" panose="020B0604020202020204" pitchFamily="34" charset="0"/>
        <a:buChar char="•"/>
        <a:defRPr sz="2800" kern="1200">
          <a:solidFill>
            <a:srgbClr val="002060"/>
          </a:solidFill>
          <a:latin typeface="Franklin Gothic Book"/>
          <a:ea typeface="+mn-ea"/>
          <a:cs typeface="+mn-cs"/>
        </a:defRPr>
      </a:lvl2pPr>
      <a:lvl3pPr marL="1257300" indent="-225425" algn="l" defTabSz="457189" rtl="0" eaLnBrk="1" latinLnBrk="0" hangingPunct="1">
        <a:spcBef>
          <a:spcPts val="0"/>
        </a:spcBef>
        <a:spcAft>
          <a:spcPts val="0"/>
        </a:spcAft>
        <a:buFont typeface="Arial" panose="020B0604020202020204" pitchFamily="34" charset="0"/>
        <a:buChar char="•"/>
        <a:defRPr sz="2400" kern="1200">
          <a:solidFill>
            <a:srgbClr val="002060"/>
          </a:solidFill>
          <a:latin typeface="Franklin Gothic Book"/>
          <a:ea typeface="+mn-ea"/>
          <a:cs typeface="+mn-cs"/>
        </a:defRPr>
      </a:lvl3pPr>
      <a:lvl4pPr marL="1714500" indent="-228600" algn="l" defTabSz="457189" rtl="0" eaLnBrk="1" latinLnBrk="0" hangingPunct="1">
        <a:spcBef>
          <a:spcPts val="0"/>
        </a:spcBef>
        <a:spcAft>
          <a:spcPts val="0"/>
        </a:spcAft>
        <a:buFont typeface="Arial" panose="020B0604020202020204" pitchFamily="34" charset="0"/>
        <a:buChar char="•"/>
        <a:defRPr sz="2000" kern="1200">
          <a:solidFill>
            <a:srgbClr val="002060"/>
          </a:solidFill>
          <a:latin typeface="Franklin Gothic Book"/>
          <a:ea typeface="+mn-ea"/>
          <a:cs typeface="+mn-cs"/>
        </a:defRPr>
      </a:lvl4pPr>
      <a:lvl5pPr marL="2171700" indent="-225425" algn="l" defTabSz="457189" rtl="0" eaLnBrk="1" latinLnBrk="0" hangingPunct="1">
        <a:spcBef>
          <a:spcPts val="0"/>
        </a:spcBef>
        <a:spcAft>
          <a:spcPts val="0"/>
        </a:spcAft>
        <a:buFont typeface="Arial" panose="020B0604020202020204" pitchFamily="34" charset="0"/>
        <a:buChar char="•"/>
        <a:defRPr sz="2000" kern="1200">
          <a:solidFill>
            <a:srgbClr val="002060"/>
          </a:solidFill>
          <a:latin typeface="Franklin Gothic Book"/>
          <a:ea typeface="+mn-ea"/>
          <a:cs typeface="+mn-cs"/>
        </a:defRPr>
      </a:lvl5pPr>
      <a:lvl6pPr marL="2514537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0" y="3638550"/>
            <a:ext cx="9144000" cy="552451"/>
          </a:xfrm>
        </p:spPr>
        <p:txBody>
          <a:bodyPr/>
          <a:lstStyle/>
          <a:p>
            <a:r>
              <a:rPr lang="en-US" dirty="0"/>
              <a:t>TCMHCC Collaborative Care Update</a:t>
            </a:r>
          </a:p>
        </p:txBody>
      </p:sp>
      <p:sp>
        <p:nvSpPr>
          <p:cNvPr id="8" name="Subtitle 7"/>
          <p:cNvSpPr>
            <a:spLocks noGrp="1"/>
          </p:cNvSpPr>
          <p:nvPr>
            <p:ph type="subTitle" idx="1"/>
          </p:nvPr>
        </p:nvSpPr>
        <p:spPr>
          <a:xfrm>
            <a:off x="0" y="4095750"/>
            <a:ext cx="9144000" cy="381000"/>
          </a:xfrm>
        </p:spPr>
        <p:txBody>
          <a:bodyPr/>
          <a:lstStyle/>
          <a:p>
            <a:r>
              <a:rPr lang="en-US" dirty="0"/>
              <a:t>September 20, 2022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056617-882F-8254-7B51-57E6FD4F10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Collaborative Care Expansion Updates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3241D6-00B6-8DCA-1728-9781790907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38BB8-77C0-AD40-A287-C53F7C274806}" type="slidenum">
              <a:rPr lang="en-US" smtClean="0"/>
              <a:pPr/>
              <a:t>2</a:t>
            </a:fld>
            <a:endParaRPr lang="en-US"/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36F63737-C00B-3C01-C4AD-BED564214C0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28866263"/>
              </p:ext>
            </p:extLst>
          </p:nvPr>
        </p:nvGraphicFramePr>
        <p:xfrm>
          <a:off x="457200" y="895350"/>
          <a:ext cx="8229600" cy="3657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670515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056617-882F-8254-7B51-57E6FD4F10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10/3 Meeting Goals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FD5577-9645-D546-B698-51FEB15180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en-US" dirty="0"/>
              <a:t>Brief reorientation to the collaborative care model (</a:t>
            </a:r>
            <a:r>
              <a:rPr lang="en-US" dirty="0" err="1"/>
              <a:t>CoCM</a:t>
            </a:r>
            <a:r>
              <a:rPr lang="en-US" dirty="0"/>
              <a:t>)</a:t>
            </a:r>
          </a:p>
          <a:p>
            <a:pPr>
              <a:spcAft>
                <a:spcPts val="600"/>
              </a:spcAft>
            </a:pPr>
            <a:r>
              <a:rPr lang="en-US" dirty="0"/>
              <a:t>Outline HRI responsibilities and reporting expectations </a:t>
            </a:r>
          </a:p>
          <a:p>
            <a:pPr>
              <a:spcAft>
                <a:spcPts val="600"/>
              </a:spcAft>
            </a:pPr>
            <a:r>
              <a:rPr lang="en-US" dirty="0"/>
              <a:t>Share guide for identifying ideal health system candidates for </a:t>
            </a:r>
            <a:r>
              <a:rPr lang="en-US" dirty="0" err="1"/>
              <a:t>CoCM</a:t>
            </a:r>
            <a:r>
              <a:rPr lang="en-US" dirty="0"/>
              <a:t> implementation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3241D6-00B6-8DCA-1728-9781790907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38BB8-77C0-AD40-A287-C53F7C274806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87657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560515" y="438152"/>
            <a:ext cx="5983285" cy="4419598"/>
          </a:xfrm>
        </p:spPr>
        <p:txBody>
          <a:bodyPr/>
          <a:lstStyle/>
          <a:p>
            <a:br>
              <a:rPr lang="en-US" sz="4800" dirty="0"/>
            </a:br>
            <a:r>
              <a:rPr lang="en-US" sz="4800" dirty="0"/>
              <a:t>Questions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61C6DFA-7254-47D7-A77E-D640862D49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38BB8-77C0-AD40-A287-C53F7C274806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MMHPI Feb2020">
      <a:dk1>
        <a:srgbClr val="17497C"/>
      </a:dk1>
      <a:lt1>
        <a:srgbClr val="FFFFFF"/>
      </a:lt1>
      <a:dk2>
        <a:srgbClr val="71B1C8"/>
      </a:dk2>
      <a:lt2>
        <a:srgbClr val="266093"/>
      </a:lt2>
      <a:accent1>
        <a:srgbClr val="17497C"/>
      </a:accent1>
      <a:accent2>
        <a:srgbClr val="71B1C8"/>
      </a:accent2>
      <a:accent3>
        <a:srgbClr val="266093"/>
      </a:accent3>
      <a:accent4>
        <a:srgbClr val="A3C6D3"/>
      </a:accent4>
      <a:accent5>
        <a:srgbClr val="2F9A47"/>
      </a:accent5>
      <a:accent6>
        <a:srgbClr val="92CA64"/>
      </a:accent6>
      <a:hlink>
        <a:srgbClr val="0000FF"/>
      </a:hlink>
      <a:folHlink>
        <a:srgbClr val="9800FF"/>
      </a:folHlink>
    </a:clrScheme>
    <a:fontScheme name="Franklin Gothic">
      <a:majorFont>
        <a:latin typeface="Franklin Gothic Medium" panose="020B0603020102020204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MMHPI_Temporary_Template_16x9WIDE_Feb2020" id="{9E87A286-720F-7A4E-A5E8-75919E1AA754}" vid="{2C1A3F7F-A540-8847-B492-7879E6E48E0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MMHPI_Temporary_Template_16x9WIDE_Feb2020</Template>
  <TotalTime>147</TotalTime>
  <Words>118</Words>
  <Application>Microsoft Office PowerPoint</Application>
  <PresentationFormat>On-screen Show (16:9)</PresentationFormat>
  <Paragraphs>23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Franklin Gothic Book</vt:lpstr>
      <vt:lpstr>Franklin Gothic Medium</vt:lpstr>
      <vt:lpstr>Office Theme</vt:lpstr>
      <vt:lpstr>TCMHCC Collaborative Care Update</vt:lpstr>
      <vt:lpstr>Collaborative Care Expansion Updates</vt:lpstr>
      <vt:lpstr>10/3 Meeting Goals</vt:lpstr>
      <vt:lpstr> Questions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TCMHCC Collaborative Care Update</dc:title>
  <dc:creator>Catie Hilbelink</dc:creator>
  <cp:lastModifiedBy>Catie Hilbelink</cp:lastModifiedBy>
  <cp:revision>10</cp:revision>
  <dcterms:created xsi:type="dcterms:W3CDTF">2022-09-16T14:08:35Z</dcterms:created>
  <dcterms:modified xsi:type="dcterms:W3CDTF">2022-09-16T22:15:21Z</dcterms:modified>
</cp:coreProperties>
</file>