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4"/>
  </p:sldMasterIdLst>
  <p:notesMasterIdLst>
    <p:notesMasterId r:id="rId16"/>
  </p:notesMasterIdLst>
  <p:sldIdLst>
    <p:sldId id="256" r:id="rId5"/>
    <p:sldId id="257" r:id="rId6"/>
    <p:sldId id="258" r:id="rId7"/>
    <p:sldId id="259" r:id="rId8"/>
    <p:sldId id="260" r:id="rId9"/>
    <p:sldId id="268" r:id="rId10"/>
    <p:sldId id="262" r:id="rId11"/>
    <p:sldId id="263" r:id="rId12"/>
    <p:sldId id="264" r:id="rId13"/>
    <p:sldId id="265" r:id="rId14"/>
    <p:sldId id="266" r:id="rId15"/>
  </p:sldIdLst>
  <p:sldSz cx="9144000" cy="5143500" type="screen16x9"/>
  <p:notesSz cx="7010400" cy="9296400"/>
  <p:embeddedFontLst>
    <p:embeddedFont>
      <p:font typeface="Arial Black" panose="020B0A04020102020204" pitchFamily="34" charset="0"/>
      <p:regular r:id="rId17"/>
      <p:bold r:id="rId18"/>
    </p:embeddedFont>
    <p:embeddedFont>
      <p:font typeface="Cambria" panose="02040503050406030204" pitchFamily="18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gPeAJjo5ishxyS28EuAq7kwXvo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F8395CE-7084-A62C-FD41-A776EB6B3003}" v="3" dt="2024-06-14T20:09:07.2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5182" autoAdjust="0"/>
  </p:normalViewPr>
  <p:slideViewPr>
    <p:cSldViewPr snapToGrid="0">
      <p:cViewPr varScale="1">
        <p:scale>
          <a:sx n="110" d="100"/>
          <a:sy n="110" d="100"/>
        </p:scale>
        <p:origin x="1644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customschemas.google.com/relationships/presentationmetadata" Target="meta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6.fntdata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Corkle, Lainie" userId="S::lmccorkle@utsystem.edu::50561595-1278-4a0a-ba5f-c2e7eeb9b9cc" providerId="AD" clId="Web-{BF8395CE-7084-A62C-FD41-A776EB6B3003}"/>
    <pc:docChg chg="modSld">
      <pc:chgData name="McCorkle, Lainie" userId="S::lmccorkle@utsystem.edu::50561595-1278-4a0a-ba5f-c2e7eeb9b9cc" providerId="AD" clId="Web-{BF8395CE-7084-A62C-FD41-A776EB6B3003}" dt="2024-06-14T20:09:04.186" v="1" actId="20577"/>
      <pc:docMkLst>
        <pc:docMk/>
      </pc:docMkLst>
      <pc:sldChg chg="modSp">
        <pc:chgData name="McCorkle, Lainie" userId="S::lmccorkle@utsystem.edu::50561595-1278-4a0a-ba5f-c2e7eeb9b9cc" providerId="AD" clId="Web-{BF8395CE-7084-A62C-FD41-A776EB6B3003}" dt="2024-06-14T20:09:04.186" v="1" actId="20577"/>
        <pc:sldMkLst>
          <pc:docMk/>
          <pc:sldMk cId="0" sldId="259"/>
        </pc:sldMkLst>
        <pc:spChg chg="mod">
          <ac:chgData name="McCorkle, Lainie" userId="S::lmccorkle@utsystem.edu::50561595-1278-4a0a-ba5f-c2e7eeb9b9cc" providerId="AD" clId="Web-{BF8395CE-7084-A62C-FD41-A776EB6B3003}" dt="2024-06-14T20:09:04.186" v="1" actId="20577"/>
          <ac:spMkLst>
            <pc:docMk/>
            <pc:sldMk cId="0" sldId="259"/>
            <ac:spMk id="89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1"/>
            <a:ext cx="3037840" cy="4664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70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70"/>
            <a:ext cx="3037840" cy="466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sph.harvard.edu/wp-content/uploads/sites/1267/2021/01/State-Report_Texas.pdf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capitol.texas.gov/tlodocs/87R/analysis/html/SB00184S.HTM" TargetMode="Externa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" name="Google Shape;6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2e53d762a1f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2e53d762a1f_0_13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g2e53d762a1f_0_133:notes"/>
          <p:cNvSpPr txBox="1">
            <a:spLocks noGrp="1"/>
          </p:cNvSpPr>
          <p:nvPr>
            <p:ph type="sldNum" idx="12"/>
          </p:nvPr>
        </p:nvSpPr>
        <p:spPr>
          <a:xfrm>
            <a:off x="3970938" y="8829970"/>
            <a:ext cx="3037800" cy="466500"/>
          </a:xfrm>
          <a:prstGeom prst="rect">
            <a:avLst/>
          </a:prstGeom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53d762a1f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2e53d762a1f_0_8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914400" lvl="1" indent="-3429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Participates in integrated care teams with pediatricians, psychiatrists, social workers, advanced practice nurses, as well as speech therapists, occupational therapists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Provides psychological services for the diagnosis, care coordination, and intervention services for children and families impacted </a:t>
            </a:r>
            <a:endParaRPr sz="228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Applies 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evidence-based practices in evaluation and interventions for this clinical population, including transdisciplinary assessments, neurodevelopmental evaluations, Parent-Child Interaction Therapy (PCIT), RUBI Parent Training, and cognitive-behavioral therapies.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Receives supervision based on a developmental and behavioral skills training model while also having opportunities to provide supervision to psychology interns, and doctoral students, as well as psychiatry fellows and social work interns within a vertical supervision model.</a:t>
            </a:r>
            <a:endParaRPr sz="1800" dirty="0">
              <a:latin typeface="Arial"/>
              <a:ea typeface="Arial"/>
              <a:cs typeface="Arial"/>
              <a:sym typeface="Arial"/>
            </a:endParaRPr>
          </a:p>
          <a:p>
            <a:pPr marL="91440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</a:pPr>
            <a:r>
              <a:rPr lang="en-US" sz="1800" dirty="0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Assists in ongoing research within the </a:t>
            </a:r>
            <a:r>
              <a:rPr lang="en-US" sz="1800" dirty="0">
                <a:latin typeface="Arial"/>
                <a:ea typeface="Arial"/>
                <a:cs typeface="Arial"/>
                <a:sym typeface="Arial"/>
              </a:rPr>
              <a:t>Developmental Behavioral Pediatrics &amp; Neurodevelopmental Disorders including participation in</a:t>
            </a:r>
            <a:r>
              <a:rPr lang="en-US" sz="1800" dirty="0">
                <a:solidFill>
                  <a:srgbClr val="0E101A"/>
                </a:solidFill>
                <a:latin typeface="Arial"/>
                <a:ea typeface="Arial"/>
                <a:cs typeface="Arial"/>
                <a:sym typeface="Arial"/>
              </a:rPr>
              <a:t> presentations for research conferences and manuscript preparation, if possible. </a:t>
            </a:r>
            <a:endParaRPr dirty="0"/>
          </a:p>
        </p:txBody>
      </p:sp>
      <p:sp>
        <p:nvSpPr>
          <p:cNvPr id="81" name="Google Shape;81;g2e53d762a1f_0_8:notes"/>
          <p:cNvSpPr txBox="1">
            <a:spLocks noGrp="1"/>
          </p:cNvSpPr>
          <p:nvPr>
            <p:ph type="sldNum" idx="12"/>
          </p:nvPr>
        </p:nvSpPr>
        <p:spPr>
          <a:xfrm>
            <a:off x="3970938" y="8829970"/>
            <a:ext cx="3037800" cy="466500"/>
          </a:xfrm>
          <a:prstGeom prst="rect">
            <a:avLst/>
          </a:prstGeom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2e53d762a1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2e53d762a1f_0_40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200" cy="41835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Texas-Specific Data:</a:t>
            </a:r>
            <a:endParaRPr/>
          </a:p>
          <a:p>
            <a:pPr marL="914400" lvl="1" indent="-317500" algn="l" rtl="0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US"/>
              <a:t>Lifetime Prevalence: Approximately 9% of Texans (around 2.5 million people) will experience an eating disorder at some point in their lives.</a:t>
            </a:r>
            <a:r>
              <a:rPr lang="en-US" u="sng">
                <a:solidFill>
                  <a:schemeClr val="hlink"/>
                </a:solidFill>
                <a:hlinkClick r:id="rId3"/>
              </a:rPr>
              <a:t> This includes all age groups, from children as young as 5 years old to adults over 80 years old</a:t>
            </a:r>
            <a:r>
              <a:rPr lang="en-US" u="sng" baseline="30000">
                <a:solidFill>
                  <a:schemeClr val="hlink"/>
                </a:solidFill>
                <a:hlinkClick r:id="rId3"/>
              </a:rPr>
              <a:t>2</a:t>
            </a:r>
            <a:r>
              <a:rPr lang="en-US"/>
              <a:t>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95% percent of individuals with eating disorders in Texas fall between the ages of 12 and 25, with nearly one million of them being under 18 years old (</a:t>
            </a:r>
            <a:r>
              <a:rPr lang="en-US" u="sng">
                <a:solidFill>
                  <a:schemeClr val="hlink"/>
                </a:solidFill>
                <a:hlinkClick r:id="rId4"/>
              </a:rPr>
              <a:t>Age Group: Ninety-five percent of individuals with eating disorders in Texas fall between the ages of 12 and 25, with nearly one million of them being under 18 years old 3</a:t>
            </a:r>
            <a:r>
              <a:rPr lang="en-US"/>
              <a:t>.)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Over the last decade, there has been a 119% increase in the number of children under 12 admitted to hospitals for eating disorders in Texas. 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Baseline models in adolescent medicine specialists predict low growth nationally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e590890fd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e590890fdc_0_11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g2e590890fdc_0_11:notes"/>
          <p:cNvSpPr txBox="1">
            <a:spLocks noGrp="1"/>
          </p:cNvSpPr>
          <p:nvPr>
            <p:ph type="sldNum" idx="12"/>
          </p:nvPr>
        </p:nvSpPr>
        <p:spPr>
          <a:xfrm>
            <a:off x="3970938" y="8829970"/>
            <a:ext cx="3037800" cy="466500"/>
          </a:xfrm>
          <a:prstGeom prst="rect">
            <a:avLst/>
          </a:prstGeom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2e590890fdc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2e590890fdc_0_1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914400" lvl="1" indent="-29845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○"/>
            </a:pP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500">
                <a:solidFill>
                  <a:srgbClr val="212121"/>
                </a:solidFill>
                <a:highlight>
                  <a:srgbClr val="FFFFFF"/>
                </a:highlight>
                <a:latin typeface="Cambria"/>
                <a:ea typeface="Cambria"/>
                <a:cs typeface="Cambria"/>
                <a:sym typeface="Cambria"/>
              </a:rPr>
              <a:t>Parents of children and adolescents diagnosed with autism spectrum disorder (ASD) report delays in accessing timely diagnostic and treatment services for their children.</a:t>
            </a:r>
            <a:endParaRPr sz="11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g2e590890fdc_0_17:notes"/>
          <p:cNvSpPr txBox="1">
            <a:spLocks noGrp="1"/>
          </p:cNvSpPr>
          <p:nvPr>
            <p:ph type="sldNum" idx="12"/>
          </p:nvPr>
        </p:nvSpPr>
        <p:spPr>
          <a:xfrm>
            <a:off x="3970938" y="8829970"/>
            <a:ext cx="3037800" cy="466500"/>
          </a:xfrm>
          <a:prstGeom prst="rect">
            <a:avLst/>
          </a:prstGeom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e590890fdc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e590890fdc_0_23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100">
                <a:latin typeface="Times New Roman"/>
                <a:ea typeface="Times New Roman"/>
                <a:cs typeface="Times New Roman"/>
                <a:sym typeface="Times New Roman"/>
              </a:rPr>
              <a:t>implementing a program in which PCP’s can refer children suspected of having autism for efficient screening, follow up interview, and diagnostic testing. Children have been typically evaluated and diagnosed within 1 month of initial documented concern, while avoiding the waitlist to be seen at a specialty clinic.</a:t>
            </a: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7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latin typeface="Arial"/>
                <a:ea typeface="Arial"/>
                <a:cs typeface="Arial"/>
                <a:sym typeface="Arial"/>
              </a:rPr>
              <a:t>Improved Screening &amp; Assessment</a:t>
            </a:r>
            <a:endParaRPr sz="17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730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700"/>
              <a:buChar char="❏"/>
            </a:pPr>
            <a:r>
              <a:rPr lang="en-US" sz="1700">
                <a:latin typeface="Arial"/>
                <a:ea typeface="Arial"/>
                <a:cs typeface="Arial"/>
                <a:sym typeface="Arial"/>
              </a:rPr>
              <a:t>Provided additional evidence-based practices in evaluation and interventions for this clinical population, including transdisciplinary assessments, neurodevelopmental evaluations, Parent-Child Interaction Therapy (PCIT), RUBI Parent Training, and cognitive-behavioral therapies</a:t>
            </a:r>
            <a:br>
              <a:rPr lang="en-US" sz="1700">
                <a:latin typeface="Arial"/>
                <a:ea typeface="Arial"/>
                <a:cs typeface="Arial"/>
                <a:sym typeface="Arial"/>
              </a:rPr>
            </a:b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latin typeface="Arial"/>
                <a:ea typeface="Arial"/>
                <a:cs typeface="Arial"/>
                <a:sym typeface="Arial"/>
              </a:rPr>
              <a:t>Older Child Evaluation for Autism and Neurodiversity Clinic</a:t>
            </a:r>
            <a:endParaRPr sz="17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730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700"/>
              <a:buChar char="❏"/>
            </a:pPr>
            <a:r>
              <a:rPr lang="en-US" sz="1700">
                <a:latin typeface="Arial"/>
                <a:ea typeface="Arial"/>
                <a:cs typeface="Arial"/>
                <a:sym typeface="Arial"/>
              </a:rPr>
              <a:t>Assisted in the creation of the Older Child Evaluation for Autism and Neurodiversity Clinic</a:t>
            </a:r>
            <a:br>
              <a:rPr lang="en-US" sz="1700">
                <a:latin typeface="Arial"/>
                <a:ea typeface="Arial"/>
                <a:cs typeface="Arial"/>
                <a:sym typeface="Arial"/>
              </a:rPr>
            </a:b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700" b="1">
                <a:latin typeface="Arial"/>
                <a:ea typeface="Arial"/>
                <a:cs typeface="Arial"/>
                <a:sym typeface="Arial"/>
              </a:rPr>
              <a:t>Supervision and Research </a:t>
            </a:r>
            <a:endParaRPr sz="1700" b="1">
              <a:latin typeface="Arial"/>
              <a:ea typeface="Arial"/>
              <a:cs typeface="Arial"/>
              <a:sym typeface="Arial"/>
            </a:endParaRPr>
          </a:p>
          <a:p>
            <a:pPr marL="457200" lvl="0" indent="-2730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700"/>
              <a:buChar char="❏"/>
            </a:pPr>
            <a:r>
              <a:rPr lang="en-US" sz="1700">
                <a:latin typeface="Arial"/>
                <a:ea typeface="Arial"/>
                <a:cs typeface="Arial"/>
                <a:sym typeface="Arial"/>
              </a:rPr>
              <a:t>Supervised graduate and post-baccalaureate students in assessment administration, observation  coding, and report writing. </a:t>
            </a:r>
            <a:endParaRPr sz="1700">
              <a:latin typeface="Arial"/>
              <a:ea typeface="Arial"/>
              <a:cs typeface="Arial"/>
              <a:sym typeface="Arial"/>
            </a:endParaRPr>
          </a:p>
          <a:p>
            <a:pPr marL="457200" lvl="0" indent="-27305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700"/>
              <a:buChar char="❏"/>
            </a:pPr>
            <a:r>
              <a:rPr lang="en-US" sz="1700">
                <a:latin typeface="Arial"/>
                <a:ea typeface="Arial"/>
                <a:cs typeface="Arial"/>
                <a:sym typeface="Arial"/>
              </a:rPr>
              <a:t>Assists in ongoing research within the Developmental Behavioral Pediatrics &amp; Neurodevelopmental Disorders including participation in presentations for research conferences and manuscript preparation, if possible </a:t>
            </a:r>
            <a:endParaRPr sz="200">
              <a:latin typeface="Arial"/>
              <a:ea typeface="Arial"/>
              <a:cs typeface="Arial"/>
              <a:sym typeface="Arial"/>
            </a:endParaRPr>
          </a:p>
          <a:p>
            <a:pPr marL="457200" marR="433223" lvl="0" indent="0" algn="l" rtl="0">
              <a:lnSpc>
                <a:spcPct val="95976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604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children on our department’s waitlist seeking an initial ASD assessment; this project has focused on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improving screening processes of potential patients, developing standardized assessments administered by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psychologists and practicum students or interns, and creating workflow procedures to efficiently provide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accurate diagnoses and appropriate referrals. 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3" name="Google Shape;123;g2e590890fdc_0_23:notes"/>
          <p:cNvSpPr txBox="1">
            <a:spLocks noGrp="1"/>
          </p:cNvSpPr>
          <p:nvPr>
            <p:ph type="sldNum" idx="12"/>
          </p:nvPr>
        </p:nvSpPr>
        <p:spPr>
          <a:xfrm>
            <a:off x="3970938" y="8829970"/>
            <a:ext cx="3037800" cy="466500"/>
          </a:xfrm>
          <a:prstGeom prst="rect">
            <a:avLst/>
          </a:prstGeom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28f87a27be1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28f87a27be1_1_27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28f87a27be1_1_27:notes"/>
          <p:cNvSpPr txBox="1">
            <a:spLocks noGrp="1"/>
          </p:cNvSpPr>
          <p:nvPr>
            <p:ph type="sldNum" idx="12"/>
          </p:nvPr>
        </p:nvSpPr>
        <p:spPr>
          <a:xfrm>
            <a:off x="3970938" y="8829970"/>
            <a:ext cx="3037800" cy="466500"/>
          </a:xfrm>
          <a:prstGeom prst="rect">
            <a:avLst/>
          </a:prstGeom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28f87a27be1_1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28f87a27be1_1_35:notes"/>
          <p:cNvSpPr txBox="1">
            <a:spLocks noGrp="1"/>
          </p:cNvSpPr>
          <p:nvPr>
            <p:ph type="body" idx="1"/>
          </p:nvPr>
        </p:nvSpPr>
        <p:spPr>
          <a:xfrm>
            <a:off x="701040" y="4473892"/>
            <a:ext cx="5608200" cy="3660600"/>
          </a:xfrm>
          <a:prstGeom prst="rect">
            <a:avLst/>
          </a:prstGeom>
        </p:spPr>
        <p:txBody>
          <a:bodyPr spcFirstLastPara="1" wrap="square" lIns="93150" tIns="46575" rIns="93150" bIns="46575" anchor="t" anchorCtr="0">
            <a:noAutofit/>
          </a:bodyPr>
          <a:lstStyle/>
          <a:p>
            <a:pPr marL="457200" lvl="0" indent="-3175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Proposed three postdoctoral fellows to support workforce expansion for 2025-26 academic year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Grow the mental health workforce to add an additional psychology postdoctoral fellow and a psychology intern to serve Central Texas children</a:t>
            </a:r>
            <a:endParaRPr sz="2400">
              <a:latin typeface="Arial"/>
              <a:ea typeface="Arial"/>
              <a:cs typeface="Arial"/>
              <a:sym typeface="Arial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en-US" sz="2400">
                <a:latin typeface="Arial"/>
                <a:ea typeface="Arial"/>
                <a:cs typeface="Arial"/>
                <a:sym typeface="Arial"/>
              </a:rPr>
              <a:t>Modest increase in Maintenance and Operations expenses to allow for enhanced, paid training and travel for all psychology trainees at Dell Children’s Medical Center</a:t>
            </a:r>
            <a:endParaRPr sz="800"/>
          </a:p>
        </p:txBody>
      </p:sp>
      <p:sp>
        <p:nvSpPr>
          <p:cNvPr id="139" name="Google Shape;139;g28f87a27be1_1_35:notes"/>
          <p:cNvSpPr txBox="1">
            <a:spLocks noGrp="1"/>
          </p:cNvSpPr>
          <p:nvPr>
            <p:ph type="sldNum" idx="12"/>
          </p:nvPr>
        </p:nvSpPr>
        <p:spPr>
          <a:xfrm>
            <a:off x="3970938" y="8829970"/>
            <a:ext cx="3037800" cy="466500"/>
          </a:xfrm>
          <a:prstGeom prst="rect">
            <a:avLst/>
          </a:prstGeom>
        </p:spPr>
        <p:txBody>
          <a:bodyPr spcFirstLastPara="1" wrap="square" lIns="93150" tIns="46575" rIns="93150" bIns="465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2_Title Slide">
  <p:cSld name="2_Title Slide">
    <p:bg>
      <p:bgPr>
        <a:solidFill>
          <a:schemeClr val="lt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8"/>
          <p:cNvSpPr/>
          <p:nvPr/>
        </p:nvSpPr>
        <p:spPr>
          <a:xfrm>
            <a:off x="0" y="1136230"/>
            <a:ext cx="9144000" cy="187833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8"/>
          <p:cNvSpPr txBox="1">
            <a:spLocks noGrp="1"/>
          </p:cNvSpPr>
          <p:nvPr>
            <p:ph type="ctrTitle"/>
          </p:nvPr>
        </p:nvSpPr>
        <p:spPr>
          <a:xfrm>
            <a:off x="493776" y="1251291"/>
            <a:ext cx="7891272" cy="1755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 Black"/>
              <a:buNone/>
              <a:defRPr sz="4800" b="0" i="0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8"/>
          <p:cNvSpPr txBox="1">
            <a:spLocks noGrp="1"/>
          </p:cNvSpPr>
          <p:nvPr>
            <p:ph type="subTitle" idx="1"/>
          </p:nvPr>
        </p:nvSpPr>
        <p:spPr>
          <a:xfrm>
            <a:off x="493776" y="3390988"/>
            <a:ext cx="7886700" cy="4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17" name="Google Shape;17;p8"/>
          <p:cNvCxnSpPr/>
          <p:nvPr/>
        </p:nvCxnSpPr>
        <p:spPr>
          <a:xfrm>
            <a:off x="3067050" y="4857750"/>
            <a:ext cx="5619750" cy="0"/>
          </a:xfrm>
          <a:prstGeom prst="straightConnector1">
            <a:avLst/>
          </a:prstGeom>
          <a:noFill/>
          <a:ln w="19050" cap="flat" cmpd="sng">
            <a:solidFill>
              <a:srgbClr val="C6531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8" name="Google Shape;18;p8"/>
          <p:cNvSpPr txBox="1">
            <a:spLocks noGrp="1"/>
          </p:cNvSpPr>
          <p:nvPr>
            <p:ph type="body" idx="2"/>
          </p:nvPr>
        </p:nvSpPr>
        <p:spPr>
          <a:xfrm>
            <a:off x="484632" y="4223092"/>
            <a:ext cx="7891272" cy="230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1" i="0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body" idx="3"/>
          </p:nvPr>
        </p:nvSpPr>
        <p:spPr>
          <a:xfrm>
            <a:off x="484632" y="4398264"/>
            <a:ext cx="7891272" cy="230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48400" y="133351"/>
            <a:ext cx="2740132" cy="1064512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/>
          <p:nvPr/>
        </p:nvSpPr>
        <p:spPr>
          <a:xfrm>
            <a:off x="0" y="1138471"/>
            <a:ext cx="228600" cy="18684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4"/>
          </p:nvPr>
        </p:nvSpPr>
        <p:spPr>
          <a:xfrm>
            <a:off x="484632" y="473488"/>
            <a:ext cx="7891272" cy="286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1" i="0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8">
          <p15:clr>
            <a:srgbClr val="FBAE40"/>
          </p15:clr>
        </p15:guide>
        <p15:guide id="2" pos="547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"/>
          <p:cNvSpPr txBox="1">
            <a:spLocks noGrp="1"/>
          </p:cNvSpPr>
          <p:nvPr>
            <p:ph type="title"/>
          </p:nvPr>
        </p:nvSpPr>
        <p:spPr>
          <a:xfrm>
            <a:off x="457200" y="777478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36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body" idx="1"/>
          </p:nvPr>
        </p:nvSpPr>
        <p:spPr>
          <a:xfrm>
            <a:off x="457200" y="1771650"/>
            <a:ext cx="8229600" cy="291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3"/>
          <p:cNvSpPr txBox="1">
            <a:spLocks noGrp="1"/>
          </p:cNvSpPr>
          <p:nvPr>
            <p:ph type="ctrTitle"/>
          </p:nvPr>
        </p:nvSpPr>
        <p:spPr>
          <a:xfrm>
            <a:off x="493776" y="1197863"/>
            <a:ext cx="7891272" cy="1755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4800"/>
              <a:buFont typeface="Arial Black"/>
              <a:buNone/>
              <a:defRPr sz="4800" b="0" i="0" cap="none">
                <a:solidFill>
                  <a:srgbClr val="C6531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3"/>
          <p:cNvSpPr txBox="1">
            <a:spLocks noGrp="1"/>
          </p:cNvSpPr>
          <p:nvPr>
            <p:ph type="subTitle" idx="1"/>
          </p:nvPr>
        </p:nvSpPr>
        <p:spPr>
          <a:xfrm>
            <a:off x="493776" y="3337560"/>
            <a:ext cx="7886700" cy="4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29" name="Google Shape;29;p23"/>
          <p:cNvCxnSpPr/>
          <p:nvPr/>
        </p:nvCxnSpPr>
        <p:spPr>
          <a:xfrm>
            <a:off x="628650" y="3105150"/>
            <a:ext cx="5619750" cy="0"/>
          </a:xfrm>
          <a:prstGeom prst="straightConnector1">
            <a:avLst/>
          </a:prstGeom>
          <a:noFill/>
          <a:ln w="19050" cap="flat" cmpd="sng">
            <a:solidFill>
              <a:srgbClr val="C6531F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" name="Google Shape;30;p23"/>
          <p:cNvSpPr txBox="1">
            <a:spLocks noGrp="1"/>
          </p:cNvSpPr>
          <p:nvPr>
            <p:ph type="body" idx="2"/>
          </p:nvPr>
        </p:nvSpPr>
        <p:spPr>
          <a:xfrm>
            <a:off x="484632" y="4169664"/>
            <a:ext cx="7891272" cy="230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1" i="0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3"/>
          <p:cNvSpPr txBox="1">
            <a:spLocks noGrp="1"/>
          </p:cNvSpPr>
          <p:nvPr>
            <p:ph type="body" idx="3"/>
          </p:nvPr>
        </p:nvSpPr>
        <p:spPr>
          <a:xfrm>
            <a:off x="484632" y="4344836"/>
            <a:ext cx="7891272" cy="230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>
                <a:solidFill>
                  <a:schemeClr val="dk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2" name="Google Shape;32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48400" y="133351"/>
            <a:ext cx="2740132" cy="1064512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23"/>
          <p:cNvSpPr txBox="1">
            <a:spLocks noGrp="1"/>
          </p:cNvSpPr>
          <p:nvPr>
            <p:ph type="body" idx="4"/>
          </p:nvPr>
        </p:nvSpPr>
        <p:spPr>
          <a:xfrm>
            <a:off x="484632" y="473488"/>
            <a:ext cx="7891272" cy="2863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None/>
              <a:defRPr sz="1050" b="1" i="0" cap="non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8">
          <p15:clr>
            <a:srgbClr val="FBAE40"/>
          </p15:clr>
        </p15:guide>
        <p15:guide id="2" pos="547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3_Title Slide">
  <p:cSld name="3_Title Slide">
    <p:bg>
      <p:bgPr>
        <a:solidFill>
          <a:schemeClr val="accent2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4"/>
          <p:cNvSpPr txBox="1">
            <a:spLocks noGrp="1"/>
          </p:cNvSpPr>
          <p:nvPr>
            <p:ph type="ctrTitle"/>
          </p:nvPr>
        </p:nvSpPr>
        <p:spPr>
          <a:xfrm>
            <a:off x="493776" y="1197863"/>
            <a:ext cx="7891272" cy="1755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8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 Black"/>
              <a:buNone/>
              <a:defRPr sz="4800" b="0" i="0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subTitle" idx="1"/>
          </p:nvPr>
        </p:nvSpPr>
        <p:spPr>
          <a:xfrm>
            <a:off x="493776" y="3337560"/>
            <a:ext cx="7886700" cy="45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5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rgbClr val="888888"/>
              </a:buClr>
              <a:buSzPts val="22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cxnSp>
        <p:nvCxnSpPr>
          <p:cNvPr id="37" name="Google Shape;37;p24"/>
          <p:cNvCxnSpPr/>
          <p:nvPr/>
        </p:nvCxnSpPr>
        <p:spPr>
          <a:xfrm>
            <a:off x="628650" y="3105150"/>
            <a:ext cx="561975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" name="Google Shape;38;p24"/>
          <p:cNvSpPr txBox="1">
            <a:spLocks noGrp="1"/>
          </p:cNvSpPr>
          <p:nvPr>
            <p:ph type="body" idx="2"/>
          </p:nvPr>
        </p:nvSpPr>
        <p:spPr>
          <a:xfrm>
            <a:off x="484632" y="4169664"/>
            <a:ext cx="7891272" cy="230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 b="1" i="0" cap="none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3"/>
          </p:nvPr>
        </p:nvSpPr>
        <p:spPr>
          <a:xfrm>
            <a:off x="484632" y="4344836"/>
            <a:ext cx="7891272" cy="230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128571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50"/>
              <a:buFont typeface="Arial"/>
              <a:buNone/>
              <a:defRPr sz="1050"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40" name="Google Shape;40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248400" y="133351"/>
            <a:ext cx="2689089" cy="103992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4"/>
          <p:cNvSpPr txBox="1">
            <a:spLocks noGrp="1"/>
          </p:cNvSpPr>
          <p:nvPr>
            <p:ph type="body" idx="4"/>
          </p:nvPr>
        </p:nvSpPr>
        <p:spPr>
          <a:xfrm>
            <a:off x="493776" y="461668"/>
            <a:ext cx="5916612" cy="383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 Black"/>
              <a:buNone/>
              <a:defRPr sz="12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8">
          <p15:clr>
            <a:srgbClr val="FBAE40"/>
          </p15:clr>
        </p15:guide>
        <p15:guide id="2" pos="5472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25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3600"/>
              <a:buFont typeface="Arial Black"/>
              <a:buNone/>
              <a:defRPr cap="none"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body" idx="1"/>
          </p:nvPr>
        </p:nvSpPr>
        <p:spPr>
          <a:xfrm>
            <a:off x="722313" y="2038350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6"/>
          <p:cNvSpPr txBox="1">
            <a:spLocks noGrp="1"/>
          </p:cNvSpPr>
          <p:nvPr>
            <p:ph type="title"/>
          </p:nvPr>
        </p:nvSpPr>
        <p:spPr>
          <a:xfrm>
            <a:off x="457200" y="666750"/>
            <a:ext cx="8229600" cy="859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3600"/>
              <a:buFont typeface="Arial Black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body" idx="1"/>
          </p:nvPr>
        </p:nvSpPr>
        <p:spPr>
          <a:xfrm>
            <a:off x="457200" y="1749028"/>
            <a:ext cx="4038600" cy="310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body" idx="2"/>
          </p:nvPr>
        </p:nvSpPr>
        <p:spPr>
          <a:xfrm>
            <a:off x="4648200" y="1749028"/>
            <a:ext cx="4038600" cy="3108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>
            <a:spLocks noGrp="1"/>
          </p:cNvSpPr>
          <p:nvPr>
            <p:ph type="title"/>
          </p:nvPr>
        </p:nvSpPr>
        <p:spPr>
          <a:xfrm>
            <a:off x="420688" y="641510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2000"/>
              <a:buFont typeface="Arial Black"/>
              <a:buNone/>
              <a:defRPr sz="2000" b="1">
                <a:solidFill>
                  <a:srgbClr val="C6531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body" idx="1"/>
          </p:nvPr>
        </p:nvSpPr>
        <p:spPr>
          <a:xfrm>
            <a:off x="3592977" y="641510"/>
            <a:ext cx="5111750" cy="410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body" idx="2"/>
          </p:nvPr>
        </p:nvSpPr>
        <p:spPr>
          <a:xfrm>
            <a:off x="420688" y="1601629"/>
            <a:ext cx="3008313" cy="31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28"/>
          <p:cNvSpPr txBox="1"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2000"/>
              <a:buFont typeface="Arial Black"/>
              <a:buNone/>
              <a:defRPr sz="2000" b="1">
                <a:solidFill>
                  <a:srgbClr val="C6531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8"/>
          <p:cNvSpPr>
            <a:spLocks noGrp="1"/>
          </p:cNvSpPr>
          <p:nvPr>
            <p:ph type="pic" idx="2"/>
          </p:nvPr>
        </p:nvSpPr>
        <p:spPr>
          <a:xfrm>
            <a:off x="1792288" y="685800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1792288" y="4254817"/>
            <a:ext cx="5486400" cy="602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Picture with Caption">
  <p:cSld name="1_Picture with Caption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9"/>
          <p:cNvSpPr>
            <a:spLocks noGrp="1"/>
          </p:cNvSpPr>
          <p:nvPr>
            <p:ph type="pic" idx="2"/>
          </p:nvPr>
        </p:nvSpPr>
        <p:spPr>
          <a:xfrm>
            <a:off x="304800" y="685799"/>
            <a:ext cx="8534400" cy="3569017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29"/>
          <p:cNvSpPr txBox="1">
            <a:spLocks noGrp="1"/>
          </p:cNvSpPr>
          <p:nvPr>
            <p:ph type="body" idx="1"/>
          </p:nvPr>
        </p:nvSpPr>
        <p:spPr>
          <a:xfrm>
            <a:off x="304800" y="4324350"/>
            <a:ext cx="77724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Picture with Caption">
  <p:cSld name="2_Picture with Caption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0"/>
          <p:cNvSpPr txBox="1">
            <a:spLocks noGrp="1"/>
          </p:cNvSpPr>
          <p:nvPr>
            <p:ph type="title"/>
          </p:nvPr>
        </p:nvSpPr>
        <p:spPr>
          <a:xfrm>
            <a:off x="1792288" y="3829050"/>
            <a:ext cx="5486400" cy="42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2000"/>
              <a:buFont typeface="Arial Black"/>
              <a:buNone/>
              <a:defRPr sz="2000" b="1">
                <a:solidFill>
                  <a:srgbClr val="C6531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30"/>
          <p:cNvSpPr txBox="1">
            <a:spLocks noGrp="1"/>
          </p:cNvSpPr>
          <p:nvPr>
            <p:ph type="body" idx="1"/>
          </p:nvPr>
        </p:nvSpPr>
        <p:spPr>
          <a:xfrm>
            <a:off x="1792288" y="4254817"/>
            <a:ext cx="5486400" cy="602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3" name="Google Shape;63;p30"/>
          <p:cNvSpPr>
            <a:spLocks noGrp="1"/>
          </p:cNvSpPr>
          <p:nvPr>
            <p:ph type="chart" idx="2"/>
          </p:nvPr>
        </p:nvSpPr>
        <p:spPr>
          <a:xfrm>
            <a:off x="1792288" y="666750"/>
            <a:ext cx="5486400" cy="31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457200" y="666750"/>
            <a:ext cx="8229600" cy="8595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3600"/>
              <a:buFont typeface="Arial Black"/>
              <a:buNone/>
              <a:defRPr sz="3600" b="0" i="0" u="none" strike="noStrike" cap="none">
                <a:solidFill>
                  <a:srgbClr val="C6531F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457200" y="1679972"/>
            <a:ext cx="8229600" cy="291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7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Arial"/>
              <a:buChar char="–"/>
              <a:defRPr sz="2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68300" algn="l" rtl="0">
              <a:lnSpc>
                <a:spcPct val="10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" name="Google Shape;12;p7"/>
          <p:cNvPicPr preferRelativeResize="0"/>
          <p:nvPr/>
        </p:nvPicPr>
        <p:blipFill rotWithShape="1">
          <a:blip r:embed="rId13">
            <a:alphaModFix/>
          </a:blip>
          <a:srcRect l="5333" t="82707" r="85108" b="9289"/>
          <a:stretch/>
        </p:blipFill>
        <p:spPr>
          <a:xfrm rot="-5400000">
            <a:off x="10546603" y="4717304"/>
            <a:ext cx="395192" cy="457199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uja.patel@austin.utexas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"/>
          <p:cNvSpPr txBox="1">
            <a:spLocks noGrp="1"/>
          </p:cNvSpPr>
          <p:nvPr>
            <p:ph type="ctrTitle"/>
          </p:nvPr>
        </p:nvSpPr>
        <p:spPr>
          <a:xfrm>
            <a:off x="341375" y="1175100"/>
            <a:ext cx="9570000" cy="17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 Black"/>
              <a:buNone/>
            </a:pPr>
            <a:r>
              <a:rPr lang="en-US" sz="3600"/>
              <a:t>Other Workforce Expansion</a:t>
            </a:r>
            <a:endParaRPr sz="3000"/>
          </a:p>
        </p:txBody>
      </p:sp>
      <p:sp>
        <p:nvSpPr>
          <p:cNvPr id="69" name="Google Shape;69;p1"/>
          <p:cNvSpPr txBox="1">
            <a:spLocks noGrp="1"/>
          </p:cNvSpPr>
          <p:nvPr>
            <p:ph type="body" idx="4"/>
          </p:nvPr>
        </p:nvSpPr>
        <p:spPr>
          <a:xfrm>
            <a:off x="484632" y="473488"/>
            <a:ext cx="2040854" cy="194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4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/>
              <a:t>June 17, 2024</a:t>
            </a:r>
            <a:endParaRPr/>
          </a:p>
        </p:txBody>
      </p:sp>
      <p:sp>
        <p:nvSpPr>
          <p:cNvPr id="70" name="Google Shape;70;p1"/>
          <p:cNvSpPr/>
          <p:nvPr/>
        </p:nvSpPr>
        <p:spPr>
          <a:xfrm>
            <a:off x="831344" y="3352317"/>
            <a:ext cx="2932936" cy="1079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642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Puja Patel, PhD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/>
              <a:t>Director Pediatric Psychology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Department of Psychiatry, Dell Medical School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Dell Children’s Medical Center</a:t>
            </a:r>
            <a:endParaRPr sz="10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University of Texas at Austin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lang="en-US" sz="105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puja.patel@austin.utexas.edu</a:t>
            </a:r>
            <a:r>
              <a:rPr lang="en-US"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e53d762a1f_0_133"/>
          <p:cNvSpPr txBox="1">
            <a:spLocks noGrp="1"/>
          </p:cNvSpPr>
          <p:nvPr>
            <p:ph type="title"/>
          </p:nvPr>
        </p:nvSpPr>
        <p:spPr>
          <a:xfrm>
            <a:off x="457200" y="777478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Other Workforce Expansion</a:t>
            </a:r>
            <a:endParaRPr/>
          </a:p>
        </p:txBody>
      </p:sp>
      <p:sp>
        <p:nvSpPr>
          <p:cNvPr id="77" name="Google Shape;77;g2e53d762a1f_0_133"/>
          <p:cNvSpPr txBox="1">
            <a:spLocks noGrp="1"/>
          </p:cNvSpPr>
          <p:nvPr>
            <p:ph type="body" idx="1"/>
          </p:nvPr>
        </p:nvSpPr>
        <p:spPr>
          <a:xfrm>
            <a:off x="457200" y="1771650"/>
            <a:ext cx="8229600" cy="29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61950" algn="l" rtl="0">
              <a:spcBef>
                <a:spcPts val="360"/>
              </a:spcBef>
              <a:spcAft>
                <a:spcPts val="0"/>
              </a:spcAft>
              <a:buSzPts val="2100"/>
              <a:buChar char="❏"/>
            </a:pPr>
            <a:r>
              <a:rPr lang="en-US" sz="2600" dirty="0"/>
              <a:t>Expand opportunities for specialized training with addition of 2 Psychology Postdoctoral fellows </a:t>
            </a:r>
            <a:br>
              <a:rPr lang="en-US" sz="2600" dirty="0"/>
            </a:br>
            <a:endParaRPr sz="2600" dirty="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❏"/>
            </a:pPr>
            <a:r>
              <a:rPr lang="en-US" sz="2600" dirty="0"/>
              <a:t>Increase access to care in underserved populations of youth with eating disorders and autism </a:t>
            </a:r>
            <a:endParaRPr sz="260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2e53d762a1f_0_8"/>
          <p:cNvSpPr txBox="1">
            <a:spLocks noGrp="1"/>
          </p:cNvSpPr>
          <p:nvPr>
            <p:ph type="title"/>
          </p:nvPr>
        </p:nvSpPr>
        <p:spPr>
          <a:xfrm>
            <a:off x="457200" y="437978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900"/>
              <a:t>Description of Trainees and their Roles</a:t>
            </a:r>
            <a:endParaRPr sz="2900"/>
          </a:p>
        </p:txBody>
      </p:sp>
      <p:sp>
        <p:nvSpPr>
          <p:cNvPr id="84" name="Google Shape;84;g2e53d762a1f_0_8"/>
          <p:cNvSpPr txBox="1">
            <a:spLocks noGrp="1"/>
          </p:cNvSpPr>
          <p:nvPr>
            <p:ph type="body" idx="1"/>
          </p:nvPr>
        </p:nvSpPr>
        <p:spPr>
          <a:xfrm>
            <a:off x="457200" y="1099975"/>
            <a:ext cx="8229600" cy="3429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50" b="1" dirty="0"/>
              <a:t>Trainees:</a:t>
            </a:r>
            <a:r>
              <a:rPr lang="en-US" sz="2050" dirty="0"/>
              <a:t> Psychology Postdoctoral Fellows (2) </a:t>
            </a:r>
            <a:endParaRPr sz="205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50" b="1" dirty="0"/>
              <a:t>Locations: </a:t>
            </a:r>
            <a:r>
              <a:rPr lang="en-US" sz="2050" dirty="0"/>
              <a:t>Dell Children’s Medical Center </a:t>
            </a:r>
            <a:endParaRPr sz="2050" dirty="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050" b="1" dirty="0"/>
              <a:t>Roles:</a:t>
            </a:r>
            <a:endParaRPr sz="2050" b="1" dirty="0">
              <a:solidFill>
                <a:srgbClr val="0E101A"/>
              </a:solidFill>
            </a:endParaRPr>
          </a:p>
          <a:p>
            <a:pPr marL="914400" lvl="1" indent="-35560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000" dirty="0"/>
              <a:t>Conduct diagnostic assessments and evidence-based interventions </a:t>
            </a:r>
            <a:endParaRPr sz="2000" dirty="0"/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000" dirty="0"/>
              <a:t>Work with a multidisciplinary team of professionals</a:t>
            </a:r>
            <a:endParaRPr sz="2000" dirty="0"/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000" dirty="0"/>
              <a:t>Engage in teaching and supervision of specialty area  </a:t>
            </a:r>
            <a:endParaRPr sz="2000" dirty="0"/>
          </a:p>
          <a:p>
            <a:pPr marL="914400" lvl="1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rgbClr val="0E101A"/>
                </a:solidFill>
              </a:rPr>
              <a:t>Dissemination of clinical work to expand literature with scholarly presentations and manuscripts</a:t>
            </a:r>
            <a:endParaRPr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body" idx="1"/>
          </p:nvPr>
        </p:nvSpPr>
        <p:spPr>
          <a:xfrm>
            <a:off x="457325" y="1406125"/>
            <a:ext cx="8229600" cy="30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/>
              <a:t>Status</a:t>
            </a:r>
            <a:endParaRPr sz="2400" b="1" dirty="0"/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000" dirty="0"/>
              <a:t>Recruited, trained and supported the requested two (2) psychology post doctoral fellows both fellows have been made offers to join the UT, Dell Med faculty</a:t>
            </a:r>
            <a:endParaRPr sz="2000" dirty="0"/>
          </a:p>
          <a:p>
            <a:pPr marL="34290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q"/>
            </a:pPr>
            <a:endParaRPr sz="1900" dirty="0">
              <a:highlight>
                <a:srgbClr val="FFFF00"/>
              </a:highlight>
            </a:endParaRPr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000" dirty="0">
                <a:highlight>
                  <a:schemeClr val="lt1"/>
                </a:highlight>
              </a:rPr>
              <a:t>Support faculty time to for supervision and training across disciplines</a:t>
            </a:r>
            <a:endParaRPr sz="2000" dirty="0">
              <a:highlight>
                <a:schemeClr val="lt1"/>
              </a:highlight>
            </a:endParaRPr>
          </a:p>
          <a:p>
            <a:pPr marL="457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highlight>
                <a:schemeClr val="lt1"/>
              </a:highlight>
            </a:endParaRP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r>
              <a:rPr lang="en-US" sz="2400" b="1" dirty="0">
                <a:highlight>
                  <a:schemeClr val="lt1"/>
                </a:highlight>
              </a:rPr>
              <a:t>Projection</a:t>
            </a:r>
          </a:p>
          <a:p>
            <a:pPr marL="457200" lvl="0" indent="-35560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000"/>
              <a:buFont typeface="Wingdings" panose="05000000000000000000" pitchFamily="2" charset="2"/>
              <a:buChar char="q"/>
            </a:pPr>
            <a:r>
              <a:rPr lang="en-US" sz="2000" dirty="0">
                <a:highlight>
                  <a:schemeClr val="lt1"/>
                </a:highlight>
              </a:rPr>
              <a:t>FY 25: </a:t>
            </a:r>
            <a:r>
              <a:rPr lang="en-US" sz="2000" dirty="0"/>
              <a:t>Two psychology postdoctoral fellows </a:t>
            </a:r>
            <a:endParaRPr sz="2000" dirty="0"/>
          </a:p>
          <a:p>
            <a:pPr marL="45720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00" dirty="0"/>
          </a:p>
        </p:txBody>
      </p:sp>
      <p:sp>
        <p:nvSpPr>
          <p:cNvPr id="90" name="Google Shape;90;p2"/>
          <p:cNvSpPr txBox="1">
            <a:spLocks noGrp="1"/>
          </p:cNvSpPr>
          <p:nvPr>
            <p:ph type="title"/>
          </p:nvPr>
        </p:nvSpPr>
        <p:spPr>
          <a:xfrm>
            <a:off x="304800" y="52863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rgbClr val="C6531F"/>
              </a:buClr>
              <a:buSzPts val="3600"/>
              <a:buFont typeface="Arial Black"/>
              <a:buNone/>
            </a:pPr>
            <a:r>
              <a:rPr lang="en-US" sz="3400"/>
              <a:t>Project Status</a:t>
            </a:r>
            <a:endParaRPr sz="3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e53d762a1f_0_40"/>
          <p:cNvSpPr txBox="1">
            <a:spLocks noGrp="1"/>
          </p:cNvSpPr>
          <p:nvPr>
            <p:ph type="title"/>
          </p:nvPr>
        </p:nvSpPr>
        <p:spPr>
          <a:xfrm>
            <a:off x="457200" y="625075"/>
            <a:ext cx="84234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/>
              <a:t>Eating Disorders  </a:t>
            </a:r>
            <a:endParaRPr sz="3300"/>
          </a:p>
        </p:txBody>
      </p:sp>
      <p:sp>
        <p:nvSpPr>
          <p:cNvPr id="96" name="Google Shape;96;g2e53d762a1f_0_40"/>
          <p:cNvSpPr txBox="1">
            <a:spLocks noGrp="1"/>
          </p:cNvSpPr>
          <p:nvPr>
            <p:ph type="body" idx="1"/>
          </p:nvPr>
        </p:nvSpPr>
        <p:spPr>
          <a:xfrm>
            <a:off x="457200" y="1461375"/>
            <a:ext cx="8229600" cy="34590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95% of individuals ages of 12 and 25 have an ED </a:t>
            </a:r>
            <a:br>
              <a:rPr lang="en-US" sz="2391"/>
            </a:br>
            <a:endParaRPr sz="2391"/>
          </a:p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Hospital admissions for ED has increased significantly  increase for children under 12</a:t>
            </a:r>
            <a:endParaRPr sz="2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391"/>
          </a:p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Lack of specialty providers  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B5D2E0-F41C-4D8B-AD5C-958AEADC4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Eating Disorders Training Program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22FA65-8F23-495B-B4FF-20BEAB96FD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 marL="114300" indent="0">
              <a:buNone/>
            </a:pPr>
            <a:r>
              <a:rPr lang="en-US" b="1" dirty="0"/>
              <a:t>Development and Implementation of Didactic Series (8 lectures)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/>
              <a:t>12 Trainees: </a:t>
            </a:r>
            <a:r>
              <a:rPr lang="en-US" dirty="0"/>
              <a:t>CAP Residents and Fellows</a:t>
            </a:r>
            <a:br>
              <a:rPr lang="en-US" dirty="0"/>
            </a:br>
            <a:endParaRPr lang="en-US" dirty="0"/>
          </a:p>
          <a:p>
            <a:pPr marL="114300" indent="0">
              <a:buNone/>
            </a:pPr>
            <a:r>
              <a:rPr lang="en-US" b="1" dirty="0"/>
              <a:t>Development of Advanced ED Psychotherapy Curriculum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/>
              <a:t>16-week group supervision/didactic </a:t>
            </a:r>
            <a:r>
              <a:rPr lang="en-US" dirty="0"/>
              <a:t>in Temperament Based Therapy with Support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/>
              <a:t>5 Trainees: </a:t>
            </a:r>
            <a:r>
              <a:rPr lang="en-US" dirty="0"/>
              <a:t>adolescent medicine LP, postdoctoral fellow, predoctoral intern, pediatric psychology extern, adolescent medicine LCSW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b="1" dirty="0"/>
              <a:t>Facilitated creation of new ED-focused practicum training site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b="1" dirty="0"/>
              <a:t>1 Trainee </a:t>
            </a:r>
            <a:r>
              <a:rPr lang="en-US" dirty="0"/>
              <a:t>(beginning Fall 2024) for UT School Psychology extern </a:t>
            </a:r>
          </a:p>
        </p:txBody>
      </p:sp>
    </p:spTree>
    <p:extLst>
      <p:ext uri="{BB962C8B-B14F-4D97-AF65-F5344CB8AC3E}">
        <p14:creationId xmlns:p14="http://schemas.microsoft.com/office/powerpoint/2010/main" val="1257373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2e590890fdc_0_11"/>
          <p:cNvSpPr txBox="1">
            <a:spLocks noGrp="1"/>
          </p:cNvSpPr>
          <p:nvPr>
            <p:ph type="title"/>
          </p:nvPr>
        </p:nvSpPr>
        <p:spPr>
          <a:xfrm>
            <a:off x="457200" y="777478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Increasing Access to Care </a:t>
            </a:r>
            <a:endParaRPr/>
          </a:p>
        </p:txBody>
      </p:sp>
      <p:sp>
        <p:nvSpPr>
          <p:cNvPr id="110" name="Google Shape;110;g2e590890fdc_0_11"/>
          <p:cNvSpPr txBox="1">
            <a:spLocks noGrp="1"/>
          </p:cNvSpPr>
          <p:nvPr>
            <p:ph type="body" idx="1"/>
          </p:nvPr>
        </p:nvSpPr>
        <p:spPr>
          <a:xfrm>
            <a:off x="457200" y="1553375"/>
            <a:ext cx="8229600" cy="2914800"/>
          </a:xfrm>
          <a:prstGeom prst="rect">
            <a:avLst/>
          </a:prstGeom>
          <a:noFill/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600" i="1">
              <a:solidFill>
                <a:srgbClr val="C6531F"/>
              </a:solidFill>
            </a:endParaRPr>
          </a:p>
          <a:p>
            <a:pPr marL="914400" lvl="0" indent="-336550" algn="l" rtl="0">
              <a:spcBef>
                <a:spcPts val="360"/>
              </a:spcBef>
              <a:spcAft>
                <a:spcPts val="0"/>
              </a:spcAft>
              <a:buSzPts val="1700"/>
              <a:buChar char="❏"/>
            </a:pPr>
            <a:r>
              <a:rPr lang="en-US" sz="2700"/>
              <a:t>42 patients treated for Eating Disorders</a:t>
            </a:r>
            <a:endParaRPr sz="2700"/>
          </a:p>
          <a:p>
            <a:pPr marL="914400" lvl="0" indent="-336550" algn="l" rtl="0">
              <a:spcBef>
                <a:spcPts val="0"/>
              </a:spcBef>
              <a:spcAft>
                <a:spcPts val="0"/>
              </a:spcAft>
              <a:buSzPts val="1700"/>
              <a:buChar char="❏"/>
            </a:pPr>
            <a:r>
              <a:rPr lang="en-US" sz="2700"/>
              <a:t>413 visits</a:t>
            </a:r>
            <a:endParaRPr sz="27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1" name="Google Shape;111;g2e590890fdc_0_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2544" y="2571744"/>
            <a:ext cx="3364250" cy="201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2e590890fdc_0_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7156" y="4823225"/>
            <a:ext cx="2835044" cy="32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2e590890fdc_0_17"/>
          <p:cNvSpPr txBox="1">
            <a:spLocks noGrp="1"/>
          </p:cNvSpPr>
          <p:nvPr>
            <p:ph type="title"/>
          </p:nvPr>
        </p:nvSpPr>
        <p:spPr>
          <a:xfrm>
            <a:off x="457200" y="777478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Developmental Pediatrics </a:t>
            </a:r>
            <a:endParaRPr/>
          </a:p>
        </p:txBody>
      </p:sp>
      <p:sp>
        <p:nvSpPr>
          <p:cNvPr id="119" name="Google Shape;119;g2e590890fdc_0_17"/>
          <p:cNvSpPr txBox="1">
            <a:spLocks noGrp="1"/>
          </p:cNvSpPr>
          <p:nvPr>
            <p:ph type="body" idx="1"/>
          </p:nvPr>
        </p:nvSpPr>
        <p:spPr>
          <a:xfrm>
            <a:off x="457200" y="1751825"/>
            <a:ext cx="8538600" cy="29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Autism is one of the most commonly diagnosed neurodevelopmental disorders in the US (1 in 36) </a:t>
            </a:r>
            <a:endParaRPr sz="2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Early identification and treatment of ASD has higher likelihood improvement of symptoms </a:t>
            </a:r>
            <a:endParaRPr sz="24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SzPts val="2400"/>
              <a:buChar char="❏"/>
            </a:pPr>
            <a:r>
              <a:rPr lang="en-US" sz="2400"/>
              <a:t>Challenge of shortage of providers resulting in delayed care </a:t>
            </a:r>
            <a:endParaRPr sz="24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2e590890fdc_0_23"/>
          <p:cNvSpPr txBox="1">
            <a:spLocks noGrp="1"/>
          </p:cNvSpPr>
          <p:nvPr>
            <p:ph type="title"/>
          </p:nvPr>
        </p:nvSpPr>
        <p:spPr>
          <a:xfrm>
            <a:off x="457200" y="523603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Developmental Disorders</a:t>
            </a:r>
            <a:endParaRPr/>
          </a:p>
        </p:txBody>
      </p:sp>
      <p:sp>
        <p:nvSpPr>
          <p:cNvPr id="126" name="Google Shape;126;g2e590890fdc_0_23"/>
          <p:cNvSpPr txBox="1">
            <a:spLocks noGrp="1"/>
          </p:cNvSpPr>
          <p:nvPr>
            <p:ph type="body" idx="1"/>
          </p:nvPr>
        </p:nvSpPr>
        <p:spPr>
          <a:xfrm>
            <a:off x="457200" y="1381000"/>
            <a:ext cx="8459400" cy="3305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 b="1"/>
              <a:t>Improved Screening &amp; Assessment in Primary Care </a:t>
            </a:r>
            <a:endParaRPr sz="2400" b="1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❏"/>
            </a:pPr>
            <a:r>
              <a:rPr lang="en-US" sz="1800"/>
              <a:t>Project ACCESS (Autism Comprehensive Child Evaluation and Support Services)</a:t>
            </a:r>
            <a:br>
              <a:rPr lang="en-US" sz="1800"/>
            </a:br>
            <a:endParaRPr sz="18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300" b="1"/>
              <a:t>Older Child Evaluation for Autism &amp; Neurodiversity Clinic</a:t>
            </a:r>
            <a:endParaRPr sz="2300" b="1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❏"/>
            </a:pPr>
            <a:r>
              <a:rPr lang="en-US" sz="1700"/>
              <a:t>Project OCEAN (Older Child Evaluation for Autism and Neurodiversity) </a:t>
            </a:r>
            <a:endParaRPr sz="17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 b="1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-US" sz="2400" b="1"/>
              <a:t>Evidence-based interventions for ASD</a:t>
            </a:r>
            <a:endParaRPr sz="2400" b="1"/>
          </a:p>
          <a:p>
            <a:pPr marL="457200" lvl="0" indent="-336550" algn="l" rtl="0">
              <a:spcBef>
                <a:spcPts val="360"/>
              </a:spcBef>
              <a:spcAft>
                <a:spcPts val="0"/>
              </a:spcAft>
              <a:buSzPts val="1700"/>
              <a:buChar char="❏"/>
            </a:pPr>
            <a:r>
              <a:rPr lang="en-US" sz="1700"/>
              <a:t>RUBI Parent Training, PCIT and cognitive-behavioral therapies</a:t>
            </a:r>
            <a:endParaRPr sz="17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br>
              <a:rPr lang="en-US" sz="1700"/>
            </a:br>
            <a:endParaRPr sz="1700"/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604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8f87a27be1_1_27"/>
          <p:cNvSpPr txBox="1">
            <a:spLocks noGrp="1"/>
          </p:cNvSpPr>
          <p:nvPr>
            <p:ph type="title"/>
          </p:nvPr>
        </p:nvSpPr>
        <p:spPr>
          <a:xfrm>
            <a:off x="457200" y="777478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Increasing Access to Care</a:t>
            </a:r>
            <a:endParaRPr/>
          </a:p>
        </p:txBody>
      </p:sp>
      <p:sp>
        <p:nvSpPr>
          <p:cNvPr id="133" name="Google Shape;133;g28f87a27be1_1_27"/>
          <p:cNvSpPr txBox="1">
            <a:spLocks noGrp="1"/>
          </p:cNvSpPr>
          <p:nvPr>
            <p:ph type="body" idx="1"/>
          </p:nvPr>
        </p:nvSpPr>
        <p:spPr>
          <a:xfrm>
            <a:off x="457200" y="1771650"/>
            <a:ext cx="8229600" cy="29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9144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❏"/>
            </a:pPr>
            <a:r>
              <a:rPr lang="en-US"/>
              <a:t>146 patients assessed and treated</a:t>
            </a:r>
            <a:endParaRPr/>
          </a:p>
          <a:p>
            <a:pPr marL="9144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❏"/>
            </a:pPr>
            <a:r>
              <a:rPr lang="en-US"/>
              <a:t>379 clinical visits  </a:t>
            </a:r>
            <a:endParaRPr/>
          </a:p>
        </p:txBody>
      </p:sp>
      <p:pic>
        <p:nvPicPr>
          <p:cNvPr id="134" name="Google Shape;134;g28f87a27be1_1_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0" y="2482650"/>
            <a:ext cx="2796650" cy="196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g28f87a27be1_1_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9750" y="4540850"/>
            <a:ext cx="7020431" cy="4726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8f87a27be1_1_35"/>
          <p:cNvSpPr txBox="1">
            <a:spLocks noGrp="1"/>
          </p:cNvSpPr>
          <p:nvPr>
            <p:ph type="title"/>
          </p:nvPr>
        </p:nvSpPr>
        <p:spPr>
          <a:xfrm>
            <a:off x="457200" y="777478"/>
            <a:ext cx="8229600" cy="857400"/>
          </a:xfrm>
          <a:prstGeom prst="rect">
            <a:avLst/>
          </a:prstGeom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Future Vision</a:t>
            </a:r>
            <a:endParaRPr/>
          </a:p>
        </p:txBody>
      </p:sp>
      <p:sp>
        <p:nvSpPr>
          <p:cNvPr id="142" name="Google Shape;142;g28f87a27be1_1_35"/>
          <p:cNvSpPr txBox="1">
            <a:spLocks noGrp="1"/>
          </p:cNvSpPr>
          <p:nvPr>
            <p:ph type="body" idx="1"/>
          </p:nvPr>
        </p:nvSpPr>
        <p:spPr>
          <a:xfrm>
            <a:off x="457200" y="1771650"/>
            <a:ext cx="8479200" cy="29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36550" algn="l" rtl="0">
              <a:spcBef>
                <a:spcPts val="360"/>
              </a:spcBef>
              <a:spcAft>
                <a:spcPts val="0"/>
              </a:spcAft>
              <a:buSzPts val="1700"/>
              <a:buChar char="❏"/>
            </a:pPr>
            <a:r>
              <a:rPr lang="en-US" sz="2700" dirty="0"/>
              <a:t>Proposed OWE Expansion (25-26 Academic Year)</a:t>
            </a:r>
            <a:endParaRPr sz="2700" dirty="0"/>
          </a:p>
          <a:p>
            <a: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❏"/>
            </a:pPr>
            <a:r>
              <a:rPr lang="en-US" dirty="0"/>
              <a:t>Three (3) postdoctoral fellows</a:t>
            </a:r>
            <a:endParaRPr dirty="0"/>
          </a:p>
          <a:p>
            <a:pPr marL="914400" lvl="1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❏"/>
            </a:pPr>
            <a:r>
              <a:rPr lang="en-US" dirty="0"/>
              <a:t>One (1) psychology intern </a:t>
            </a:r>
            <a:endParaRPr dirty="0"/>
          </a:p>
          <a:p>
            <a:pPr marL="9144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342900" algn="l" rtl="0">
              <a:spcBef>
                <a:spcPts val="360"/>
              </a:spcBef>
              <a:spcAft>
                <a:spcPts val="0"/>
              </a:spcAft>
              <a:buSzPts val="1800"/>
              <a:buChar char="❏"/>
            </a:pPr>
            <a:r>
              <a:rPr lang="en-US" dirty="0"/>
              <a:t>Investment in Training 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6-9 White Backgroud">
  <a:themeElements>
    <a:clrScheme name="Custom 1">
      <a:dk1>
        <a:srgbClr val="000000"/>
      </a:dk1>
      <a:lt1>
        <a:srgbClr val="FFFFFF"/>
      </a:lt1>
      <a:dk2>
        <a:srgbClr val="333F48"/>
      </a:dk2>
      <a:lt2>
        <a:srgbClr val="D6D2CF"/>
      </a:lt2>
      <a:accent1>
        <a:srgbClr val="00A8B6"/>
      </a:accent1>
      <a:accent2>
        <a:srgbClr val="BF5700"/>
      </a:accent2>
      <a:accent3>
        <a:srgbClr val="A5A5A5"/>
      </a:accent3>
      <a:accent4>
        <a:srgbClr val="F8971F"/>
      </a:accent4>
      <a:accent5>
        <a:srgbClr val="005E86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c6d5123-e1cb-4a6a-adf0-63854dce486e" xsi:nil="true"/>
    <Comments xmlns="2018a4d9-e5a5-428b-a312-dfd840ba6b63">Dr. Puja Patel - presenting (1PM of after)</Comments>
    <lcf76f155ced4ddcb4097134ff3c332f xmlns="2018a4d9-e5a5-428b-a312-dfd840ba6b63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9" ma:contentTypeDescription="Create a new document." ma:contentTypeScope="" ma:versionID="4ad326326a8d06577978775162626bb7">
  <xsd:schema xmlns:xsd="http://www.w3.org/2001/XMLSchema" xmlns:xs="http://www.w3.org/2001/XMLSchema" xmlns:p="http://schemas.microsoft.com/office/2006/metadata/properties" xmlns:ns2="2018a4d9-e5a5-428b-a312-dfd840ba6b63" xmlns:ns3="ef95f5f0-dadb-470a-94cb-364b588c356d" xmlns:ns4="bc6d5123-e1cb-4a6a-adf0-63854dce486e" targetNamespace="http://schemas.microsoft.com/office/2006/metadata/properties" ma:root="true" ma:fieldsID="a7d29ef909722fc5236f4aa4dc8a13d8" ns2:_="" ns3:_="" ns4:_="">
    <xsd:import namespace="2018a4d9-e5a5-428b-a312-dfd840ba6b63"/>
    <xsd:import namespace="ef95f5f0-dadb-470a-94cb-364b588c356d"/>
    <xsd:import namespace="bc6d5123-e1cb-4a6a-adf0-63854dce486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9ed3806f-b6ab-496c-883f-16d5fb25bd6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6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6d5123-e1cb-4a6a-adf0-63854dce486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f7b66987-d0bb-4024-bef9-55cd6781fd71}" ma:internalName="TaxCatchAll" ma:showField="CatchAllData" ma:web="ef95f5f0-dadb-470a-94cb-364b588c356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2A56456-C39C-48A2-BDB3-8B18C9A440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92BAA8-C371-402A-8769-D4923A6C2322}">
  <ds:schemaRefs>
    <ds:schemaRef ds:uri="http://schemas.microsoft.com/office/2006/metadata/properties"/>
    <ds:schemaRef ds:uri="http://schemas.microsoft.com/office/infopath/2007/PartnerControls"/>
    <ds:schemaRef ds:uri="bc6d5123-e1cb-4a6a-adf0-63854dce486e"/>
    <ds:schemaRef ds:uri="2018a4d9-e5a5-428b-a312-dfd840ba6b63"/>
  </ds:schemaRefs>
</ds:datastoreItem>
</file>

<file path=customXml/itemProps3.xml><?xml version="1.0" encoding="utf-8"?>
<ds:datastoreItem xmlns:ds="http://schemas.openxmlformats.org/officeDocument/2006/customXml" ds:itemID="{21077ED7-EA20-4A11-A327-CADE8807F1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18a4d9-e5a5-428b-a312-dfd840ba6b63"/>
    <ds:schemaRef ds:uri="ef95f5f0-dadb-470a-94cb-364b588c356d"/>
    <ds:schemaRef ds:uri="bc6d5123-e1cb-4a6a-adf0-63854dce486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1021</Words>
  <Application>Microsoft Office PowerPoint</Application>
  <PresentationFormat>On-screen Show (16:9)</PresentationFormat>
  <Paragraphs>111</Paragraphs>
  <Slides>11</Slides>
  <Notes>10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16-9 White Backgroud</vt:lpstr>
      <vt:lpstr>Other Workforce Expansion</vt:lpstr>
      <vt:lpstr>Other Workforce Expansion</vt:lpstr>
      <vt:lpstr>Description of Trainees and their Roles</vt:lpstr>
      <vt:lpstr>Project Status</vt:lpstr>
      <vt:lpstr>Eating Disorders  </vt:lpstr>
      <vt:lpstr>Eating Disorders Training Program</vt:lpstr>
      <vt:lpstr>Increasing Access to Care </vt:lpstr>
      <vt:lpstr>Developmental Pediatrics </vt:lpstr>
      <vt:lpstr>Developmental Disorders</vt:lpstr>
      <vt:lpstr>Increasing Access to Care</vt:lpstr>
      <vt:lpstr>Future Vision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Other Workforce Expansion</dc:title>
  <dc:creator>Poslusnzy, Elaine</dc:creator>
  <cp:lastModifiedBy>Wise, Deborah</cp:lastModifiedBy>
  <cp:revision>7</cp:revision>
  <dcterms:created xsi:type="dcterms:W3CDTF">2017-09-24T19:19:47Z</dcterms:created>
  <dcterms:modified xsi:type="dcterms:W3CDTF">2024-06-14T20:09:11Z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Users">
    <vt:lpwstr>Users</vt:lpwstr>
  </property>
  <property fmtid="{D5CDD505-2E9C-101B-9397-08002B2CF9AE}" pid="3" name="ContentTypeId">
    <vt:lpwstr>0x01010056055B7319015E448FD1C412E8D3BF38</vt:lpwstr>
  </property>
  <property fmtid="{D5CDD505-2E9C-101B-9397-08002B2CF9AE}" pid="4" name="MediaServiceImageTags">
    <vt:lpwstr/>
  </property>
</Properties>
</file>