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charts/colors7.xml" ContentType="application/vnd.ms-office.chartcolorstyle+xml"/>
  <Override PartName="/ppt/charts/style7.xml" ContentType="application/vnd.ms-office.chartstyle+xml"/>
  <Override PartName="/ppt/charts/chart8.xml" ContentType="application/vnd.openxmlformats-officedocument.drawingml.chart+xml"/>
  <Override PartName="/ppt/charts/chart7.xml" ContentType="application/vnd.openxmlformats-officedocument.drawingml.chart+xml"/>
  <Override PartName="/ppt/charts/colors6.xml" ContentType="application/vnd.ms-office.chartcolorstyle+xml"/>
  <Override PartName="/ppt/notesMasters/notesMaster1.xml" ContentType="application/vnd.openxmlformats-officedocument.presentationml.notesMaster+xml"/>
  <Override PartName="/ppt/charts/style5.xml" ContentType="application/vnd.ms-office.chartstyle+xml"/>
  <Override PartName="/ppt/charts/chart6.xml" ContentType="application/vnd.openxmlformats-officedocument.drawingml.chart+xml"/>
  <Override PartName="/ppt/commentAuthors.xml" ContentType="application/vnd.openxmlformats-officedocument.presentationml.commentAuthors+xml"/>
  <Override PartName="/ppt/charts/style6.xml" ContentType="application/vnd.ms-office.chartstyle+xml"/>
  <Override PartName="/ppt/charts/chart4.xml" ContentType="application/vnd.openxmlformats-officedocument.drawingml.chart+xml"/>
  <Override PartName="/ppt/charts/chart5.xml" ContentType="application/vnd.openxmlformats-officedocument.drawingml.chart+xml"/>
  <Override PartName="/ppt/charts/colors4.xml" ContentType="application/vnd.ms-office.chartcolor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style2.xml" ContentType="application/vnd.ms-office.chartstyle+xml"/>
  <Override PartName="/ppt/charts/colors1.xml" ContentType="application/vnd.ms-office.chartcolorstyle+xml"/>
  <Override PartName="/ppt/theme/theme1.xml" ContentType="application/vnd.openxmlformats-officedocument.theme+xml"/>
  <Override PartName="/ppt/charts/colors5.xml" ContentType="application/vnd.ms-office.chartcolorstyl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1"/>
  </p:notesMasterIdLst>
  <p:sldIdLst>
    <p:sldId id="256" r:id="rId2"/>
    <p:sldId id="403" r:id="rId3"/>
    <p:sldId id="404" r:id="rId4"/>
    <p:sldId id="398" r:id="rId5"/>
    <p:sldId id="399" r:id="rId6"/>
    <p:sldId id="400" r:id="rId7"/>
    <p:sldId id="402" r:id="rId8"/>
    <p:sldId id="393" r:id="rId9"/>
    <p:sldId id="391" r:id="rId10"/>
  </p:sldIdLst>
  <p:sldSz cx="9144000" cy="5143500" type="screen16x9"/>
  <p:notesSz cx="7010400" cy="9236075"/>
  <p:embeddedFontLst>
    <p:embeddedFont>
      <p:font typeface="Calibri" panose="020F0502020204030204" pitchFamily="34" charset="0"/>
      <p:regular r:id="rId12"/>
      <p:bold r:id="rId13"/>
      <p:italic r:id="rId14"/>
      <p:boldItalic r:id="rId15"/>
    </p:embeddedFont>
    <p:embeddedFont>
      <p:font typeface="Raleway" panose="020B0604020202020204" charset="0"/>
      <p:regular r:id="rId16"/>
      <p:bold r:id="rId17"/>
      <p:italic r:id="rId18"/>
      <p:boldItalic r:id="rId19"/>
    </p:embeddedFont>
    <p:embeddedFont>
      <p:font typeface="Helvetica" pitchFamily="2" charset="0"/>
      <p:regular r:id="rId20"/>
      <p:bold r:id="rId21"/>
      <p:italic r:id="rId22"/>
      <p:boldItalic r:id="rId23"/>
    </p:embeddedFont>
    <p:embeddedFont>
      <p:font typeface="Cambria" panose="02040503050406030204" pitchFamily="18" charset="0"/>
      <p:regular r:id="rId24"/>
      <p:bold r:id="rId25"/>
      <p:italic r:id="rId26"/>
      <p:boldItalic r:id="rId27"/>
    </p:embeddedFont>
    <p:embeddedFont>
      <p:font typeface="Lato"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20" userDrawn="1">
          <p15:clr>
            <a:srgbClr val="A4A3A4"/>
          </p15:clr>
        </p15:guide>
        <p15:guide id="2" pos="75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st, Erica L" initials="FEL" lastIdx="2" clrIdx="0">
    <p:extLst>
      <p:ext uri="{19B8F6BF-5375-455C-9EA6-DF929625EA0E}">
        <p15:presenceInfo xmlns:p15="http://schemas.microsoft.com/office/powerpoint/2012/main" userId="Frost, Erica L" providerId="None"/>
      </p:ext>
    </p:extLst>
  </p:cmAuthor>
  <p:cmAuthor id="2" name="Savas, Lara" initials="SL" lastIdx="10" clrIdx="1">
    <p:extLst>
      <p:ext uri="{19B8F6BF-5375-455C-9EA6-DF929625EA0E}">
        <p15:presenceInfo xmlns:p15="http://schemas.microsoft.com/office/powerpoint/2012/main" userId="S-1-5-21-1292428093-879983540-839522115-99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38A"/>
    <a:srgbClr val="31243E"/>
    <a:srgbClr val="F2B826"/>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1" autoAdjust="0"/>
    <p:restoredTop sz="82526" autoAdjust="0"/>
  </p:normalViewPr>
  <p:slideViewPr>
    <p:cSldViewPr snapToGrid="0">
      <p:cViewPr>
        <p:scale>
          <a:sx n="125" d="100"/>
          <a:sy n="125" d="100"/>
        </p:scale>
        <p:origin x="744" y="28"/>
      </p:cViewPr>
      <p:guideLst>
        <p:guide orient="horz" pos="420"/>
        <p:guide pos="75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schemas.openxmlformats.org/officeDocument/2006/relationships/customXml" Target="../customXml/item3.xml"/><Relationship Id="rId21" Type="http://schemas.openxmlformats.org/officeDocument/2006/relationships/font" Target="fonts/font10.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commentAuthors" Target="commentAuthors.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2%20Quarterly%20Reports\Aug%202022\CPAN_TCHATT_2022_August_Quarterly_Report_Charts_0825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2%20Quarterly%20Reports\Aug%202022\CPAN_TCHATT_2022_August_Quarterly_Report_Charts_0825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2%20Quarterly%20Reports\Aug%202022\CPAN_TCHATT_2022_August_Quarterly_Report_Charts_0825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thtmc-my.sharepoint.com/personal/sharon_v_munroe_uth_tmc_edu/Documents/22_TCMHCC/Quarterly%20Reports/August%202022/CPAN_TCHATT_2022_August_Quarterly_Report_Charts_0822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thtmc-my.sharepoint.com/personal/sharon_v_munroe_uth_tmc_edu/Documents/22_TCMHCC/Quarterly%20Reports/August%202022/CPAN_TCHATT_2022_August_Quarterly_Report_Charts_0822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uthtmc-my.sharepoint.com/personal/sharon_v_munroe_uth_tmc_edu/Documents/22_TCMHCC/Quarterly%20Reports/August%202022/CPAN_TCHATT_2022_August_Quarterly_Report_Charts_08222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oleObject" Target="https://uthtmc-my.sharepoint.com/personal/sharon_v_munroe_uth_tmc_edu/Documents/22_TCMHCC/Quarterly%20Reports/August%202022/CPAN_TCHATT_2022_August_Quarterly_Report_Charts_082222.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uthtmc-my.sharepoint.com/personal/sharon_v_munroe_uth_tmc_edu/Documents/22_TCMHCC/Quarterly%20Reports/August%202022/CPAN_TCHATT_2022_August_Quarterly_Report_Charts_082222.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174522187377036"/>
          <c:y val="0.14573899156308773"/>
          <c:w val="0.75339301905986422"/>
          <c:h val="0.70156947348390664"/>
        </c:manualLayout>
      </c:layout>
      <c:barChart>
        <c:barDir val="bar"/>
        <c:grouping val="clustered"/>
        <c:varyColors val="0"/>
        <c:ser>
          <c:idx val="0"/>
          <c:order val="0"/>
          <c:tx>
            <c:strRef>
              <c:f>CPAN_Table_2!$D$7:$D$8</c:f>
              <c:strCache>
                <c:ptCount val="2"/>
                <c:pt idx="0">
                  <c:v>CPAN-Enrolled Clinics</c:v>
                </c:pt>
                <c:pt idx="1">
                  <c:v> (N=1482)</c:v>
                </c:pt>
              </c:strCache>
            </c:strRef>
          </c:tx>
          <c:spPr>
            <a:solidFill>
              <a:schemeClr val="bg2"/>
            </a:solidFill>
            <a:ln>
              <a:noFill/>
            </a:ln>
            <a:effectLst/>
          </c:spPr>
          <c:invertIfNegative val="0"/>
          <c:cat>
            <c:strRef>
              <c:f>CPAN_Table_2!$C$10:$C$19</c:f>
              <c:strCache>
                <c:ptCount val="10"/>
                <c:pt idx="0">
                  <c:v>2013 RUCC Codee</c:v>
                </c:pt>
                <c:pt idx="1">
                  <c:v>Metro</c:v>
                </c:pt>
                <c:pt idx="2">
                  <c:v>Non-Metro</c:v>
                </c:pt>
                <c:pt idx="3">
                  <c:v>Rural</c:v>
                </c:pt>
                <c:pt idx="4">
                  <c:v>SVI Scoresf</c:v>
                </c:pt>
                <c:pt idx="5">
                  <c:v>  &lt; 0.2
(least vulnerable)</c:v>
                </c:pt>
                <c:pt idx="6">
                  <c:v>0.2 - 0.4</c:v>
                </c:pt>
                <c:pt idx="7">
                  <c:v>0.4 - 0.6</c:v>
                </c:pt>
                <c:pt idx="8">
                  <c:v>0.6 - 0.8</c:v>
                </c:pt>
                <c:pt idx="9">
                  <c:v>0.8 + 
(most vulnerable)</c:v>
                </c:pt>
              </c:strCache>
            </c:strRef>
          </c:cat>
          <c:val>
            <c:numRef>
              <c:f>CPAN_Table_2!$D$10:$D$19</c:f>
              <c:numCache>
                <c:formatCode>0.0%</c:formatCode>
                <c:ptCount val="10"/>
                <c:pt idx="1">
                  <c:v>0.78600000000000003</c:v>
                </c:pt>
                <c:pt idx="2">
                  <c:v>0.184</c:v>
                </c:pt>
                <c:pt idx="3">
                  <c:v>0.02</c:v>
                </c:pt>
                <c:pt idx="5">
                  <c:v>0.20699999999999999</c:v>
                </c:pt>
                <c:pt idx="6">
                  <c:v>0.23499999999999999</c:v>
                </c:pt>
                <c:pt idx="7">
                  <c:v>0.1</c:v>
                </c:pt>
                <c:pt idx="8">
                  <c:v>0.309</c:v>
                </c:pt>
                <c:pt idx="9">
                  <c:v>0.14000000000000001</c:v>
                </c:pt>
              </c:numCache>
            </c:numRef>
          </c:val>
          <c:extLst>
            <c:ext xmlns:c16="http://schemas.microsoft.com/office/drawing/2014/chart" uri="{C3380CC4-5D6E-409C-BE32-E72D297353CC}">
              <c16:uniqueId val="{00000000-7449-4445-A2EC-01F1DF318E74}"/>
            </c:ext>
          </c:extLst>
        </c:ser>
        <c:ser>
          <c:idx val="1"/>
          <c:order val="1"/>
          <c:tx>
            <c:strRef>
              <c:f>CPAN_Table_2!$E$7:$E$8</c:f>
              <c:strCache>
                <c:ptCount val="2"/>
                <c:pt idx="0">
                  <c:v>Texas-Wide Clinics</c:v>
                </c:pt>
                <c:pt idx="1">
                  <c:v> (N=8024)</c:v>
                </c:pt>
              </c:strCache>
            </c:strRef>
          </c:tx>
          <c:spPr>
            <a:solidFill>
              <a:schemeClr val="accent1"/>
            </a:solidFill>
            <a:ln>
              <a:noFill/>
            </a:ln>
            <a:effectLst/>
          </c:spPr>
          <c:invertIfNegative val="0"/>
          <c:cat>
            <c:strRef>
              <c:f>CPAN_Table_2!$C$10:$C$19</c:f>
              <c:strCache>
                <c:ptCount val="10"/>
                <c:pt idx="0">
                  <c:v>2013 RUCC Codee</c:v>
                </c:pt>
                <c:pt idx="1">
                  <c:v>Metro</c:v>
                </c:pt>
                <c:pt idx="2">
                  <c:v>Non-Metro</c:v>
                </c:pt>
                <c:pt idx="3">
                  <c:v>Rural</c:v>
                </c:pt>
                <c:pt idx="4">
                  <c:v>SVI Scoresf</c:v>
                </c:pt>
                <c:pt idx="5">
                  <c:v>  &lt; 0.2
(least vulnerable)</c:v>
                </c:pt>
                <c:pt idx="6">
                  <c:v>0.2 - 0.4</c:v>
                </c:pt>
                <c:pt idx="7">
                  <c:v>0.4 - 0.6</c:v>
                </c:pt>
                <c:pt idx="8">
                  <c:v>0.6 - 0.8</c:v>
                </c:pt>
                <c:pt idx="9">
                  <c:v>0.8 + 
(most vulnerable)</c:v>
                </c:pt>
              </c:strCache>
            </c:strRef>
          </c:cat>
          <c:val>
            <c:numRef>
              <c:f>CPAN_Table_2!$E$10:$E$19</c:f>
              <c:numCache>
                <c:formatCode>0.0%</c:formatCode>
                <c:ptCount val="10"/>
                <c:pt idx="1">
                  <c:v>0.93300000000000005</c:v>
                </c:pt>
                <c:pt idx="2">
                  <c:v>3.6999999999999998E-2</c:v>
                </c:pt>
                <c:pt idx="3">
                  <c:v>0.03</c:v>
                </c:pt>
                <c:pt idx="5">
                  <c:v>0.246</c:v>
                </c:pt>
                <c:pt idx="6">
                  <c:v>0.16500000000000001</c:v>
                </c:pt>
                <c:pt idx="7">
                  <c:v>0.05</c:v>
                </c:pt>
                <c:pt idx="8">
                  <c:v>0.441</c:v>
                </c:pt>
                <c:pt idx="9">
                  <c:v>9.8000000000000004E-2</c:v>
                </c:pt>
              </c:numCache>
            </c:numRef>
          </c:val>
          <c:extLst>
            <c:ext xmlns:c16="http://schemas.microsoft.com/office/drawing/2014/chart" uri="{C3380CC4-5D6E-409C-BE32-E72D297353CC}">
              <c16:uniqueId val="{00000001-7449-4445-A2EC-01F1DF318E74}"/>
            </c:ext>
          </c:extLst>
        </c:ser>
        <c:dLbls>
          <c:showLegendKey val="0"/>
          <c:showVal val="0"/>
          <c:showCatName val="0"/>
          <c:showSerName val="0"/>
          <c:showPercent val="0"/>
          <c:showBubbleSize val="0"/>
        </c:dLbls>
        <c:gapWidth val="125"/>
        <c:axId val="601307608"/>
        <c:axId val="863766072"/>
      </c:barChart>
      <c:catAx>
        <c:axId val="601307608"/>
        <c:scaling>
          <c:orientation val="maxMin"/>
        </c:scaling>
        <c:delete val="0"/>
        <c:axPos val="l"/>
        <c:numFmt formatCode="General" sourceLinked="1"/>
        <c:majorTickMark val="none"/>
        <c:minorTickMark val="none"/>
        <c:tickLblPos val="nextTo"/>
        <c:spPr>
          <a:noFill/>
          <a:ln w="9525" cap="flat" cmpd="sng" algn="ctr">
            <a:solidFill>
              <a:schemeClr val="accent2">
                <a:lumMod val="20000"/>
                <a:lumOff val="80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20000"/>
                    <a:lumOff val="80000"/>
                  </a:schemeClr>
                </a:solidFill>
                <a:latin typeface="+mn-lt"/>
                <a:ea typeface="+mn-ea"/>
                <a:cs typeface="+mn-cs"/>
              </a:defRPr>
            </a:pPr>
            <a:endParaRPr lang="en-US"/>
          </a:p>
        </c:txPr>
        <c:crossAx val="863766072"/>
        <c:crosses val="autoZero"/>
        <c:auto val="1"/>
        <c:lblAlgn val="ctr"/>
        <c:lblOffset val="100"/>
        <c:noMultiLvlLbl val="0"/>
      </c:catAx>
      <c:valAx>
        <c:axId val="863766072"/>
        <c:scaling>
          <c:orientation val="minMax"/>
        </c:scaling>
        <c:delete val="0"/>
        <c:axPos val="b"/>
        <c:majorGridlines>
          <c:spPr>
            <a:ln w="6350" cap="flat" cmpd="sng" algn="ctr">
              <a:solidFill>
                <a:schemeClr val="accent3">
                  <a:lumMod val="20000"/>
                  <a:lumOff val="80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mn-cs"/>
              </a:defRPr>
            </a:pPr>
            <a:endParaRPr lang="en-US"/>
          </a:p>
        </c:txPr>
        <c:crossAx val="601307608"/>
        <c:crosses val="max"/>
        <c:crossBetween val="between"/>
      </c:valAx>
      <c:spPr>
        <a:noFill/>
        <a:ln>
          <a:noFill/>
        </a:ln>
        <a:effectLst/>
      </c:spPr>
    </c:plotArea>
    <c:legend>
      <c:legendPos val="b"/>
      <c:layout>
        <c:manualLayout>
          <c:xMode val="edge"/>
          <c:yMode val="edge"/>
          <c:x val="0.11382611582782724"/>
          <c:y val="0.94108633084861693"/>
          <c:w val="0.77640793989814327"/>
          <c:h val="5.5437839577601865E-2"/>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accent2">
                  <a:lumMod val="75000"/>
                </a:schemeClr>
              </a:solidFill>
              <a:latin typeface="Lato" panose="020B0604020202020204" charset="0"/>
              <a:ea typeface="+mn-ea"/>
              <a:cs typeface="+mn-cs"/>
            </a:defRPr>
          </a:pPr>
          <a:endParaRPr lang="en-US"/>
        </a:p>
      </c:txPr>
    </c:legend>
    <c:plotVisOnly val="1"/>
    <c:dispBlanksAs val="gap"/>
    <c:showDLblsOverMax val="0"/>
  </c:chart>
  <c:spPr>
    <a:noFill/>
    <a:ln w="6350">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2">
                    <a:lumMod val="75000"/>
                  </a:schemeClr>
                </a:solidFill>
                <a:latin typeface="Lato" panose="020B0604020202020204" charset="0"/>
                <a:ea typeface="+mn-ea"/>
                <a:cs typeface="+mn-cs"/>
              </a:defRPr>
            </a:pPr>
            <a:r>
              <a:rPr lang="en-US" b="1" dirty="0" smtClean="0">
                <a:solidFill>
                  <a:schemeClr val="accent2">
                    <a:lumMod val="75000"/>
                  </a:schemeClr>
                </a:solidFill>
                <a:latin typeface="Lato" panose="020B0604020202020204" charset="0"/>
              </a:rPr>
              <a:t>Reasons</a:t>
            </a:r>
            <a:r>
              <a:rPr lang="en-US" b="1" baseline="0" dirty="0" smtClean="0">
                <a:solidFill>
                  <a:schemeClr val="accent2">
                    <a:lumMod val="75000"/>
                  </a:schemeClr>
                </a:solidFill>
                <a:latin typeface="Lato" panose="020B0604020202020204" charset="0"/>
              </a:rPr>
              <a:t> for CPAN </a:t>
            </a:r>
            <a:r>
              <a:rPr lang="en-US" b="1" dirty="0" smtClean="0">
                <a:solidFill>
                  <a:schemeClr val="accent2">
                    <a:lumMod val="75000"/>
                  </a:schemeClr>
                </a:solidFill>
                <a:latin typeface="Lato" panose="020B0604020202020204" charset="0"/>
              </a:rPr>
              <a:t>Consults</a:t>
            </a:r>
            <a:r>
              <a:rPr lang="en-US" b="1" baseline="0" dirty="0" smtClean="0">
                <a:solidFill>
                  <a:schemeClr val="accent2">
                    <a:lumMod val="75000"/>
                  </a:schemeClr>
                </a:solidFill>
                <a:latin typeface="Lato" panose="020B0604020202020204" charset="0"/>
              </a:rPr>
              <a:t> </a:t>
            </a:r>
            <a:r>
              <a:rPr lang="en-US" b="1" dirty="0" smtClean="0">
                <a:solidFill>
                  <a:schemeClr val="accent2">
                    <a:lumMod val="75000"/>
                  </a:schemeClr>
                </a:solidFill>
                <a:latin typeface="Lato" panose="020B0604020202020204" charset="0"/>
              </a:rPr>
              <a:t>(N=9,579)</a:t>
            </a:r>
            <a:r>
              <a:rPr lang="en-US" b="1" baseline="30000" dirty="0" smtClean="0">
                <a:solidFill>
                  <a:schemeClr val="accent2">
                    <a:lumMod val="75000"/>
                  </a:schemeClr>
                </a:solidFill>
                <a:latin typeface="Lato" panose="020B0604020202020204" charset="0"/>
              </a:rPr>
              <a:t>a</a:t>
            </a:r>
            <a:endParaRPr lang="en-US" b="1" baseline="30000" dirty="0">
              <a:solidFill>
                <a:schemeClr val="accent2">
                  <a:lumMod val="75000"/>
                </a:schemeClr>
              </a:solidFill>
              <a:latin typeface="Lato" panose="020B0604020202020204" charset="0"/>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accent2">
                  <a:lumMod val="75000"/>
                </a:schemeClr>
              </a:solidFill>
              <a:latin typeface="Lato" panose="020B0604020202020204" charset="0"/>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cat>
            <c:strRef>
              <c:f>'CPAN_Table 5'!$B$28:$B$33</c:f>
              <c:strCache>
                <c:ptCount val="6"/>
                <c:pt idx="0">
                  <c:v>Call Reason </c:v>
                </c:pt>
                <c:pt idx="1">
                  <c:v>  Assessment</c:v>
                </c:pt>
                <c:pt idx="2">
                  <c:v>  Diagnosis</c:v>
                </c:pt>
                <c:pt idx="3">
                  <c:v>  Medication Management</c:v>
                </c:pt>
                <c:pt idx="4">
                  <c:v>  Referral Assistance</c:v>
                </c:pt>
                <c:pt idx="5">
                  <c:v>  General Resources</c:v>
                </c:pt>
              </c:strCache>
            </c:strRef>
          </c:cat>
          <c:val>
            <c:numRef>
              <c:f>'CPAN_Table 5'!$C$28:$C$33</c:f>
              <c:numCache>
                <c:formatCode>General</c:formatCode>
                <c:ptCount val="6"/>
                <c:pt idx="1">
                  <c:v>533</c:v>
                </c:pt>
                <c:pt idx="2">
                  <c:v>372</c:v>
                </c:pt>
                <c:pt idx="3">
                  <c:v>3488</c:v>
                </c:pt>
                <c:pt idx="4">
                  <c:v>5017</c:v>
                </c:pt>
                <c:pt idx="5">
                  <c:v>2216</c:v>
                </c:pt>
              </c:numCache>
            </c:numRef>
          </c:val>
          <c:extLst>
            <c:ext xmlns:c16="http://schemas.microsoft.com/office/drawing/2014/chart" uri="{C3380CC4-5D6E-409C-BE32-E72D297353CC}">
              <c16:uniqueId val="{00000000-B1CD-41A5-9E36-6CC33AB82541}"/>
            </c:ext>
          </c:extLst>
        </c:ser>
        <c:dLbls>
          <c:showLegendKey val="0"/>
          <c:showVal val="0"/>
          <c:showCatName val="0"/>
          <c:showSerName val="0"/>
          <c:showPercent val="0"/>
          <c:showBubbleSize val="0"/>
        </c:dLbls>
        <c:gapWidth val="140"/>
        <c:axId val="597422104"/>
        <c:axId val="597423416"/>
      </c:barChart>
      <c:catAx>
        <c:axId val="597422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mn-cs"/>
              </a:defRPr>
            </a:pPr>
            <a:endParaRPr lang="en-US"/>
          </a:p>
        </c:txPr>
        <c:crossAx val="597423416"/>
        <c:crosses val="autoZero"/>
        <c:auto val="1"/>
        <c:lblAlgn val="ctr"/>
        <c:lblOffset val="100"/>
        <c:noMultiLvlLbl val="0"/>
      </c:catAx>
      <c:valAx>
        <c:axId val="597423416"/>
        <c:scaling>
          <c:orientation val="minMax"/>
        </c:scaling>
        <c:delete val="0"/>
        <c:axPos val="b"/>
        <c:majorGridlines>
          <c:spPr>
            <a:ln w="6350" cap="flat" cmpd="sng" algn="ctr">
              <a:solidFill>
                <a:schemeClr val="tx2">
                  <a:lumMod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accent2">
                        <a:lumMod val="75000"/>
                      </a:schemeClr>
                    </a:solidFill>
                    <a:latin typeface="Lato" panose="020B0604020202020204" charset="0"/>
                    <a:ea typeface="+mn-ea"/>
                    <a:cs typeface="+mn-cs"/>
                  </a:defRPr>
                </a:pPr>
                <a:r>
                  <a:rPr lang="en-US" dirty="0" smtClean="0">
                    <a:solidFill>
                      <a:schemeClr val="accent2">
                        <a:lumMod val="75000"/>
                      </a:schemeClr>
                    </a:solidFill>
                    <a:latin typeface="Lato" panose="020B0604020202020204" charset="0"/>
                  </a:rPr>
                  <a:t>Total CPAN </a:t>
                </a:r>
                <a:r>
                  <a:rPr lang="en-US" dirty="0" err="1" smtClean="0">
                    <a:solidFill>
                      <a:schemeClr val="accent2">
                        <a:lumMod val="75000"/>
                      </a:schemeClr>
                    </a:solidFill>
                    <a:latin typeface="Lato" panose="020B0604020202020204" charset="0"/>
                  </a:rPr>
                  <a:t>Calls</a:t>
                </a:r>
                <a:r>
                  <a:rPr lang="en-US" baseline="30000" dirty="0" err="1" smtClean="0">
                    <a:solidFill>
                      <a:schemeClr val="accent2">
                        <a:lumMod val="75000"/>
                      </a:schemeClr>
                    </a:solidFill>
                    <a:latin typeface="Lato" panose="020B0604020202020204" charset="0"/>
                  </a:rPr>
                  <a:t>b</a:t>
                </a:r>
                <a:endParaRPr lang="en-US" baseline="30000" dirty="0">
                  <a:solidFill>
                    <a:schemeClr val="accent2">
                      <a:lumMod val="75000"/>
                    </a:schemeClr>
                  </a:solidFill>
                  <a:latin typeface="Lato" panose="020B0604020202020204" charset="0"/>
                </a:endParaRPr>
              </a:p>
            </c:rich>
          </c:tx>
          <c:layout>
            <c:manualLayout>
              <c:xMode val="edge"/>
              <c:yMode val="edge"/>
              <c:x val="0.5438919510061242"/>
              <c:y val="0.9004629629629629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2">
                      <a:lumMod val="75000"/>
                    </a:schemeClr>
                  </a:solidFill>
                  <a:latin typeface="Lato" panose="020B060402020202020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mn-cs"/>
              </a:defRPr>
            </a:pPr>
            <a:endParaRPr lang="en-US"/>
          </a:p>
        </c:txPr>
        <c:crossAx val="597422104"/>
        <c:crosses val="autoZero"/>
        <c:crossBetween val="between"/>
      </c:valAx>
      <c:spPr>
        <a:noFill/>
        <a:ln>
          <a:noFill/>
        </a:ln>
        <a:effectLst/>
      </c:spPr>
    </c:plotArea>
    <c:plotVisOnly val="1"/>
    <c:dispBlanksAs val="gap"/>
    <c:showDLblsOverMax val="0"/>
  </c:chart>
  <c:spPr>
    <a:noFill/>
    <a:ln w="6350">
      <a:solidFill>
        <a:schemeClr val="accent2">
          <a:lumMod val="60000"/>
          <a:lumOff val="40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76917327551363"/>
          <c:y val="0.18433607280776823"/>
          <c:w val="0.68770569423914629"/>
          <c:h val="0.61829137390646161"/>
        </c:manualLayout>
      </c:layout>
      <c:barChart>
        <c:barDir val="bar"/>
        <c:grouping val="clustered"/>
        <c:varyColors val="0"/>
        <c:ser>
          <c:idx val="0"/>
          <c:order val="0"/>
          <c:tx>
            <c:strRef>
              <c:f>TCHATT_Table_2!$I$9</c:f>
              <c:strCache>
                <c:ptCount val="1"/>
                <c:pt idx="0">
                  <c:v>Texas-Wide Campuses  (N=9653)</c:v>
                </c:pt>
              </c:strCache>
            </c:strRef>
          </c:tx>
          <c:spPr>
            <a:solidFill>
              <a:srgbClr val="4E738A"/>
            </a:solidFill>
            <a:ln>
              <a:noFill/>
            </a:ln>
            <a:effectLst/>
          </c:spPr>
          <c:invertIfNegative val="0"/>
          <c:cat>
            <c:strRef>
              <c:f>TCHATT_Table_2!$H$10:$H$20</c:f>
              <c:strCache>
                <c:ptCount val="11"/>
                <c:pt idx="0">
                  <c:v>Campus Size</c:v>
                </c:pt>
                <c:pt idx="1">
                  <c:v>&lt; 500</c:v>
                </c:pt>
                <c:pt idx="2">
                  <c:v>500 - 1000</c:v>
                </c:pt>
                <c:pt idx="3">
                  <c:v>1000 - 1500</c:v>
                </c:pt>
                <c:pt idx="4">
                  <c:v>1500 +</c:v>
                </c:pt>
                <c:pt idx="5">
                  <c:v>TEA Rural/Urban Codes</c:v>
                </c:pt>
                <c:pt idx="6">
                  <c:v>Rural</c:v>
                </c:pt>
                <c:pt idx="7">
                  <c:v>Urban</c:v>
                </c:pt>
                <c:pt idx="8">
                  <c:v>% Economic Disadvantage</c:v>
                </c:pt>
                <c:pt idx="9">
                  <c:v>&lt;70%</c:v>
                </c:pt>
                <c:pt idx="10">
                  <c:v>70% +</c:v>
                </c:pt>
              </c:strCache>
            </c:strRef>
          </c:cat>
          <c:val>
            <c:numRef>
              <c:f>TCHATT_Table_2!$I$10:$I$20</c:f>
              <c:numCache>
                <c:formatCode>0.0%</c:formatCode>
                <c:ptCount val="11"/>
                <c:pt idx="1">
                  <c:v>0.53600000000000003</c:v>
                </c:pt>
                <c:pt idx="2">
                  <c:v>0.35899999999999999</c:v>
                </c:pt>
                <c:pt idx="3">
                  <c:v>5.3999999999999999E-2</c:v>
                </c:pt>
                <c:pt idx="4">
                  <c:v>5.0999999999999997E-2</c:v>
                </c:pt>
                <c:pt idx="6">
                  <c:v>0.34499999999999997</c:v>
                </c:pt>
                <c:pt idx="7">
                  <c:v>0.65300000000000002</c:v>
                </c:pt>
                <c:pt idx="9">
                  <c:v>0.57099999999999995</c:v>
                </c:pt>
                <c:pt idx="10">
                  <c:v>0.41499999999999998</c:v>
                </c:pt>
              </c:numCache>
            </c:numRef>
          </c:val>
          <c:extLst>
            <c:ext xmlns:c16="http://schemas.microsoft.com/office/drawing/2014/chart" uri="{C3380CC4-5D6E-409C-BE32-E72D297353CC}">
              <c16:uniqueId val="{00000001-3E46-4F2E-BD6D-7C643168BE90}"/>
            </c:ext>
          </c:extLst>
        </c:ser>
        <c:ser>
          <c:idx val="1"/>
          <c:order val="1"/>
          <c:tx>
            <c:strRef>
              <c:f>TCHATT_Table_2!$J$9</c:f>
              <c:strCache>
                <c:ptCount val="1"/>
                <c:pt idx="0">
                  <c:v>Enrolled Campuses  (N=3215)</c:v>
                </c:pt>
              </c:strCache>
            </c:strRef>
          </c:tx>
          <c:spPr>
            <a:solidFill>
              <a:srgbClr val="AE6042"/>
            </a:solidFill>
            <a:ln>
              <a:noFill/>
            </a:ln>
            <a:effectLst/>
          </c:spPr>
          <c:invertIfNegative val="0"/>
          <c:dLbls>
            <c:dLbl>
              <c:idx val="1"/>
              <c:delete val="1"/>
              <c:extLst>
                <c:ext xmlns:c15="http://schemas.microsoft.com/office/drawing/2012/chart" uri="{CE6537A1-D6FC-4f65-9D91-7224C49458BB}">
                  <c15:layout/>
                </c:ext>
                <c:ext xmlns:c16="http://schemas.microsoft.com/office/drawing/2014/chart" uri="{C3380CC4-5D6E-409C-BE32-E72D297353CC}">
                  <c16:uniqueId val="{00000006-3E46-4F2E-BD6D-7C643168BE90}"/>
                </c:ext>
              </c:extLst>
            </c:dLbl>
            <c:dLbl>
              <c:idx val="2"/>
              <c:delete val="1"/>
              <c:extLst>
                <c:ext xmlns:c15="http://schemas.microsoft.com/office/drawing/2012/chart" uri="{CE6537A1-D6FC-4f65-9D91-7224C49458BB}">
                  <c15:layout/>
                </c:ext>
                <c:ext xmlns:c16="http://schemas.microsoft.com/office/drawing/2014/chart" uri="{C3380CC4-5D6E-409C-BE32-E72D297353CC}">
                  <c16:uniqueId val="{00000002-3E46-4F2E-BD6D-7C643168BE90}"/>
                </c:ext>
              </c:extLst>
            </c:dLbl>
            <c:dLbl>
              <c:idx val="3"/>
              <c:delete val="1"/>
              <c:extLst>
                <c:ext xmlns:c15="http://schemas.microsoft.com/office/drawing/2012/chart" uri="{CE6537A1-D6FC-4f65-9D91-7224C49458BB}">
                  <c15:layout/>
                </c:ext>
                <c:ext xmlns:c16="http://schemas.microsoft.com/office/drawing/2014/chart" uri="{C3380CC4-5D6E-409C-BE32-E72D297353CC}">
                  <c16:uniqueId val="{00000007-3E46-4F2E-BD6D-7C643168BE90}"/>
                </c:ext>
              </c:extLst>
            </c:dLbl>
            <c:dLbl>
              <c:idx val="4"/>
              <c:delete val="1"/>
              <c:extLst>
                <c:ext xmlns:c15="http://schemas.microsoft.com/office/drawing/2012/chart" uri="{CE6537A1-D6FC-4f65-9D91-7224C49458BB}">
                  <c15:layout/>
                </c:ext>
                <c:ext xmlns:c16="http://schemas.microsoft.com/office/drawing/2014/chart" uri="{C3380CC4-5D6E-409C-BE32-E72D297353CC}">
                  <c16:uniqueId val="{00000008-3E46-4F2E-BD6D-7C643168BE90}"/>
                </c:ext>
              </c:extLst>
            </c:dLbl>
            <c:dLbl>
              <c:idx val="6"/>
              <c:delete val="1"/>
              <c:extLst>
                <c:ext xmlns:c15="http://schemas.microsoft.com/office/drawing/2012/chart" uri="{CE6537A1-D6FC-4f65-9D91-7224C49458BB}">
                  <c15:layout/>
                </c:ext>
                <c:ext xmlns:c16="http://schemas.microsoft.com/office/drawing/2014/chart" uri="{C3380CC4-5D6E-409C-BE32-E72D297353CC}">
                  <c16:uniqueId val="{00000009-3E46-4F2E-BD6D-7C643168BE90}"/>
                </c:ext>
              </c:extLst>
            </c:dLbl>
            <c:dLbl>
              <c:idx val="7"/>
              <c:delete val="1"/>
              <c:extLst>
                <c:ext xmlns:c15="http://schemas.microsoft.com/office/drawing/2012/chart" uri="{CE6537A1-D6FC-4f65-9D91-7224C49458BB}">
                  <c15:layout/>
                </c:ext>
                <c:ext xmlns:c16="http://schemas.microsoft.com/office/drawing/2014/chart" uri="{C3380CC4-5D6E-409C-BE32-E72D297353CC}">
                  <c16:uniqueId val="{0000000B-3E46-4F2E-BD6D-7C643168BE90}"/>
                </c:ext>
              </c:extLst>
            </c:dLbl>
            <c:dLbl>
              <c:idx val="9"/>
              <c:delete val="1"/>
              <c:extLst>
                <c:ext xmlns:c15="http://schemas.microsoft.com/office/drawing/2012/chart" uri="{CE6537A1-D6FC-4f65-9D91-7224C49458BB}">
                  <c15:layout/>
                </c:ext>
                <c:ext xmlns:c16="http://schemas.microsoft.com/office/drawing/2014/chart" uri="{C3380CC4-5D6E-409C-BE32-E72D297353CC}">
                  <c16:uniqueId val="{0000000A-3E46-4F2E-BD6D-7C643168BE90}"/>
                </c:ext>
              </c:extLst>
            </c:dLbl>
            <c:dLbl>
              <c:idx val="10"/>
              <c:delete val="1"/>
              <c:extLst>
                <c:ext xmlns:c15="http://schemas.microsoft.com/office/drawing/2012/chart" uri="{CE6537A1-D6FC-4f65-9D91-7224C49458BB}">
                  <c15:layout/>
                </c:ext>
                <c:ext xmlns:c16="http://schemas.microsoft.com/office/drawing/2014/chart" uri="{C3380CC4-5D6E-409C-BE32-E72D297353CC}">
                  <c16:uniqueId val="{00000003-3E46-4F2E-BD6D-7C643168BE9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TCHATT_Table_2!$H$10:$H$20</c:f>
              <c:strCache>
                <c:ptCount val="11"/>
                <c:pt idx="0">
                  <c:v>Campus Size</c:v>
                </c:pt>
                <c:pt idx="1">
                  <c:v>&lt; 500</c:v>
                </c:pt>
                <c:pt idx="2">
                  <c:v>500 - 1000</c:v>
                </c:pt>
                <c:pt idx="3">
                  <c:v>1000 - 1500</c:v>
                </c:pt>
                <c:pt idx="4">
                  <c:v>1500 +</c:v>
                </c:pt>
                <c:pt idx="5">
                  <c:v>TEA Rural/Urban Codes</c:v>
                </c:pt>
                <c:pt idx="6">
                  <c:v>Rural</c:v>
                </c:pt>
                <c:pt idx="7">
                  <c:v>Urban</c:v>
                </c:pt>
                <c:pt idx="8">
                  <c:v>% Economic Disadvantage</c:v>
                </c:pt>
                <c:pt idx="9">
                  <c:v>&lt;70%</c:v>
                </c:pt>
                <c:pt idx="10">
                  <c:v>70% +</c:v>
                </c:pt>
              </c:strCache>
            </c:strRef>
          </c:cat>
          <c:val>
            <c:numRef>
              <c:f>TCHATT_Table_2!$J$10:$J$20</c:f>
              <c:numCache>
                <c:formatCode>0.0%</c:formatCode>
                <c:ptCount val="11"/>
                <c:pt idx="1">
                  <c:v>0.42599999999999999</c:v>
                </c:pt>
                <c:pt idx="2">
                  <c:v>0.41499999999999998</c:v>
                </c:pt>
                <c:pt idx="3">
                  <c:v>8.3000000000000004E-2</c:v>
                </c:pt>
                <c:pt idx="4">
                  <c:v>7.6999999999999999E-2</c:v>
                </c:pt>
                <c:pt idx="6">
                  <c:v>0.22600000000000001</c:v>
                </c:pt>
                <c:pt idx="7">
                  <c:v>0.77400000000000002</c:v>
                </c:pt>
                <c:pt idx="9">
                  <c:v>0.60299999999999998</c:v>
                </c:pt>
                <c:pt idx="10">
                  <c:v>0.39400000000000002</c:v>
                </c:pt>
              </c:numCache>
            </c:numRef>
          </c:val>
          <c:extLst>
            <c:ext xmlns:c16="http://schemas.microsoft.com/office/drawing/2014/chart" uri="{C3380CC4-5D6E-409C-BE32-E72D297353CC}">
              <c16:uniqueId val="{00000004-3E46-4F2E-BD6D-7C643168BE90}"/>
            </c:ext>
          </c:extLst>
        </c:ser>
        <c:dLbls>
          <c:showLegendKey val="0"/>
          <c:showVal val="0"/>
          <c:showCatName val="0"/>
          <c:showSerName val="0"/>
          <c:showPercent val="0"/>
          <c:showBubbleSize val="0"/>
        </c:dLbls>
        <c:gapWidth val="125"/>
        <c:axId val="395613631"/>
        <c:axId val="395614047"/>
      </c:barChart>
      <c:catAx>
        <c:axId val="3956136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395614047"/>
        <c:crosses val="autoZero"/>
        <c:auto val="1"/>
        <c:lblAlgn val="ctr"/>
        <c:lblOffset val="100"/>
        <c:noMultiLvlLbl val="0"/>
      </c:catAx>
      <c:valAx>
        <c:axId val="395614047"/>
        <c:scaling>
          <c:orientation val="minMax"/>
          <c:max val="1"/>
        </c:scaling>
        <c:delete val="0"/>
        <c:axPos val="b"/>
        <c:majorGridlines>
          <c:spPr>
            <a:ln w="6350" cap="flat" cmpd="sng" algn="ctr">
              <a:solidFill>
                <a:schemeClr val="accent2">
                  <a:lumMod val="40000"/>
                  <a:lumOff val="60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395613631"/>
        <c:crosses val="max"/>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2">
                  <a:lumMod val="7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accent2">
                    <a:lumMod val="75000"/>
                  </a:schemeClr>
                </a:solidFill>
                <a:latin typeface="Helvetica" panose="020B0604020202020204" pitchFamily="34" charset="0"/>
                <a:ea typeface="+mn-ea"/>
                <a:cs typeface="Helvetica" panose="020B0604020202020204" pitchFamily="34" charset="0"/>
              </a:defRPr>
            </a:pPr>
            <a:r>
              <a:rPr lang="en-US" sz="1200" b="1" baseline="0" dirty="0" smtClean="0">
                <a:solidFill>
                  <a:schemeClr val="accent2">
                    <a:lumMod val="75000"/>
                  </a:schemeClr>
                </a:solidFill>
                <a:latin typeface="Helvetica" panose="020B0604020202020204" pitchFamily="34" charset="0"/>
                <a:cs typeface="Helvetica" panose="020B0604020202020204" pitchFamily="34" charset="0"/>
              </a:rPr>
              <a:t>Care </a:t>
            </a:r>
            <a:r>
              <a:rPr lang="en-US" sz="1200" b="1" baseline="0" dirty="0">
                <a:solidFill>
                  <a:schemeClr val="accent2">
                    <a:lumMod val="75000"/>
                  </a:schemeClr>
                </a:solidFill>
                <a:latin typeface="Lato" panose="020B0604020202020204" charset="0"/>
                <a:cs typeface="Helvetica" panose="020B0604020202020204" pitchFamily="34" charset="0"/>
              </a:rPr>
              <a:t>Provided</a:t>
            </a:r>
            <a:r>
              <a:rPr lang="en-US" sz="1200" b="1" baseline="0" dirty="0">
                <a:solidFill>
                  <a:schemeClr val="accent2">
                    <a:lumMod val="75000"/>
                  </a:schemeClr>
                </a:solidFill>
                <a:latin typeface="Helvetica" panose="020B0604020202020204" pitchFamily="34" charset="0"/>
                <a:cs typeface="Helvetica" panose="020B0604020202020204" pitchFamily="34" charset="0"/>
              </a:rPr>
              <a:t> by </a:t>
            </a:r>
            <a:r>
              <a:rPr lang="en-US" sz="1200" b="1" baseline="0" dirty="0" smtClean="0">
                <a:solidFill>
                  <a:schemeClr val="accent2">
                    <a:lumMod val="75000"/>
                  </a:schemeClr>
                </a:solidFill>
                <a:latin typeface="Helvetica" panose="020B0604020202020204" pitchFamily="34" charset="0"/>
                <a:cs typeface="Helvetica" panose="020B0604020202020204" pitchFamily="34" charset="0"/>
              </a:rPr>
              <a:t>HRIs</a:t>
            </a:r>
            <a:endParaRPr lang="en-US" sz="1200" b="1" dirty="0">
              <a:solidFill>
                <a:schemeClr val="accent2">
                  <a:lumMod val="75000"/>
                </a:schemeClr>
              </a:solidFill>
              <a:latin typeface="Helvetica" panose="020B0604020202020204" pitchFamily="34" charset="0"/>
              <a:cs typeface="Helvetica" panose="020B0604020202020204" pitchFamily="34" charset="0"/>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accent2">
                  <a:lumMod val="75000"/>
                </a:schemeClr>
              </a:solidFill>
              <a:latin typeface="Helvetica" panose="020B0604020202020204" pitchFamily="34" charset="0"/>
              <a:ea typeface="+mn-ea"/>
              <a:cs typeface="Helvetica" panose="020B0604020202020204" pitchFamily="34" charset="0"/>
            </a:defRPr>
          </a:pPr>
          <a:endParaRPr lang="en-US"/>
        </a:p>
      </c:txPr>
    </c:title>
    <c:autoTitleDeleted val="0"/>
    <c:plotArea>
      <c:layout/>
      <c:barChart>
        <c:barDir val="bar"/>
        <c:grouping val="clustered"/>
        <c:varyColors val="0"/>
        <c:ser>
          <c:idx val="0"/>
          <c:order val="0"/>
          <c:spPr>
            <a:solidFill>
              <a:srgbClr val="AE6042"/>
            </a:solidFill>
            <a:ln w="19050">
              <a:solidFill>
                <a:schemeClr val="lt1"/>
              </a:solidFill>
            </a:ln>
            <a:effectLst/>
          </c:spPr>
          <c:invertIfNegative val="0"/>
          <c:dPt>
            <c:idx val="0"/>
            <c:invertIfNegative val="0"/>
            <c:bubble3D val="0"/>
            <c:spPr>
              <a:solidFill>
                <a:srgbClr val="AE6042"/>
              </a:solidFill>
              <a:ln w="19050">
                <a:solidFill>
                  <a:schemeClr val="lt1"/>
                </a:solidFill>
              </a:ln>
              <a:effectLst/>
            </c:spPr>
            <c:extLst>
              <c:ext xmlns:c16="http://schemas.microsoft.com/office/drawing/2014/chart" uri="{C3380CC4-5D6E-409C-BE32-E72D297353CC}">
                <c16:uniqueId val="{00000001-8694-48B5-A10D-885137683000}"/>
              </c:ext>
            </c:extLst>
          </c:dPt>
          <c:dPt>
            <c:idx val="1"/>
            <c:invertIfNegative val="0"/>
            <c:bubble3D val="0"/>
            <c:spPr>
              <a:solidFill>
                <a:srgbClr val="AE6042"/>
              </a:solidFill>
              <a:ln w="19050">
                <a:solidFill>
                  <a:schemeClr val="lt1"/>
                </a:solidFill>
              </a:ln>
              <a:effectLst/>
            </c:spPr>
            <c:extLst>
              <c:ext xmlns:c16="http://schemas.microsoft.com/office/drawing/2014/chart" uri="{C3380CC4-5D6E-409C-BE32-E72D297353CC}">
                <c16:uniqueId val="{00000003-8694-48B5-A10D-885137683000}"/>
              </c:ext>
            </c:extLst>
          </c:dPt>
          <c:dPt>
            <c:idx val="2"/>
            <c:invertIfNegative val="0"/>
            <c:bubble3D val="0"/>
            <c:spPr>
              <a:solidFill>
                <a:srgbClr val="AE6042"/>
              </a:solidFill>
              <a:ln w="19050">
                <a:solidFill>
                  <a:schemeClr val="lt1"/>
                </a:solidFill>
              </a:ln>
              <a:effectLst/>
            </c:spPr>
            <c:extLst>
              <c:ext xmlns:c16="http://schemas.microsoft.com/office/drawing/2014/chart" uri="{C3380CC4-5D6E-409C-BE32-E72D297353CC}">
                <c16:uniqueId val="{00000005-8694-48B5-A10D-885137683000}"/>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TCHATT_Table_7!$F$16:$F$18</c:f>
              <c:strCache>
                <c:ptCount val="3"/>
                <c:pt idx="0">
                  <c:v>   Assessment</c:v>
                </c:pt>
                <c:pt idx="1">
                  <c:v>   Standardized measure</c:v>
                </c:pt>
                <c:pt idx="2">
                  <c:v>   Medication management</c:v>
                </c:pt>
              </c:strCache>
            </c:strRef>
          </c:cat>
          <c:val>
            <c:numRef>
              <c:f>TCHATT_Table_7!$G$16:$G$18</c:f>
              <c:numCache>
                <c:formatCode>0.0%</c:formatCode>
                <c:ptCount val="3"/>
                <c:pt idx="0">
                  <c:v>0.41</c:v>
                </c:pt>
                <c:pt idx="1">
                  <c:v>0.121</c:v>
                </c:pt>
                <c:pt idx="2">
                  <c:v>0.10100000000000001</c:v>
                </c:pt>
              </c:numCache>
            </c:numRef>
          </c:val>
          <c:extLst>
            <c:ext xmlns:c16="http://schemas.microsoft.com/office/drawing/2014/chart" uri="{C3380CC4-5D6E-409C-BE32-E72D297353CC}">
              <c16:uniqueId val="{00000006-8694-48B5-A10D-885137683000}"/>
            </c:ext>
          </c:extLst>
        </c:ser>
        <c:dLbls>
          <c:showLegendKey val="0"/>
          <c:showVal val="0"/>
          <c:showCatName val="0"/>
          <c:showSerName val="0"/>
          <c:showPercent val="0"/>
          <c:showBubbleSize val="0"/>
        </c:dLbls>
        <c:gapWidth val="150"/>
        <c:axId val="343859407"/>
        <c:axId val="343858159"/>
      </c:barChart>
      <c:valAx>
        <c:axId val="3438581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chemeClr val="accent2">
                        <a:lumMod val="75000"/>
                      </a:schemeClr>
                    </a:solidFill>
                    <a:latin typeface="+mn-lt"/>
                    <a:ea typeface="+mn-ea"/>
                    <a:cs typeface="+mn-cs"/>
                  </a:defRPr>
                </a:pPr>
                <a:r>
                  <a:rPr lang="en-US" sz="900" dirty="0" smtClean="0">
                    <a:solidFill>
                      <a:schemeClr val="accent2">
                        <a:lumMod val="75000"/>
                      </a:schemeClr>
                    </a:solidFill>
                    <a:latin typeface="Helvetica" panose="020B0604020202020204" pitchFamily="34" charset="0"/>
                    <a:cs typeface="Helvetica" panose="020B0604020202020204" pitchFamily="34" charset="0"/>
                  </a:rPr>
                  <a:t>% Completed </a:t>
                </a:r>
                <a:r>
                  <a:rPr lang="en-US" sz="900" dirty="0">
                    <a:solidFill>
                      <a:schemeClr val="accent2">
                        <a:lumMod val="75000"/>
                      </a:schemeClr>
                    </a:solidFill>
                    <a:latin typeface="Helvetica" panose="020B0604020202020204" pitchFamily="34" charset="0"/>
                    <a:cs typeface="Helvetica" panose="020B0604020202020204" pitchFamily="34" charset="0"/>
                  </a:rPr>
                  <a:t>TCHATT Sessions</a:t>
                </a: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accent2">
                      <a:lumMod val="7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343859407"/>
        <c:crosses val="max"/>
        <c:crossBetween val="between"/>
        <c:majorUnit val="0.1"/>
      </c:valAx>
      <c:catAx>
        <c:axId val="343859407"/>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343858159"/>
        <c:crosses val="autoZero"/>
        <c:auto val="1"/>
        <c:lblAlgn val="ctr"/>
        <c:lblOffset val="100"/>
        <c:noMultiLvlLbl val="0"/>
      </c:catAx>
      <c:spPr>
        <a:noFill/>
        <a:ln>
          <a:noFill/>
        </a:ln>
        <a:effectLst/>
      </c:spPr>
    </c:plotArea>
    <c:plotVisOnly val="1"/>
    <c:dispBlanksAs val="gap"/>
    <c:showDLblsOverMax val="0"/>
  </c:chart>
  <c:spPr>
    <a:noFill/>
    <a:ln w="6350">
      <a:solidFill>
        <a:schemeClr val="accent2">
          <a:lumMod val="60000"/>
          <a:lumOff val="40000"/>
        </a:schemeClr>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r>
              <a:rPr lang="en-US" sz="1200" b="1" i="0" u="none" strike="noStrike" baseline="0" dirty="0" smtClean="0">
                <a:solidFill>
                  <a:schemeClr val="accent2">
                    <a:lumMod val="75000"/>
                  </a:schemeClr>
                </a:solidFill>
                <a:effectLst/>
                <a:latin typeface="Lato" panose="020B0604020202020204" charset="0"/>
              </a:rPr>
              <a:t>HRI </a:t>
            </a:r>
            <a:r>
              <a:rPr lang="en-US" sz="1200" b="1" i="0" u="none" strike="noStrike" baseline="0" dirty="0">
                <a:solidFill>
                  <a:schemeClr val="accent2">
                    <a:lumMod val="75000"/>
                  </a:schemeClr>
                </a:solidFill>
                <a:effectLst/>
                <a:latin typeface="Lato" panose="020B0604020202020204" charset="0"/>
              </a:rPr>
              <a:t>Provider </a:t>
            </a:r>
            <a:r>
              <a:rPr lang="en-US" sz="1200" b="1" i="0" u="none" strike="noStrike" baseline="0" dirty="0" smtClean="0">
                <a:solidFill>
                  <a:schemeClr val="accent2">
                    <a:lumMod val="75000"/>
                  </a:schemeClr>
                </a:solidFill>
                <a:effectLst/>
                <a:latin typeface="Lato" panose="020B0604020202020204" charset="0"/>
              </a:rPr>
              <a:t>Type</a:t>
            </a:r>
            <a:endParaRPr lang="en-US" sz="1200" b="1" dirty="0">
              <a:solidFill>
                <a:schemeClr val="accent2">
                  <a:lumMod val="75000"/>
                </a:schemeClr>
              </a:solidFill>
              <a:latin typeface="Lato" panose="020B0604020202020204" charset="0"/>
              <a:cs typeface="Helvetica" panose="020B0604020202020204" pitchFamily="34" charset="0"/>
            </a:endParaRPr>
          </a:p>
        </c:rich>
      </c:tx>
      <c:layout/>
      <c:overlay val="0"/>
      <c:spPr>
        <a:noFill/>
        <a:ln>
          <a:noFill/>
        </a:ln>
        <a:effectLst/>
      </c:spPr>
      <c:txPr>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endParaRPr lang="en-US"/>
        </a:p>
      </c:txPr>
    </c:title>
    <c:autoTitleDeleted val="0"/>
    <c:plotArea>
      <c:layout/>
      <c:barChart>
        <c:barDir val="bar"/>
        <c:grouping val="clustered"/>
        <c:varyColors val="0"/>
        <c:ser>
          <c:idx val="0"/>
          <c:order val="0"/>
          <c:spPr>
            <a:solidFill>
              <a:srgbClr val="344775"/>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1C43-42BC-B572-72F192C7E5CF}"/>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3-1C43-42BC-B572-72F192C7E5CF}"/>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1C43-42BC-B572-72F192C7E5CF}"/>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7-1C43-42BC-B572-72F192C7E5CF}"/>
              </c:ext>
            </c:extLst>
          </c:dPt>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9-1C43-42BC-B572-72F192C7E5CF}"/>
              </c:ext>
            </c:extLst>
          </c:dPt>
          <c:dPt>
            <c:idx val="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B-1C43-42BC-B572-72F192C7E5CF}"/>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TCHATT_Table_7!$F$9:$F$14</c:f>
              <c:strCache>
                <c:ptCount val="6"/>
                <c:pt idx="0">
                  <c:v>   Physician Assistant</c:v>
                </c:pt>
                <c:pt idx="1">
                  <c:v>   Nurse Practitioner</c:v>
                </c:pt>
                <c:pt idx="2">
                  <c:v>   Psychiatrist</c:v>
                </c:pt>
                <c:pt idx="3">
                  <c:v>   Psychologist</c:v>
                </c:pt>
                <c:pt idx="4">
                  <c:v>   LCSW/LMSW</c:v>
                </c:pt>
                <c:pt idx="5">
                  <c:v>   LPC/LMHC</c:v>
                </c:pt>
              </c:strCache>
            </c:strRef>
          </c:cat>
          <c:val>
            <c:numRef>
              <c:f>TCHATT_Table_7!$G$9:$G$14</c:f>
              <c:numCache>
                <c:formatCode>0.0%</c:formatCode>
                <c:ptCount val="6"/>
                <c:pt idx="0">
                  <c:v>8.0000000000000002E-3</c:v>
                </c:pt>
                <c:pt idx="1">
                  <c:v>4.2999999999999997E-2</c:v>
                </c:pt>
                <c:pt idx="2">
                  <c:v>0.111</c:v>
                </c:pt>
                <c:pt idx="3">
                  <c:v>0.16400000000000001</c:v>
                </c:pt>
                <c:pt idx="4">
                  <c:v>0.26100000000000001</c:v>
                </c:pt>
                <c:pt idx="5">
                  <c:v>0.41499999999999998</c:v>
                </c:pt>
              </c:numCache>
            </c:numRef>
          </c:val>
          <c:extLst>
            <c:ext xmlns:c16="http://schemas.microsoft.com/office/drawing/2014/chart" uri="{C3380CC4-5D6E-409C-BE32-E72D297353CC}">
              <c16:uniqueId val="{0000000C-1C43-42BC-B572-72F192C7E5CF}"/>
            </c:ext>
          </c:extLst>
        </c:ser>
        <c:dLbls>
          <c:showLegendKey val="0"/>
          <c:showVal val="0"/>
          <c:showCatName val="0"/>
          <c:showSerName val="0"/>
          <c:showPercent val="0"/>
          <c:showBubbleSize val="0"/>
        </c:dLbls>
        <c:gapWidth val="100"/>
        <c:axId val="868688447"/>
        <c:axId val="2048422575"/>
      </c:barChart>
      <c:valAx>
        <c:axId val="204842257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chemeClr val="accent2">
                        <a:lumMod val="75000"/>
                      </a:schemeClr>
                    </a:solidFill>
                    <a:latin typeface="+mn-lt"/>
                    <a:ea typeface="+mn-ea"/>
                    <a:cs typeface="+mn-cs"/>
                  </a:defRPr>
                </a:pPr>
                <a:r>
                  <a:rPr lang="en-US" sz="900">
                    <a:solidFill>
                      <a:schemeClr val="accent2">
                        <a:lumMod val="75000"/>
                      </a:schemeClr>
                    </a:solidFill>
                    <a:latin typeface="Helvetica" panose="020B0604020202020204" pitchFamily="34" charset="0"/>
                    <a:cs typeface="Helvetica" panose="020B0604020202020204" pitchFamily="34" charset="0"/>
                  </a:rPr>
                  <a:t>% Completed TCHATT</a:t>
                </a:r>
                <a:r>
                  <a:rPr lang="en-US" sz="900" baseline="0">
                    <a:solidFill>
                      <a:schemeClr val="accent2">
                        <a:lumMod val="75000"/>
                      </a:schemeClr>
                    </a:solidFill>
                    <a:latin typeface="Helvetica" panose="020B0604020202020204" pitchFamily="34" charset="0"/>
                    <a:cs typeface="Helvetica" panose="020B0604020202020204" pitchFamily="34" charset="0"/>
                  </a:rPr>
                  <a:t> Sessions</a:t>
                </a:r>
                <a:endParaRPr lang="en-US" sz="900">
                  <a:solidFill>
                    <a:schemeClr val="accent2">
                      <a:lumMod val="75000"/>
                    </a:schemeClr>
                  </a:solidFill>
                  <a:latin typeface="Helvetica" panose="020B0604020202020204" pitchFamily="34" charset="0"/>
                  <a:cs typeface="Helvetica" panose="020B0604020202020204" pitchFamily="34" charset="0"/>
                </a:endParaRP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accent2">
                      <a:lumMod val="7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868688447"/>
        <c:crosses val="autoZero"/>
        <c:crossBetween val="between"/>
      </c:valAx>
      <c:catAx>
        <c:axId val="86868844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2048422575"/>
        <c:crosses val="autoZero"/>
        <c:auto val="1"/>
        <c:lblAlgn val="ctr"/>
        <c:lblOffset val="100"/>
        <c:noMultiLvlLbl val="0"/>
      </c:catAx>
      <c:spPr>
        <a:noFill/>
        <a:ln>
          <a:noFill/>
        </a:ln>
        <a:effectLst/>
      </c:spPr>
    </c:plotArea>
    <c:plotVisOnly val="1"/>
    <c:dispBlanksAs val="gap"/>
    <c:showDLblsOverMax val="0"/>
  </c:chart>
  <c:spPr>
    <a:noFill/>
    <a:ln w="6350">
      <a:solidFill>
        <a:schemeClr val="accent2">
          <a:lumMod val="60000"/>
          <a:lumOff val="40000"/>
        </a:schemeClr>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r>
              <a:rPr lang="en-US" sz="1200" b="1" i="0" u="none" strike="noStrike" baseline="0" dirty="0" smtClean="0">
                <a:solidFill>
                  <a:schemeClr val="accent2">
                    <a:lumMod val="75000"/>
                  </a:schemeClr>
                </a:solidFill>
                <a:effectLst/>
                <a:latin typeface="Lato" panose="020B0604020202020204" charset="0"/>
              </a:rPr>
              <a:t>Top 5 Intervention </a:t>
            </a:r>
            <a:r>
              <a:rPr lang="en-US" sz="1200" b="1" i="0" u="none" strike="noStrike" baseline="0" dirty="0">
                <a:solidFill>
                  <a:schemeClr val="accent2">
                    <a:lumMod val="75000"/>
                  </a:schemeClr>
                </a:solidFill>
                <a:effectLst/>
                <a:latin typeface="Lato" panose="020B0604020202020204" charset="0"/>
              </a:rPr>
              <a:t>Types </a:t>
            </a:r>
            <a:r>
              <a:rPr lang="en-US" sz="1200" b="1" i="0" u="none" strike="noStrike" baseline="0" dirty="0" smtClean="0">
                <a:solidFill>
                  <a:schemeClr val="accent2">
                    <a:lumMod val="75000"/>
                  </a:schemeClr>
                </a:solidFill>
                <a:effectLst/>
                <a:latin typeface="Lato" panose="020B0604020202020204" charset="0"/>
              </a:rPr>
              <a:t>Among </a:t>
            </a:r>
            <a:r>
              <a:rPr lang="en-US" sz="1200" b="1" i="0" u="none" strike="noStrike" baseline="0" dirty="0">
                <a:solidFill>
                  <a:schemeClr val="accent2">
                    <a:lumMod val="75000"/>
                  </a:schemeClr>
                </a:solidFill>
                <a:effectLst/>
                <a:latin typeface="Lato" panose="020B0604020202020204" charset="0"/>
              </a:rPr>
              <a:t>Completed TCHATT </a:t>
            </a:r>
            <a:r>
              <a:rPr lang="en-US" sz="1200" b="1" i="0" u="none" strike="noStrike" baseline="0" dirty="0" err="1" smtClean="0">
                <a:solidFill>
                  <a:schemeClr val="accent2">
                    <a:lumMod val="75000"/>
                  </a:schemeClr>
                </a:solidFill>
                <a:effectLst/>
                <a:latin typeface="Lato" panose="020B0604020202020204" charset="0"/>
              </a:rPr>
              <a:t>Sessions</a:t>
            </a:r>
            <a:r>
              <a:rPr lang="en-US" sz="1200" b="1" i="0" u="none" strike="noStrike" baseline="30000" dirty="0" err="1" smtClean="0">
                <a:solidFill>
                  <a:schemeClr val="accent2">
                    <a:lumMod val="75000"/>
                  </a:schemeClr>
                </a:solidFill>
                <a:effectLst/>
                <a:latin typeface="Lato" panose="020B0604020202020204" charset="0"/>
              </a:rPr>
              <a:t>a</a:t>
            </a:r>
            <a:endParaRPr lang="en-US" sz="1200" b="1" baseline="30000" dirty="0">
              <a:solidFill>
                <a:schemeClr val="accent2">
                  <a:lumMod val="75000"/>
                </a:schemeClr>
              </a:solidFill>
              <a:latin typeface="Lato" panose="020B0604020202020204" charset="0"/>
            </a:endParaRPr>
          </a:p>
        </c:rich>
      </c:tx>
      <c:layout>
        <c:manualLayout>
          <c:xMode val="edge"/>
          <c:yMode val="edge"/>
          <c:x val="0.1184214777677855"/>
          <c:y val="2.7949589504158878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endParaRPr lang="en-US"/>
        </a:p>
      </c:txPr>
    </c:title>
    <c:autoTitleDeleted val="0"/>
    <c:plotArea>
      <c:layout/>
      <c:barChart>
        <c:barDir val="bar"/>
        <c:grouping val="clustered"/>
        <c:varyColors val="0"/>
        <c:ser>
          <c:idx val="0"/>
          <c:order val="0"/>
          <c:spPr>
            <a:solidFill>
              <a:srgbClr val="4E738A"/>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TCHATT_Table_7!$I$28:$I$32</c:f>
              <c:strCache>
                <c:ptCount val="5"/>
                <c:pt idx="0">
                  <c:v> School-based Coordination</c:v>
                </c:pt>
                <c:pt idx="1">
                  <c:v> Psychosocial Education</c:v>
                </c:pt>
                <c:pt idx="2">
                  <c:v>Case Management</c:v>
                </c:pt>
                <c:pt idx="3">
                  <c:v> Cognitive Behavioral Therapy</c:v>
                </c:pt>
                <c:pt idx="4">
                  <c:v> Supportive Therapy</c:v>
                </c:pt>
              </c:strCache>
            </c:strRef>
          </c:cat>
          <c:val>
            <c:numRef>
              <c:f>TCHATT_Table_7!$J$28:$J$32</c:f>
              <c:numCache>
                <c:formatCode>0.0%</c:formatCode>
                <c:ptCount val="5"/>
                <c:pt idx="0">
                  <c:v>0.105</c:v>
                </c:pt>
                <c:pt idx="1">
                  <c:v>0.124</c:v>
                </c:pt>
                <c:pt idx="2">
                  <c:v>0.222</c:v>
                </c:pt>
                <c:pt idx="3">
                  <c:v>0.39300000000000002</c:v>
                </c:pt>
                <c:pt idx="4">
                  <c:v>0.46300000000000002</c:v>
                </c:pt>
              </c:numCache>
            </c:numRef>
          </c:val>
          <c:extLst>
            <c:ext xmlns:c16="http://schemas.microsoft.com/office/drawing/2014/chart" uri="{C3380CC4-5D6E-409C-BE32-E72D297353CC}">
              <c16:uniqueId val="{00000000-88E4-41C1-B607-048F69D7F48A}"/>
            </c:ext>
          </c:extLst>
        </c:ser>
        <c:dLbls>
          <c:showLegendKey val="0"/>
          <c:showVal val="0"/>
          <c:showCatName val="0"/>
          <c:showSerName val="0"/>
          <c:showPercent val="0"/>
          <c:showBubbleSize val="0"/>
        </c:dLbls>
        <c:gapWidth val="219"/>
        <c:axId val="1367247231"/>
        <c:axId val="1367253471"/>
      </c:barChart>
      <c:catAx>
        <c:axId val="13672472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1367253471"/>
        <c:crosses val="autoZero"/>
        <c:auto val="1"/>
        <c:lblAlgn val="ctr"/>
        <c:lblOffset val="100"/>
        <c:noMultiLvlLbl val="0"/>
      </c:catAx>
      <c:valAx>
        <c:axId val="1367253471"/>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r>
                  <a:rPr lang="en-US" sz="900">
                    <a:solidFill>
                      <a:schemeClr val="accent2">
                        <a:lumMod val="75000"/>
                      </a:schemeClr>
                    </a:solidFill>
                    <a:latin typeface="Lato" panose="020B0604020202020204" charset="0"/>
                  </a:rPr>
                  <a:t>% Completed</a:t>
                </a:r>
                <a:r>
                  <a:rPr lang="en-US" sz="900" baseline="0">
                    <a:solidFill>
                      <a:schemeClr val="accent2">
                        <a:lumMod val="75000"/>
                      </a:schemeClr>
                    </a:solidFill>
                    <a:latin typeface="Lato" panose="020B0604020202020204" charset="0"/>
                  </a:rPr>
                  <a:t> TCHATT Sessions</a:t>
                </a:r>
                <a:endParaRPr lang="en-US" sz="900">
                  <a:solidFill>
                    <a:schemeClr val="accent2">
                      <a:lumMod val="75000"/>
                    </a:schemeClr>
                  </a:solidFill>
                  <a:latin typeface="Lato" panose="020B0604020202020204" charset="0"/>
                </a:endParaRP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1367247231"/>
        <c:crosses val="autoZero"/>
        <c:crossBetween val="between"/>
      </c:valAx>
      <c:spPr>
        <a:noFill/>
        <a:ln>
          <a:noFill/>
        </a:ln>
        <a:effectLst/>
      </c:spPr>
    </c:plotArea>
    <c:plotVisOnly val="1"/>
    <c:dispBlanksAs val="gap"/>
    <c:showDLblsOverMax val="0"/>
  </c:chart>
  <c:spPr>
    <a:noFill/>
    <a:ln w="6350">
      <a:solidFill>
        <a:schemeClr val="accent2">
          <a:lumMod val="60000"/>
          <a:lumOff val="40000"/>
        </a:schemeClr>
      </a:solidFill>
    </a:ln>
    <a:effectLst/>
  </c:spPr>
  <c:txPr>
    <a:bodyPr/>
    <a:lstStyle/>
    <a:p>
      <a:pPr>
        <a:defRPr>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r>
              <a:rPr lang="en-US" sz="1200" b="1" i="0" u="none" strike="noStrike" baseline="0" dirty="0" smtClean="0">
                <a:solidFill>
                  <a:schemeClr val="accent2">
                    <a:lumMod val="75000"/>
                  </a:schemeClr>
                </a:solidFill>
                <a:effectLst/>
                <a:latin typeface="Lato" panose="020B0604020202020204" charset="0"/>
              </a:rPr>
              <a:t>Reasons </a:t>
            </a:r>
            <a:r>
              <a:rPr lang="en-US" sz="1200" b="1" i="0" u="none" strike="noStrike" baseline="0" dirty="0">
                <a:solidFill>
                  <a:schemeClr val="accent2">
                    <a:lumMod val="75000"/>
                  </a:schemeClr>
                </a:solidFill>
                <a:effectLst/>
                <a:latin typeface="Lato" panose="020B0604020202020204" charset="0"/>
              </a:rPr>
              <a:t>for TCHATT </a:t>
            </a:r>
            <a:r>
              <a:rPr lang="en-US" sz="1200" b="1" i="0" u="none" strike="noStrike" baseline="0" dirty="0" smtClean="0">
                <a:solidFill>
                  <a:schemeClr val="accent2">
                    <a:lumMod val="75000"/>
                  </a:schemeClr>
                </a:solidFill>
                <a:effectLst/>
                <a:latin typeface="Lato" panose="020B0604020202020204" charset="0"/>
              </a:rPr>
              <a:t>Referral</a:t>
            </a:r>
            <a:endParaRPr lang="en-US" sz="1200" b="1" dirty="0">
              <a:solidFill>
                <a:schemeClr val="accent2">
                  <a:lumMod val="75000"/>
                </a:schemeClr>
              </a:solidFill>
              <a:latin typeface="Lato" panose="020B0604020202020204" charset="0"/>
              <a:cs typeface="Helvetica" panose="020B0604020202020204" pitchFamily="34" charset="0"/>
            </a:endParaRPr>
          </a:p>
        </c:rich>
      </c:tx>
      <c:layout>
        <c:manualLayout>
          <c:xMode val="edge"/>
          <c:yMode val="edge"/>
          <c:x val="0.28542936671010855"/>
          <c:y val="2.6870426511348147E-2"/>
        </c:manualLayout>
      </c:layout>
      <c:overlay val="0"/>
      <c:spPr>
        <a:noFill/>
        <a:ln>
          <a:noFill/>
        </a:ln>
        <a:effectLst/>
      </c:spPr>
    </c:title>
    <c:autoTitleDeleted val="0"/>
    <c:plotArea>
      <c:layout>
        <c:manualLayout>
          <c:layoutTarget val="inner"/>
          <c:xMode val="edge"/>
          <c:yMode val="edge"/>
          <c:x val="0.33547025371828526"/>
          <c:y val="0.18124999999999999"/>
          <c:w val="0.61276130067074952"/>
          <c:h val="0.66523704068241474"/>
        </c:manualLayout>
      </c:layout>
      <c:barChart>
        <c:barDir val="bar"/>
        <c:grouping val="clustered"/>
        <c:varyColors val="0"/>
        <c:ser>
          <c:idx val="1"/>
          <c:order val="0"/>
          <c:spPr>
            <a:solidFill>
              <a:srgbClr val="AE6042"/>
            </a:solidFill>
          </c:spPr>
          <c:invertIfNegative val="0"/>
          <c:dLbls>
            <c:spPr>
              <a:noFill/>
              <a:ln>
                <a:noFill/>
              </a:ln>
              <a:effectLst/>
            </c:spPr>
            <c:txPr>
              <a:bodyPr wrap="square" lIns="38100" tIns="19050" rIns="38100" bIns="19050" anchor="ctr">
                <a:spAutoFit/>
              </a:bodyPr>
              <a:lstStyle/>
              <a:p>
                <a:pPr>
                  <a:defRPr sz="800" b="0">
                    <a:solidFill>
                      <a:schemeClr val="accent2">
                        <a:lumMod val="75000"/>
                      </a:schemeClr>
                    </a:solidFill>
                    <a:latin typeface="Helvetica" panose="020B0604020202020204" pitchFamily="34" charset="0"/>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TCHATT_Table_7!$I$34:$I$47</c:f>
              <c:strCache>
                <c:ptCount val="14"/>
                <c:pt idx="0">
                  <c:v>Bullying</c:v>
                </c:pt>
                <c:pt idx="1">
                  <c:v>Self-Harm</c:v>
                </c:pt>
                <c:pt idx="2">
                  <c:v>Anxiety/Excessive Worry</c:v>
                </c:pt>
                <c:pt idx="3">
                  <c:v>Bereavement or Grief</c:v>
                </c:pt>
                <c:pt idx="4">
                  <c:v>Low Self Esteem</c:v>
                </c:pt>
                <c:pt idx="5">
                  <c:v>Harm to Others</c:v>
                </c:pt>
                <c:pt idx="6">
                  <c:v>Academic Issues/ Truancy</c:v>
                </c:pt>
                <c:pt idx="7">
                  <c:v> Suicidal Thoughts</c:v>
                </c:pt>
                <c:pt idx="8">
                  <c:v>Substance Issues</c:v>
                </c:pt>
                <c:pt idx="9">
                  <c:v>Disruptive Behaviors</c:v>
                </c:pt>
                <c:pt idx="10">
                  <c:v>Attention Problems</c:v>
                </c:pt>
                <c:pt idx="11">
                  <c:v>   Anger/Violence/Aggression</c:v>
                </c:pt>
                <c:pt idx="12">
                  <c:v>Depression</c:v>
                </c:pt>
                <c:pt idx="13">
                  <c:v>Appetite/Eating</c:v>
                </c:pt>
              </c:strCache>
            </c:strRef>
          </c:cat>
          <c:val>
            <c:numRef>
              <c:f>TCHATT_Table_7!$J$34:$J$47</c:f>
              <c:numCache>
                <c:formatCode>0.0%</c:formatCode>
                <c:ptCount val="14"/>
                <c:pt idx="0">
                  <c:v>6.5000000000000002E-2</c:v>
                </c:pt>
                <c:pt idx="1">
                  <c:v>7.8E-2</c:v>
                </c:pt>
                <c:pt idx="2">
                  <c:v>7.9000000000000001E-2</c:v>
                </c:pt>
                <c:pt idx="3">
                  <c:v>9.1999999999999998E-2</c:v>
                </c:pt>
                <c:pt idx="4">
                  <c:v>0.13700000000000001</c:v>
                </c:pt>
                <c:pt idx="5">
                  <c:v>0.156</c:v>
                </c:pt>
                <c:pt idx="6">
                  <c:v>0.159</c:v>
                </c:pt>
                <c:pt idx="7">
                  <c:v>0.16400000000000001</c:v>
                </c:pt>
                <c:pt idx="8">
                  <c:v>0.16400000000000001</c:v>
                </c:pt>
                <c:pt idx="9">
                  <c:v>0.17599999999999999</c:v>
                </c:pt>
                <c:pt idx="10">
                  <c:v>0.20399999999999999</c:v>
                </c:pt>
                <c:pt idx="11">
                  <c:v>0.215</c:v>
                </c:pt>
                <c:pt idx="12">
                  <c:v>0.33700000000000002</c:v>
                </c:pt>
                <c:pt idx="13">
                  <c:v>0.40600000000000003</c:v>
                </c:pt>
              </c:numCache>
            </c:numRef>
          </c:val>
          <c:extLst>
            <c:ext xmlns:c16="http://schemas.microsoft.com/office/drawing/2014/chart" uri="{C3380CC4-5D6E-409C-BE32-E72D297353CC}">
              <c16:uniqueId val="{00000000-C65D-4EF8-8C7A-4E4DDC4233B9}"/>
            </c:ext>
          </c:extLst>
        </c:ser>
        <c:dLbls>
          <c:dLblPos val="outEnd"/>
          <c:showLegendKey val="0"/>
          <c:showVal val="1"/>
          <c:showCatName val="0"/>
          <c:showSerName val="0"/>
          <c:showPercent val="0"/>
          <c:showBubbleSize val="0"/>
        </c:dLbls>
        <c:gapWidth val="219"/>
        <c:axId val="1367247231"/>
        <c:axId val="1367253471"/>
      </c:barChart>
      <c:catAx>
        <c:axId val="13672472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crossAx val="1367253471"/>
        <c:crosses val="autoZero"/>
        <c:auto val="1"/>
        <c:lblAlgn val="ctr"/>
        <c:lblOffset val="100"/>
        <c:noMultiLvlLbl val="0"/>
      </c:catAx>
      <c:valAx>
        <c:axId val="1367253471"/>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a:lstStyle/>
              <a:p>
                <a:pPr>
                  <a:defRPr sz="900" b="0">
                    <a:solidFill>
                      <a:schemeClr val="accent2">
                        <a:lumMod val="75000"/>
                      </a:schemeClr>
                    </a:solidFill>
                  </a:defRPr>
                </a:pPr>
                <a:r>
                  <a:rPr lang="en-US" sz="900" b="0">
                    <a:solidFill>
                      <a:schemeClr val="accent2">
                        <a:lumMod val="75000"/>
                      </a:schemeClr>
                    </a:solidFill>
                    <a:latin typeface="Helvetica" panose="020B0604020202020204" pitchFamily="34" charset="0"/>
                    <a:cs typeface="Helvetica" panose="020B0604020202020204" pitchFamily="34" charset="0"/>
                  </a:rPr>
                  <a:t>%</a:t>
                </a:r>
                <a:r>
                  <a:rPr lang="en-US" sz="900" b="0" baseline="0">
                    <a:solidFill>
                      <a:schemeClr val="accent2">
                        <a:lumMod val="75000"/>
                      </a:schemeClr>
                    </a:solidFill>
                    <a:latin typeface="Helvetica" panose="020B0604020202020204" pitchFamily="34" charset="0"/>
                    <a:cs typeface="Helvetica" panose="020B0604020202020204" pitchFamily="34" charset="0"/>
                  </a:rPr>
                  <a:t> Enrolled Referrals</a:t>
                </a:r>
                <a:endParaRPr lang="en-US" sz="900" b="0">
                  <a:solidFill>
                    <a:schemeClr val="accent2">
                      <a:lumMod val="75000"/>
                    </a:schemeClr>
                  </a:solidFill>
                  <a:latin typeface="Helvetica" panose="020B0604020202020204" pitchFamily="34" charset="0"/>
                  <a:cs typeface="Helvetica" panose="020B0604020202020204" pitchFamily="34" charset="0"/>
                </a:endParaRPr>
              </a:p>
            </c:rich>
          </c:tx>
          <c:layout/>
          <c:overlay val="0"/>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2">
                    <a:lumMod val="75000"/>
                  </a:schemeClr>
                </a:solidFill>
                <a:latin typeface="Helvetica" panose="020B0604020202020204" pitchFamily="34" charset="0"/>
                <a:ea typeface="+mn-ea"/>
                <a:cs typeface="Helvetica" panose="020B0604020202020204" pitchFamily="34" charset="0"/>
              </a:defRPr>
            </a:pPr>
            <a:endParaRPr lang="en-US"/>
          </a:p>
        </c:txPr>
        <c:crossAx val="1367247231"/>
        <c:crosses val="autoZero"/>
        <c:crossBetween val="between"/>
        <c:minorUnit val="1.0000000000000002E-2"/>
      </c:valAx>
    </c:plotArea>
    <c:plotVisOnly val="1"/>
    <c:dispBlanksAs val="gap"/>
    <c:showDLblsOverMax val="0"/>
  </c:chart>
  <c:spPr>
    <a:ln w="6350">
      <a:solidFill>
        <a:schemeClr val="accent2">
          <a:lumMod val="60000"/>
          <a:lumOff val="40000"/>
        </a:schemeClr>
      </a:solidFill>
    </a:ln>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r>
              <a:rPr lang="en-US" sz="1200" b="1" i="0" u="none" strike="noStrike" baseline="0" dirty="0" smtClean="0">
                <a:solidFill>
                  <a:schemeClr val="accent2">
                    <a:lumMod val="75000"/>
                  </a:schemeClr>
                </a:solidFill>
                <a:effectLst/>
                <a:latin typeface="Lato" panose="020B0604020202020204" charset="0"/>
              </a:rPr>
              <a:t>Reasons </a:t>
            </a:r>
            <a:r>
              <a:rPr lang="en-US" sz="1200" b="1" i="0" u="none" strike="noStrike" baseline="0" dirty="0">
                <a:solidFill>
                  <a:schemeClr val="accent2">
                    <a:lumMod val="75000"/>
                  </a:schemeClr>
                </a:solidFill>
                <a:effectLst/>
                <a:latin typeface="Lato" panose="020B0604020202020204" charset="0"/>
              </a:rPr>
              <a:t>for Terminating TCHATT Services </a:t>
            </a:r>
            <a:r>
              <a:rPr lang="en-US" sz="1200" b="1" i="0" u="none" strike="noStrike" baseline="0" dirty="0" smtClean="0">
                <a:solidFill>
                  <a:schemeClr val="accent2">
                    <a:lumMod val="75000"/>
                  </a:schemeClr>
                </a:solidFill>
                <a:effectLst/>
                <a:latin typeface="Lato" panose="020B0604020202020204" charset="0"/>
              </a:rPr>
              <a:t>Among </a:t>
            </a:r>
            <a:r>
              <a:rPr lang="en-US" sz="1200" b="1" i="0" u="none" strike="noStrike" baseline="0" dirty="0">
                <a:solidFill>
                  <a:schemeClr val="accent2">
                    <a:lumMod val="75000"/>
                  </a:schemeClr>
                </a:solidFill>
                <a:effectLst/>
                <a:latin typeface="Lato" panose="020B0604020202020204" charset="0"/>
              </a:rPr>
              <a:t>Closed TCHATT </a:t>
            </a:r>
            <a:r>
              <a:rPr lang="en-US" sz="1200" b="1" i="0" u="none" strike="noStrike" baseline="0" dirty="0" err="1" smtClean="0">
                <a:solidFill>
                  <a:schemeClr val="accent2">
                    <a:lumMod val="75000"/>
                  </a:schemeClr>
                </a:solidFill>
                <a:effectLst/>
                <a:latin typeface="Lato" panose="020B0604020202020204" charset="0"/>
              </a:rPr>
              <a:t>Cases</a:t>
            </a:r>
            <a:r>
              <a:rPr lang="en-US" sz="1200" b="1" i="0" u="none" strike="noStrike" baseline="30000" dirty="0" err="1" smtClean="0">
                <a:solidFill>
                  <a:schemeClr val="accent2">
                    <a:lumMod val="75000"/>
                  </a:schemeClr>
                </a:solidFill>
                <a:effectLst/>
                <a:latin typeface="Lato" panose="020B0604020202020204" charset="0"/>
              </a:rPr>
              <a:t>a</a:t>
            </a:r>
            <a:r>
              <a:rPr lang="en-US" sz="1200" b="1" i="0" u="none" strike="noStrike" baseline="0" dirty="0" smtClean="0">
                <a:solidFill>
                  <a:schemeClr val="accent2">
                    <a:lumMod val="75000"/>
                  </a:schemeClr>
                </a:solidFill>
                <a:effectLst/>
                <a:latin typeface="Lato" panose="020B0604020202020204" charset="0"/>
              </a:rPr>
              <a:t> (N=3939)</a:t>
            </a:r>
            <a:endParaRPr lang="en-US" sz="1200" b="1" baseline="30000" dirty="0">
              <a:solidFill>
                <a:schemeClr val="accent2">
                  <a:lumMod val="75000"/>
                </a:schemeClr>
              </a:solidFill>
              <a:latin typeface="Lato" panose="020B0604020202020204" charset="0"/>
              <a:cs typeface="Helvetica" panose="020B0604020202020204" pitchFamily="34" charset="0"/>
            </a:endParaRPr>
          </a:p>
        </c:rich>
      </c:tx>
      <c:layout>
        <c:manualLayout>
          <c:xMode val="edge"/>
          <c:yMode val="edge"/>
          <c:x val="0.1076156659151932"/>
          <c:y val="2.849002849002849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accent2">
                  <a:lumMod val="75000"/>
                </a:schemeClr>
              </a:solidFill>
              <a:latin typeface="Lato" panose="020B0604020202020204" charset="0"/>
              <a:ea typeface="+mn-ea"/>
              <a:cs typeface="Helvetica" panose="020B0604020202020204" pitchFamily="34" charset="0"/>
            </a:defRPr>
          </a:pPr>
          <a:endParaRPr lang="en-US"/>
        </a:p>
      </c:txPr>
    </c:title>
    <c:autoTitleDeleted val="0"/>
    <c:plotArea>
      <c:layout>
        <c:manualLayout>
          <c:layoutTarget val="inner"/>
          <c:xMode val="edge"/>
          <c:yMode val="edge"/>
          <c:x val="0.32110743405128267"/>
          <c:y val="0.1758960042621204"/>
          <c:w val="0.3609173307416213"/>
          <c:h val="0.65882243958718434"/>
        </c:manualLayout>
      </c:layout>
      <c:pieChart>
        <c:varyColors val="1"/>
        <c:ser>
          <c:idx val="0"/>
          <c:order val="0"/>
          <c:dPt>
            <c:idx val="0"/>
            <c:bubble3D val="0"/>
            <c:spPr>
              <a:solidFill>
                <a:srgbClr val="344775"/>
              </a:solidFill>
              <a:ln w="19050">
                <a:solidFill>
                  <a:schemeClr val="lt1"/>
                </a:solidFill>
              </a:ln>
              <a:effectLst/>
            </c:spPr>
            <c:extLst>
              <c:ext xmlns:c16="http://schemas.microsoft.com/office/drawing/2014/chart" uri="{C3380CC4-5D6E-409C-BE32-E72D297353CC}">
                <c16:uniqueId val="{00000001-655C-41AD-A372-D726459F6DEC}"/>
              </c:ext>
            </c:extLst>
          </c:dPt>
          <c:dPt>
            <c:idx val="1"/>
            <c:bubble3D val="0"/>
            <c:spPr>
              <a:solidFill>
                <a:srgbClr val="AE6042"/>
              </a:solidFill>
              <a:ln w="19050">
                <a:solidFill>
                  <a:schemeClr val="lt1"/>
                </a:solidFill>
              </a:ln>
              <a:effectLst/>
            </c:spPr>
            <c:extLst>
              <c:ext xmlns:c16="http://schemas.microsoft.com/office/drawing/2014/chart" uri="{C3380CC4-5D6E-409C-BE32-E72D297353CC}">
                <c16:uniqueId val="{00000003-655C-41AD-A372-D726459F6DEC}"/>
              </c:ext>
            </c:extLst>
          </c:dPt>
          <c:dPt>
            <c:idx val="2"/>
            <c:bubble3D val="0"/>
            <c:spPr>
              <a:solidFill>
                <a:srgbClr val="747578"/>
              </a:solidFill>
              <a:ln w="19050">
                <a:solidFill>
                  <a:schemeClr val="lt1"/>
                </a:solidFill>
              </a:ln>
              <a:effectLst/>
            </c:spPr>
            <c:extLst>
              <c:ext xmlns:c16="http://schemas.microsoft.com/office/drawing/2014/chart" uri="{C3380CC4-5D6E-409C-BE32-E72D297353CC}">
                <c16:uniqueId val="{00000005-655C-41AD-A372-D726459F6DEC}"/>
              </c:ext>
            </c:extLst>
          </c:dPt>
          <c:dPt>
            <c:idx val="3"/>
            <c:bubble3D val="0"/>
            <c:spPr>
              <a:solidFill>
                <a:srgbClr val="F2B826"/>
              </a:solidFill>
              <a:ln w="19050">
                <a:solidFill>
                  <a:schemeClr val="lt1"/>
                </a:solidFill>
              </a:ln>
              <a:effectLst/>
            </c:spPr>
            <c:extLst>
              <c:ext xmlns:c16="http://schemas.microsoft.com/office/drawing/2014/chart" uri="{C3380CC4-5D6E-409C-BE32-E72D297353CC}">
                <c16:uniqueId val="{00000007-655C-41AD-A372-D726459F6DEC}"/>
              </c:ext>
            </c:extLst>
          </c:dPt>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55C-41AD-A372-D726459F6DEC}"/>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55C-41AD-A372-D726459F6DEC}"/>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55C-41AD-A372-D726459F6DEC}"/>
                </c:ext>
              </c:extLst>
            </c:dLbl>
            <c:dLbl>
              <c:idx val="3"/>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55C-41AD-A372-D726459F6DE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TCHATT_Table_10!$G$8:$G$11</c:f>
              <c:strCache>
                <c:ptCount val="4"/>
                <c:pt idx="0">
                  <c:v>No further treatment required/goal completion</c:v>
                </c:pt>
                <c:pt idx="1">
                  <c:v>Declined continuation of service</c:v>
                </c:pt>
                <c:pt idx="2">
                  <c:v>Unable to reach patient or parent/guardian</c:v>
                </c:pt>
                <c:pt idx="3">
                  <c:v>Missing end of service reason</c:v>
                </c:pt>
              </c:strCache>
            </c:strRef>
          </c:cat>
          <c:val>
            <c:numRef>
              <c:f>TCHATT_Table_10!$H$8:$H$11</c:f>
              <c:numCache>
                <c:formatCode>0.0%</c:formatCode>
                <c:ptCount val="4"/>
                <c:pt idx="0">
                  <c:v>0.57899999999999996</c:v>
                </c:pt>
                <c:pt idx="1">
                  <c:v>0.127</c:v>
                </c:pt>
                <c:pt idx="2">
                  <c:v>0.20100000000000001</c:v>
                </c:pt>
                <c:pt idx="3">
                  <c:v>9.2999999999999999E-2</c:v>
                </c:pt>
              </c:numCache>
            </c:numRef>
          </c:val>
          <c:extLst>
            <c:ext xmlns:c16="http://schemas.microsoft.com/office/drawing/2014/chart" uri="{C3380CC4-5D6E-409C-BE32-E72D297353CC}">
              <c16:uniqueId val="{00000008-655C-41AD-A372-D726459F6DEC}"/>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7.9736666471878201E-2"/>
          <c:y val="0.87883414529392689"/>
          <c:w val="0.8391261891068128"/>
          <c:h val="9.63357207922265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accent2">
                  <a:lumMod val="75000"/>
                </a:schemeClr>
              </a:solidFill>
              <a:latin typeface="Lato" panose="020B0604020202020204" charset="0"/>
              <a:ea typeface="+mn-ea"/>
              <a:cs typeface="Helvetica" panose="020B0604020202020204" pitchFamily="34" charset="0"/>
            </a:defRPr>
          </a:pPr>
          <a:endParaRPr lang="en-US"/>
        </a:p>
      </c:txPr>
    </c:legend>
    <c:plotVisOnly val="1"/>
    <c:dispBlanksAs val="gap"/>
    <c:showDLblsOverMax val="0"/>
  </c:chart>
  <c:spPr>
    <a:noFill/>
    <a:ln w="6350">
      <a:solidFill>
        <a:schemeClr val="accent2">
          <a:lumMod val="60000"/>
          <a:lumOff val="40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387136"/>
            <a:ext cx="5608320" cy="4156234"/>
          </a:xfrm>
          <a:prstGeom prst="rect">
            <a:avLst/>
          </a:prstGeom>
          <a:noFill/>
          <a:ln>
            <a:noFill/>
          </a:ln>
        </p:spPr>
        <p:txBody>
          <a:bodyPr spcFirstLastPara="1" wrap="square" lIns="92815" tIns="92815" rIns="92815" bIns="9281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cap="none" dirty="0" smtClean="0">
                <a:solidFill>
                  <a:srgbClr val="FF0000"/>
                </a:solidFill>
                <a:effectLst/>
                <a:latin typeface="Arial"/>
                <a:ea typeface="Arial"/>
                <a:cs typeface="Arial"/>
                <a:sym typeface="Arial"/>
              </a:rPr>
              <a:t>When compared to the geographic spread of all clinics serving Texas youth identified on the Texas Medical Association list obtained by COSH, the general trend is that there are more CPAN enrolled clinics in non-metropolitan areas (18.4%) compared with Texas clinics overall that are based on non-metro areas (3.7%).  </a:t>
            </a:r>
          </a:p>
          <a:p>
            <a:pPr lvl="0"/>
            <a:r>
              <a:rPr lang="en-US" sz="1100" b="0" i="0" u="none" strike="noStrike" cap="none" dirty="0" smtClean="0">
                <a:solidFill>
                  <a:srgbClr val="FF0000"/>
                </a:solidFill>
                <a:effectLst/>
                <a:latin typeface="Arial"/>
                <a:ea typeface="Arial"/>
                <a:cs typeface="Arial"/>
                <a:sym typeface="Arial"/>
              </a:rPr>
              <a:t>44.5% of clinics enrolled are located in areas with the highest two quintiles of vulnerable counties (SVI score over 0.6), compared with 53.9% of all clinics targeted for enrollment (see Table 4).</a:t>
            </a:r>
          </a:p>
          <a:p>
            <a:r>
              <a:rPr lang="en-US" sz="1100" b="0" i="0" u="none" strike="noStrike" cap="none" dirty="0" smtClean="0">
                <a:solidFill>
                  <a:srgbClr val="FF0000"/>
                </a:solidFill>
                <a:effectLst/>
                <a:latin typeface="Arial"/>
                <a:ea typeface="Arial"/>
                <a:cs typeface="Arial"/>
                <a:sym typeface="Arial"/>
              </a:rPr>
              <a:t>Proportionally more clinics are enrolled in the lower to moderately vulnerable counties, (SVI score 0.2 - 0.6) and least vulnerable counties (SVI score &lt; 0.2) (see Table 4). These county-level summary scores likely do not take into consideration variation of SVI scores within urban counties. </a:t>
            </a:r>
          </a:p>
          <a:p>
            <a:pPr lvl="0"/>
            <a:endParaRPr lang="en-US" sz="1600" b="0" i="0" u="none" strike="noStrike" cap="none" baseline="0" dirty="0" smtClean="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084408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cap="none" dirty="0" smtClean="0">
                <a:solidFill>
                  <a:srgbClr val="000000"/>
                </a:solidFill>
                <a:effectLst/>
                <a:latin typeface="Arial"/>
                <a:ea typeface="Arial"/>
                <a:cs typeface="Arial"/>
                <a:sym typeface="Arial"/>
              </a:rPr>
              <a:t>The majority of CPAN providers called for referral assistance and medication management consultations.</a:t>
            </a:r>
          </a:p>
          <a:p>
            <a:endParaRPr lang="en-US" dirty="0"/>
          </a:p>
        </p:txBody>
      </p:sp>
    </p:spTree>
    <p:extLst>
      <p:ext uri="{BB962C8B-B14F-4D97-AF65-F5344CB8AC3E}">
        <p14:creationId xmlns:p14="http://schemas.microsoft.com/office/powerpoint/2010/main" val="52210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698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1006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100" dirty="0" smtClean="0"/>
              <a:t>Developed a geographic &amp; social vulnerability index (GSVI) based on existing measures of social determinants of health</a:t>
            </a:r>
          </a:p>
          <a:p>
            <a:pPr>
              <a:spcBef>
                <a:spcPts val="1200"/>
              </a:spcBef>
            </a:pPr>
            <a:r>
              <a:rPr lang="en-US" sz="1100" dirty="0" smtClean="0"/>
              <a:t>Dashboard allows program planners to view CPAN provider &amp; TCHATT school enrollment by factors comprising the GSVI index</a:t>
            </a:r>
          </a:p>
          <a:p>
            <a:pPr marL="139700" indent="0">
              <a:buNone/>
            </a:pPr>
            <a:endParaRPr lang="en-US" dirty="0"/>
          </a:p>
        </p:txBody>
      </p:sp>
    </p:spTree>
    <p:extLst>
      <p:ext uri="{BB962C8B-B14F-4D97-AF65-F5344CB8AC3E}">
        <p14:creationId xmlns:p14="http://schemas.microsoft.com/office/powerpoint/2010/main" val="8054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507724" y="2762725"/>
            <a:ext cx="7020607" cy="1159800"/>
          </a:xfrm>
          <a:prstGeom prst="rect">
            <a:avLst/>
          </a:prstGeom>
        </p:spPr>
        <p:txBody>
          <a:bodyPr spcFirstLastPara="1" wrap="square" lIns="91425" tIns="91425" rIns="91425" bIns="91425" anchor="t" anchorCtr="0">
            <a:noAutofit/>
          </a:bodyPr>
          <a:lstStyle/>
          <a:p>
            <a:pPr lvl="0"/>
            <a:r>
              <a:rPr lang="en" sz="4000" dirty="0"/>
              <a:t>TCMHCC External Evaluation </a:t>
            </a:r>
            <a:r>
              <a:rPr lang="en" sz="4000" dirty="0" smtClean="0"/>
              <a:t>August 2022</a:t>
            </a:r>
            <a:endParaRPr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206" y="359922"/>
            <a:ext cx="6951587" cy="475050"/>
          </a:xfrm>
        </p:spPr>
        <p:txBody>
          <a:bodyPr/>
          <a:lstStyle/>
          <a:p>
            <a:r>
              <a:rPr lang="en-US" sz="2400" b="1" dirty="0" smtClean="0">
                <a:solidFill>
                  <a:schemeClr val="bg2"/>
                </a:solidFill>
              </a:rPr>
              <a:t>CPAN: Clinic/Clinic Staff Enrollment &amp; Reach</a:t>
            </a:r>
            <a:endParaRPr lang="en-US" sz="2400" b="1" dirty="0">
              <a:solidFill>
                <a:schemeClr val="bg2"/>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grpSp>
        <p:nvGrpSpPr>
          <p:cNvPr id="10" name="Group 9"/>
          <p:cNvGrpSpPr/>
          <p:nvPr/>
        </p:nvGrpSpPr>
        <p:grpSpPr>
          <a:xfrm>
            <a:off x="1435427" y="960004"/>
            <a:ext cx="6260773" cy="3370696"/>
            <a:chOff x="1463024" y="865809"/>
            <a:chExt cx="6497115" cy="3781287"/>
          </a:xfrm>
        </p:grpSpPr>
        <p:graphicFrame>
          <p:nvGraphicFramePr>
            <p:cNvPr id="6" name="Chart 5"/>
            <p:cNvGraphicFramePr>
              <a:graphicFrameLocks/>
            </p:cNvGraphicFramePr>
            <p:nvPr>
              <p:extLst>
                <p:ext uri="{D42A27DB-BD31-4B8C-83A1-F6EECF244321}">
                  <p14:modId xmlns:p14="http://schemas.microsoft.com/office/powerpoint/2010/main" val="4004471171"/>
                </p:ext>
              </p:extLst>
            </p:nvPr>
          </p:nvGraphicFramePr>
          <p:xfrm>
            <a:off x="1589638" y="896731"/>
            <a:ext cx="6255647" cy="36538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
            <p:cNvSpPr txBox="1"/>
            <p:nvPr/>
          </p:nvSpPr>
          <p:spPr>
            <a:xfrm>
              <a:off x="1474785" y="948972"/>
              <a:ext cx="6485354" cy="26946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accent2">
                      <a:lumMod val="75000"/>
                    </a:schemeClr>
                  </a:solidFill>
                  <a:latin typeface="Lato" panose="020B0604020202020204" charset="0"/>
                </a:rPr>
                <a:t>Percentage of Enrolled </a:t>
              </a:r>
              <a:r>
                <a:rPr lang="en-US" sz="1200" b="1" dirty="0" smtClean="0">
                  <a:solidFill>
                    <a:schemeClr val="accent2">
                      <a:lumMod val="75000"/>
                    </a:schemeClr>
                  </a:solidFill>
                  <a:latin typeface="Lato" panose="020B0604020202020204" charset="0"/>
                </a:rPr>
                <a:t>CPAN Clinics by County-Level </a:t>
              </a:r>
              <a:r>
                <a:rPr lang="en-US" sz="1200" b="1" dirty="0" smtClean="0">
                  <a:solidFill>
                    <a:schemeClr val="accent2">
                      <a:lumMod val="75000"/>
                    </a:schemeClr>
                  </a:solidFill>
                  <a:latin typeface="Lato" panose="020B0604020202020204" charset="0"/>
                </a:rPr>
                <a:t>Characteristics</a:t>
              </a:r>
              <a:endParaRPr lang="en-US" sz="1200" b="1" dirty="0">
                <a:solidFill>
                  <a:schemeClr val="accent2">
                    <a:lumMod val="75000"/>
                  </a:schemeClr>
                </a:solidFill>
                <a:latin typeface="Lato" panose="020B0604020202020204" charset="0"/>
              </a:endParaRPr>
            </a:p>
          </p:txBody>
        </p:sp>
        <p:sp>
          <p:nvSpPr>
            <p:cNvPr id="3" name="TextBox 2"/>
            <p:cNvSpPr txBox="1"/>
            <p:nvPr/>
          </p:nvSpPr>
          <p:spPr>
            <a:xfrm>
              <a:off x="1463024" y="1473097"/>
              <a:ext cx="1313890" cy="2598138"/>
            </a:xfrm>
            <a:prstGeom prst="rect">
              <a:avLst/>
            </a:prstGeom>
            <a:solidFill>
              <a:schemeClr val="bg1"/>
            </a:solidFill>
          </p:spPr>
          <p:txBody>
            <a:bodyPr wrap="square" lIns="0" tIns="0" rIns="64008" bIns="0" rtlCol="0">
              <a:spAutoFit/>
            </a:bodyPr>
            <a:lstStyle/>
            <a:p>
              <a:pPr algn="r"/>
              <a:r>
                <a:rPr lang="en-US" sz="850" b="1" dirty="0" smtClean="0">
                  <a:solidFill>
                    <a:schemeClr val="accent2">
                      <a:lumMod val="75000"/>
                    </a:schemeClr>
                  </a:solidFill>
                  <a:latin typeface="Lato" panose="020B0604020202020204" charset="0"/>
                </a:rPr>
                <a:t>2013 RUCC Code</a:t>
              </a:r>
              <a:r>
                <a:rPr lang="en-US" sz="850" b="1" baseline="30000" dirty="0" smtClean="0">
                  <a:solidFill>
                    <a:schemeClr val="accent2">
                      <a:lumMod val="75000"/>
                    </a:schemeClr>
                  </a:solidFill>
                  <a:latin typeface="Lato" panose="020B0604020202020204" charset="0"/>
                </a:rPr>
                <a:t>c</a:t>
              </a:r>
            </a:p>
            <a:p>
              <a:pPr algn="r"/>
              <a:endParaRPr lang="en-US" sz="600" b="1"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Metro</a:t>
              </a:r>
            </a:p>
            <a:p>
              <a:pPr algn="r"/>
              <a:endParaRPr lang="en-US" sz="6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Non-Metro</a:t>
              </a:r>
            </a:p>
            <a:p>
              <a:pPr algn="r"/>
              <a:endParaRPr lang="en-US" sz="7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Rural</a:t>
              </a:r>
            </a:p>
            <a:p>
              <a:pPr algn="r"/>
              <a:endParaRPr lang="en-US" sz="800" b="1" dirty="0">
                <a:solidFill>
                  <a:schemeClr val="accent2">
                    <a:lumMod val="75000"/>
                  </a:schemeClr>
                </a:solidFill>
                <a:latin typeface="Lato" panose="020B0604020202020204" charset="0"/>
              </a:endParaRPr>
            </a:p>
            <a:p>
              <a:pPr algn="r"/>
              <a:r>
                <a:rPr lang="en-US" sz="850" b="1" dirty="0" smtClean="0">
                  <a:solidFill>
                    <a:schemeClr val="accent2">
                      <a:lumMod val="75000"/>
                    </a:schemeClr>
                  </a:solidFill>
                  <a:latin typeface="Lato" panose="020B0604020202020204" charset="0"/>
                </a:rPr>
                <a:t>SVI </a:t>
              </a:r>
              <a:r>
                <a:rPr lang="en-US" sz="850" b="1" dirty="0" err="1" smtClean="0">
                  <a:solidFill>
                    <a:schemeClr val="accent2">
                      <a:lumMod val="75000"/>
                    </a:schemeClr>
                  </a:solidFill>
                  <a:latin typeface="Lato" panose="020B0604020202020204" charset="0"/>
                </a:rPr>
                <a:t>Scores</a:t>
              </a:r>
              <a:r>
                <a:rPr lang="en-US" sz="850" b="1" baseline="30000" dirty="0" err="1" smtClean="0">
                  <a:solidFill>
                    <a:schemeClr val="accent2">
                      <a:lumMod val="75000"/>
                    </a:schemeClr>
                  </a:solidFill>
                  <a:latin typeface="Lato" panose="020B0604020202020204" charset="0"/>
                </a:rPr>
                <a:t>d</a:t>
              </a:r>
              <a:endParaRPr lang="en-US" sz="850" b="1" baseline="30000" dirty="0" smtClean="0">
                <a:solidFill>
                  <a:schemeClr val="accent2">
                    <a:lumMod val="75000"/>
                  </a:schemeClr>
                </a:solidFill>
                <a:latin typeface="Lato" panose="020B0604020202020204" charset="0"/>
              </a:endParaRPr>
            </a:p>
            <a:p>
              <a:pPr algn="r"/>
              <a:endParaRPr lang="en-US" sz="600" b="1"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&lt;0.2 </a:t>
              </a:r>
              <a:r>
                <a:rPr lang="en-US" sz="850" i="1" dirty="0" smtClean="0">
                  <a:solidFill>
                    <a:schemeClr val="accent2">
                      <a:lumMod val="75000"/>
                    </a:schemeClr>
                  </a:solidFill>
                  <a:latin typeface="Lato" panose="020B0604020202020204" charset="0"/>
                </a:rPr>
                <a:t>(least vulnerable)</a:t>
              </a:r>
            </a:p>
            <a:p>
              <a:pPr algn="r"/>
              <a:endParaRPr lang="en-US" sz="6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0.2 - 0.4</a:t>
              </a:r>
            </a:p>
            <a:p>
              <a:pPr algn="r"/>
              <a:endParaRPr lang="en-US" sz="6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0.4 - 0.6</a:t>
              </a:r>
            </a:p>
            <a:p>
              <a:pPr algn="r"/>
              <a:endParaRPr lang="en-US" sz="6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0.6 - 0.8</a:t>
              </a:r>
            </a:p>
            <a:p>
              <a:pPr algn="r"/>
              <a:endParaRPr lang="en-US" sz="7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0.8+ </a:t>
              </a:r>
              <a:r>
                <a:rPr lang="en-US" sz="850" i="1" dirty="0" smtClean="0">
                  <a:solidFill>
                    <a:schemeClr val="accent2">
                      <a:lumMod val="75000"/>
                    </a:schemeClr>
                  </a:solidFill>
                  <a:latin typeface="Lato" panose="020B0604020202020204" charset="0"/>
                </a:rPr>
                <a:t>(most vulnerable)</a:t>
              </a:r>
            </a:p>
            <a:p>
              <a:pPr algn="r"/>
              <a:endParaRPr lang="en-US" sz="850" i="1" dirty="0">
                <a:solidFill>
                  <a:schemeClr val="accent2">
                    <a:lumMod val="75000"/>
                  </a:schemeClr>
                </a:solidFill>
                <a:latin typeface="Lato" panose="020B0604020202020204" charset="0"/>
              </a:endParaRPr>
            </a:p>
          </p:txBody>
        </p:sp>
        <p:sp>
          <p:nvSpPr>
            <p:cNvPr id="9" name="Rectangle 8"/>
            <p:cNvSpPr/>
            <p:nvPr/>
          </p:nvSpPr>
          <p:spPr>
            <a:xfrm>
              <a:off x="1479826" y="865809"/>
              <a:ext cx="6480313" cy="3781287"/>
            </a:xfrm>
            <a:prstGeom prst="rect">
              <a:avLst/>
            </a:prstGeom>
            <a:noFill/>
            <a:ln w="63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1451619" y="4336544"/>
            <a:ext cx="6244582" cy="477054"/>
          </a:xfrm>
          <a:prstGeom prst="rect">
            <a:avLst/>
          </a:prstGeom>
        </p:spPr>
        <p:txBody>
          <a:bodyPr wrap="square" lIns="0" tIns="45720" rIns="0" bIns="0">
            <a:spAutoFit/>
          </a:bodyPr>
          <a:lstStyle/>
          <a:p>
            <a:r>
              <a:rPr lang="en-US" sz="700" dirty="0">
                <a:solidFill>
                  <a:schemeClr val="accent2">
                    <a:lumMod val="75000"/>
                  </a:schemeClr>
                </a:solidFill>
                <a:latin typeface="Lato" panose="020B0604020202020204" charset="0"/>
                <a:ea typeface="Calibri" panose="020F0502020204030204" pitchFamily="34" charset="0"/>
                <a:cs typeface="Times New Roman" panose="02020603050405020304" pitchFamily="18" charset="0"/>
              </a:rPr>
              <a:t>Data sources: (a) Trayt CPAN Clinic and Clinic Staff Directory (May 1 2020- April 30th, 2022). 4 clinics missing RUCC codes (USDA could not calculate the RUCC code). (b) List of providers (adolescent medicine, family medicine, pediatrics, internal medicine, general practice) in Texas purchased from the Texas Medical Association by COSH. (c) 2013 Rural-Urban (RUCC) Continuum Codes, USDA Economic Research Service, U.S. Department of Agriculture. RUCC Codes: 1-3 = Metro; 4-7 = </a:t>
            </a:r>
            <a:r>
              <a:rPr lang="en-US" sz="700" dirty="0" err="1">
                <a:solidFill>
                  <a:schemeClr val="accent2">
                    <a:lumMod val="75000"/>
                  </a:schemeClr>
                </a:solidFill>
                <a:latin typeface="Lato" panose="020B0604020202020204" charset="0"/>
                <a:ea typeface="Calibri" panose="020F0502020204030204" pitchFamily="34" charset="0"/>
                <a:cs typeface="Times New Roman" panose="02020603050405020304" pitchFamily="18" charset="0"/>
              </a:rPr>
              <a:t>Nonmetro</a:t>
            </a:r>
            <a:r>
              <a:rPr lang="en-US" sz="700" dirty="0">
                <a:solidFill>
                  <a:schemeClr val="accent2">
                    <a:lumMod val="75000"/>
                  </a:schemeClr>
                </a:solidFill>
                <a:latin typeface="Lato" panose="020B0604020202020204" charset="0"/>
                <a:ea typeface="Calibri" panose="020F0502020204030204" pitchFamily="34" charset="0"/>
                <a:cs typeface="Times New Roman" panose="02020603050405020304" pitchFamily="18" charset="0"/>
              </a:rPr>
              <a:t>; 8-9 = </a:t>
            </a:r>
            <a:r>
              <a:rPr lang="en-US" sz="700" dirty="0" err="1">
                <a:solidFill>
                  <a:schemeClr val="accent2">
                    <a:lumMod val="75000"/>
                  </a:schemeClr>
                </a:solidFill>
                <a:latin typeface="Lato" panose="020B0604020202020204" charset="0"/>
                <a:ea typeface="Calibri" panose="020F0502020204030204" pitchFamily="34" charset="0"/>
                <a:cs typeface="Times New Roman" panose="02020603050405020304" pitchFamily="18" charset="0"/>
              </a:rPr>
              <a:t>Nonmetro</a:t>
            </a:r>
            <a:r>
              <a:rPr lang="en-US" sz="700" dirty="0">
                <a:solidFill>
                  <a:schemeClr val="accent2">
                    <a:lumMod val="75000"/>
                  </a:schemeClr>
                </a:solidFill>
                <a:latin typeface="Lato" panose="020B0604020202020204" charset="0"/>
                <a:ea typeface="Calibri" panose="020F0502020204030204" pitchFamily="34" charset="0"/>
                <a:cs typeface="Times New Roman" panose="02020603050405020304" pitchFamily="18" charset="0"/>
              </a:rPr>
              <a:t>, completely rural. (d) County-level social vulnerability index data from the CDC, 2018 (SVI-2018; http://svi.cdc.gov/).</a:t>
            </a:r>
            <a:endParaRPr lang="en-US" sz="700" dirty="0">
              <a:solidFill>
                <a:schemeClr val="accent2">
                  <a:lumMod val="75000"/>
                </a:schemeClr>
              </a:solidFill>
              <a:latin typeface="Lato" panose="020B0604020202020204" charset="0"/>
            </a:endParaRPr>
          </a:p>
        </p:txBody>
      </p:sp>
      <p:sp>
        <p:nvSpPr>
          <p:cNvPr id="12" name="TextBox 11"/>
          <p:cNvSpPr txBox="1"/>
          <p:nvPr/>
        </p:nvSpPr>
        <p:spPr>
          <a:xfrm>
            <a:off x="3834156" y="4054602"/>
            <a:ext cx="177135" cy="184666"/>
          </a:xfrm>
          <a:prstGeom prst="rect">
            <a:avLst/>
          </a:prstGeom>
          <a:noFill/>
        </p:spPr>
        <p:txBody>
          <a:bodyPr wrap="square" rtlCol="0">
            <a:spAutoFit/>
          </a:bodyPr>
          <a:lstStyle/>
          <a:p>
            <a:r>
              <a:rPr lang="en-US" sz="900" baseline="30000" dirty="0">
                <a:solidFill>
                  <a:schemeClr val="accent2">
                    <a:lumMod val="75000"/>
                  </a:schemeClr>
                </a:solidFill>
                <a:latin typeface="Lato" panose="020B0604020202020204" charset="0"/>
              </a:rPr>
              <a:t>a</a:t>
            </a:r>
            <a:endParaRPr lang="en-US" sz="1600" baseline="30000" dirty="0">
              <a:solidFill>
                <a:schemeClr val="accent2">
                  <a:lumMod val="75000"/>
                </a:schemeClr>
              </a:solidFill>
              <a:latin typeface="Lato" panose="020B0604020202020204" charset="0"/>
            </a:endParaRPr>
          </a:p>
        </p:txBody>
      </p:sp>
      <p:sp>
        <p:nvSpPr>
          <p:cNvPr id="13" name="TextBox 12"/>
          <p:cNvSpPr txBox="1"/>
          <p:nvPr/>
        </p:nvSpPr>
        <p:spPr>
          <a:xfrm>
            <a:off x="5854620" y="4054602"/>
            <a:ext cx="177135" cy="184666"/>
          </a:xfrm>
          <a:prstGeom prst="rect">
            <a:avLst/>
          </a:prstGeom>
          <a:noFill/>
        </p:spPr>
        <p:txBody>
          <a:bodyPr wrap="square" rtlCol="0">
            <a:spAutoFit/>
          </a:bodyPr>
          <a:lstStyle/>
          <a:p>
            <a:r>
              <a:rPr lang="en-US" sz="900" baseline="30000" dirty="0" smtClean="0">
                <a:solidFill>
                  <a:schemeClr val="accent2">
                    <a:lumMod val="75000"/>
                  </a:schemeClr>
                </a:solidFill>
                <a:latin typeface="Lato" panose="020B0604020202020204" charset="0"/>
              </a:rPr>
              <a:t>b</a:t>
            </a:r>
            <a:endParaRPr lang="en-US" sz="1600" baseline="30000" dirty="0">
              <a:solidFill>
                <a:schemeClr val="accent2">
                  <a:lumMod val="75000"/>
                </a:schemeClr>
              </a:solidFill>
              <a:latin typeface="Lato" panose="020B0604020202020204" charset="0"/>
            </a:endParaRPr>
          </a:p>
        </p:txBody>
      </p:sp>
    </p:spTree>
    <p:extLst>
      <p:ext uri="{BB962C8B-B14F-4D97-AF65-F5344CB8AC3E}">
        <p14:creationId xmlns:p14="http://schemas.microsoft.com/office/powerpoint/2010/main" val="3467308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075" y="367913"/>
            <a:ext cx="6462600" cy="464031"/>
          </a:xfrm>
        </p:spPr>
        <p:txBody>
          <a:bodyPr/>
          <a:lstStyle/>
          <a:p>
            <a:r>
              <a:rPr lang="en-US" sz="2400" b="1" dirty="0" smtClean="0">
                <a:solidFill>
                  <a:schemeClr val="bg2"/>
                </a:solidFill>
              </a:rPr>
              <a:t>CPAN: Service Delivery</a:t>
            </a:r>
            <a:endParaRPr lang="en-US" sz="2400" b="1" dirty="0">
              <a:solidFill>
                <a:schemeClr val="bg2"/>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graphicFrame>
        <p:nvGraphicFramePr>
          <p:cNvPr id="6" name="Chart 5"/>
          <p:cNvGraphicFramePr>
            <a:graphicFrameLocks/>
          </p:cNvGraphicFramePr>
          <p:nvPr>
            <p:extLst>
              <p:ext uri="{D42A27DB-BD31-4B8C-83A1-F6EECF244321}">
                <p14:modId xmlns:p14="http://schemas.microsoft.com/office/powerpoint/2010/main" val="638620891"/>
              </p:ext>
            </p:extLst>
          </p:nvPr>
        </p:nvGraphicFramePr>
        <p:xfrm>
          <a:off x="1196975" y="1093470"/>
          <a:ext cx="502412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196976" y="3841750"/>
            <a:ext cx="5024120" cy="307777"/>
          </a:xfrm>
          <a:prstGeom prst="rect">
            <a:avLst/>
          </a:prstGeom>
        </p:spPr>
        <p:txBody>
          <a:bodyPr wrap="square" lIns="0" tIns="45720" rIns="0">
            <a:spAutoFit/>
          </a:bodyPr>
          <a:lstStyle/>
          <a:p>
            <a:pPr marR="171450" algn="just">
              <a:spcBef>
                <a:spcPts val="100"/>
              </a:spcBef>
            </a:pPr>
            <a:r>
              <a:rPr lang="en-US" sz="700" dirty="0">
                <a:solidFill>
                  <a:schemeClr val="accent2">
                    <a:lumMod val="75000"/>
                  </a:schemeClr>
                </a:solidFill>
                <a:latin typeface="Lato" panose="020B0604020202020204" charset="0"/>
                <a:ea typeface="Calibri" panose="020F0502020204030204" pitchFamily="34" charset="0"/>
                <a:cs typeface="Helvetica" pitchFamily="2" charset="0"/>
              </a:rPr>
              <a:t>(a) Data Source: CPAN Encounter-level Extract, Trayt. April 30th, 2022.</a:t>
            </a:r>
          </a:p>
          <a:p>
            <a:pPr marR="171450" algn="just"/>
            <a:r>
              <a:rPr lang="en-US" sz="700" dirty="0" smtClean="0">
                <a:solidFill>
                  <a:schemeClr val="accent2">
                    <a:lumMod val="75000"/>
                  </a:schemeClr>
                </a:solidFill>
                <a:latin typeface="Lato" panose="020B0604020202020204" charset="0"/>
                <a:ea typeface="Calibri" panose="020F0502020204030204" pitchFamily="34" charset="0"/>
                <a:cs typeface="Helvetica" pitchFamily="2" charset="0"/>
              </a:rPr>
              <a:t>(b) Providers may </a:t>
            </a:r>
            <a:r>
              <a:rPr lang="en-US" sz="700" dirty="0">
                <a:solidFill>
                  <a:schemeClr val="accent2">
                    <a:lumMod val="75000"/>
                  </a:schemeClr>
                </a:solidFill>
                <a:latin typeface="Lato" panose="020B0604020202020204" charset="0"/>
                <a:ea typeface="Calibri" panose="020F0502020204030204" pitchFamily="34" charset="0"/>
                <a:cs typeface="Helvetica" pitchFamily="2" charset="0"/>
              </a:rPr>
              <a:t>report more than 1 reason for </a:t>
            </a:r>
            <a:r>
              <a:rPr lang="en-US" sz="700" dirty="0" smtClean="0">
                <a:solidFill>
                  <a:schemeClr val="accent2">
                    <a:lumMod val="75000"/>
                  </a:schemeClr>
                </a:solidFill>
                <a:latin typeface="Lato" panose="020B0604020202020204" charset="0"/>
                <a:ea typeface="Calibri" panose="020F0502020204030204" pitchFamily="34" charset="0"/>
                <a:cs typeface="Helvetica" pitchFamily="2" charset="0"/>
              </a:rPr>
              <a:t>calling</a:t>
            </a:r>
            <a:r>
              <a:rPr lang="en-US" sz="700" dirty="0">
                <a:solidFill>
                  <a:schemeClr val="accent2">
                    <a:lumMod val="75000"/>
                  </a:schemeClr>
                </a:solidFill>
                <a:latin typeface="Lato" panose="020B0604020202020204" charset="0"/>
                <a:ea typeface="Calibri" panose="020F0502020204030204" pitchFamily="34" charset="0"/>
                <a:cs typeface="Helvetica" pitchFamily="2" charset="0"/>
              </a:rPr>
              <a:t>.</a:t>
            </a:r>
          </a:p>
        </p:txBody>
      </p:sp>
    </p:spTree>
    <p:extLst>
      <p:ext uri="{BB962C8B-B14F-4D97-AF65-F5344CB8AC3E}">
        <p14:creationId xmlns:p14="http://schemas.microsoft.com/office/powerpoint/2010/main" val="2193808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980" y="182880"/>
            <a:ext cx="6777100" cy="646828"/>
          </a:xfrm>
        </p:spPr>
        <p:txBody>
          <a:bodyPr/>
          <a:lstStyle/>
          <a:p>
            <a:r>
              <a:rPr lang="en-US" sz="2400" b="1" dirty="0" smtClean="0">
                <a:solidFill>
                  <a:schemeClr val="bg2"/>
                </a:solidFill>
              </a:rPr>
              <a:t>TCHATT: School District Enrollment &amp; Reach</a:t>
            </a:r>
            <a:endParaRPr lang="en-US" sz="2400" b="1" dirty="0">
              <a:solidFill>
                <a:schemeClr val="bg2"/>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grpSp>
        <p:nvGrpSpPr>
          <p:cNvPr id="3" name="Group 2"/>
          <p:cNvGrpSpPr/>
          <p:nvPr/>
        </p:nvGrpSpPr>
        <p:grpSpPr>
          <a:xfrm>
            <a:off x="1101980" y="971949"/>
            <a:ext cx="6890385" cy="3645771"/>
            <a:chOff x="1101980" y="971949"/>
            <a:chExt cx="6890385" cy="3645771"/>
          </a:xfrm>
        </p:grpSpPr>
        <p:graphicFrame>
          <p:nvGraphicFramePr>
            <p:cNvPr id="6" name="Chart 5">
              <a:extLst>
                <a:ext uri="{FF2B5EF4-FFF2-40B4-BE49-F238E27FC236}">
                  <a16:creationId xmlns:a16="http://schemas.microsoft.com/office/drawing/2014/main" id="{D0A282BD-62B1-61A1-164C-A2C547CE01FE}"/>
                </a:ext>
              </a:extLst>
            </p:cNvPr>
            <p:cNvGraphicFramePr>
              <a:graphicFrameLocks/>
            </p:cNvGraphicFramePr>
            <p:nvPr>
              <p:extLst>
                <p:ext uri="{D42A27DB-BD31-4B8C-83A1-F6EECF244321}">
                  <p14:modId xmlns:p14="http://schemas.microsoft.com/office/powerpoint/2010/main" val="806682649"/>
                </p:ext>
              </p:extLst>
            </p:nvPr>
          </p:nvGraphicFramePr>
          <p:xfrm>
            <a:off x="1101980" y="971949"/>
            <a:ext cx="6890385" cy="363053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
            <p:cNvSpPr txBox="1"/>
            <p:nvPr/>
          </p:nvSpPr>
          <p:spPr>
            <a:xfrm>
              <a:off x="1446760" y="1034137"/>
              <a:ext cx="6249440" cy="24020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accent2">
                      <a:lumMod val="75000"/>
                    </a:schemeClr>
                  </a:solidFill>
                  <a:latin typeface="Lato" panose="020B0604020202020204" charset="0"/>
                </a:rPr>
                <a:t>Percentage of Enrolled TCHATT Campuses </a:t>
              </a:r>
              <a:r>
                <a:rPr lang="en-US" sz="1200" b="1" dirty="0" smtClean="0">
                  <a:solidFill>
                    <a:schemeClr val="accent2">
                      <a:lumMod val="75000"/>
                    </a:schemeClr>
                  </a:solidFill>
                  <a:latin typeface="Lato" panose="020B0604020202020204" charset="0"/>
                </a:rPr>
                <a:t>by </a:t>
              </a:r>
              <a:r>
                <a:rPr lang="en-US" sz="1200" b="1" dirty="0" smtClean="0">
                  <a:solidFill>
                    <a:schemeClr val="accent2">
                      <a:lumMod val="75000"/>
                    </a:schemeClr>
                  </a:solidFill>
                  <a:latin typeface="Lato" panose="020B0604020202020204" charset="0"/>
                </a:rPr>
                <a:t>Geographic and Population-level Vulnerability Indicators</a:t>
              </a:r>
              <a:endParaRPr lang="en-US" sz="1200" b="1" dirty="0">
                <a:solidFill>
                  <a:schemeClr val="accent2">
                    <a:lumMod val="75000"/>
                  </a:schemeClr>
                </a:solidFill>
                <a:latin typeface="Lato" panose="020B0604020202020204" charset="0"/>
              </a:endParaRPr>
            </a:p>
          </p:txBody>
        </p:sp>
        <p:sp>
          <p:nvSpPr>
            <p:cNvPr id="8" name="TextBox 7"/>
            <p:cNvSpPr txBox="1"/>
            <p:nvPr/>
          </p:nvSpPr>
          <p:spPr>
            <a:xfrm>
              <a:off x="1196975" y="1689310"/>
              <a:ext cx="1698625" cy="2192908"/>
            </a:xfrm>
            <a:prstGeom prst="rect">
              <a:avLst/>
            </a:prstGeom>
            <a:solidFill>
              <a:schemeClr val="bg1"/>
            </a:solidFill>
          </p:spPr>
          <p:txBody>
            <a:bodyPr wrap="square" lIns="0" tIns="0" rIns="64008" bIns="0" rtlCol="0">
              <a:spAutoFit/>
            </a:bodyPr>
            <a:lstStyle/>
            <a:p>
              <a:pPr algn="r"/>
              <a:r>
                <a:rPr lang="en-US" sz="850" b="1" dirty="0" smtClean="0">
                  <a:solidFill>
                    <a:schemeClr val="accent2">
                      <a:lumMod val="75000"/>
                    </a:schemeClr>
                  </a:solidFill>
                  <a:latin typeface="Lato" panose="020B0604020202020204" charset="0"/>
                </a:rPr>
                <a:t>Campus Size</a:t>
              </a:r>
              <a:endParaRPr lang="en-US" sz="850" b="1" baseline="30000" dirty="0" smtClean="0">
                <a:solidFill>
                  <a:schemeClr val="accent2">
                    <a:lumMod val="75000"/>
                  </a:schemeClr>
                </a:solidFill>
                <a:latin typeface="Lato" panose="020B0604020202020204" charset="0"/>
              </a:endParaRPr>
            </a:p>
            <a:p>
              <a:pPr algn="r"/>
              <a:endParaRPr lang="en-US" sz="400" b="1"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&lt; 500</a:t>
              </a:r>
            </a:p>
            <a:p>
              <a:pPr algn="r"/>
              <a:endParaRPr lang="en-US" sz="5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500 - 1000</a:t>
              </a:r>
            </a:p>
            <a:p>
              <a:pPr algn="r"/>
              <a:endParaRPr lang="en-US" sz="5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1000 – 1500</a:t>
              </a:r>
            </a:p>
            <a:p>
              <a:pPr algn="r"/>
              <a:endParaRPr lang="en-US" sz="5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1500+</a:t>
              </a:r>
            </a:p>
            <a:p>
              <a:pPr algn="r"/>
              <a:endParaRPr lang="en-US" sz="500" b="1" dirty="0">
                <a:solidFill>
                  <a:schemeClr val="accent2">
                    <a:lumMod val="75000"/>
                  </a:schemeClr>
                </a:solidFill>
                <a:latin typeface="Lato" panose="020B0604020202020204" charset="0"/>
              </a:endParaRPr>
            </a:p>
            <a:p>
              <a:pPr algn="r"/>
              <a:r>
                <a:rPr lang="en-US" sz="850" b="1" dirty="0" smtClean="0">
                  <a:solidFill>
                    <a:schemeClr val="accent2">
                      <a:lumMod val="75000"/>
                    </a:schemeClr>
                  </a:solidFill>
                  <a:latin typeface="Lato" panose="020B0604020202020204" charset="0"/>
                </a:rPr>
                <a:t>TEA Rural/Urban Codes</a:t>
              </a:r>
              <a:endParaRPr lang="en-US" sz="850" b="1" baseline="30000" dirty="0" smtClean="0">
                <a:solidFill>
                  <a:schemeClr val="accent2">
                    <a:lumMod val="75000"/>
                  </a:schemeClr>
                </a:solidFill>
                <a:latin typeface="Lato" panose="020B0604020202020204" charset="0"/>
              </a:endParaRPr>
            </a:p>
            <a:p>
              <a:pPr algn="r"/>
              <a:endParaRPr lang="en-US" sz="400" b="1"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Rural</a:t>
              </a:r>
            </a:p>
            <a:p>
              <a:pPr algn="r"/>
              <a:endParaRPr lang="en-US" sz="5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Urban</a:t>
              </a:r>
            </a:p>
            <a:p>
              <a:pPr algn="r"/>
              <a:endParaRPr lang="en-US" sz="500" dirty="0">
                <a:solidFill>
                  <a:schemeClr val="accent2">
                    <a:lumMod val="75000"/>
                  </a:schemeClr>
                </a:solidFill>
                <a:latin typeface="Lato" panose="020B0604020202020204" charset="0"/>
              </a:endParaRPr>
            </a:p>
            <a:p>
              <a:pPr algn="r"/>
              <a:r>
                <a:rPr lang="en-US" sz="850" b="1" dirty="0" smtClean="0">
                  <a:solidFill>
                    <a:schemeClr val="accent2">
                      <a:lumMod val="75000"/>
                    </a:schemeClr>
                  </a:solidFill>
                  <a:latin typeface="Lato" panose="020B0604020202020204" charset="0"/>
                </a:rPr>
                <a:t>% Economic Disadvantage</a:t>
              </a:r>
            </a:p>
            <a:p>
              <a:pPr algn="r"/>
              <a:endParaRPr lang="en-US" sz="500" dirty="0">
                <a:solidFill>
                  <a:schemeClr val="accent2">
                    <a:lumMod val="75000"/>
                  </a:schemeClr>
                </a:solidFill>
                <a:latin typeface="Lato" panose="020B0604020202020204" charset="0"/>
              </a:endParaRPr>
            </a:p>
            <a:p>
              <a:pPr algn="r"/>
              <a:r>
                <a:rPr lang="en-US" sz="850" dirty="0" smtClean="0">
                  <a:solidFill>
                    <a:schemeClr val="accent2">
                      <a:lumMod val="75000"/>
                    </a:schemeClr>
                  </a:solidFill>
                  <a:latin typeface="Lato" panose="020B0604020202020204" charset="0"/>
                </a:rPr>
                <a:t>&lt; 70%</a:t>
              </a:r>
            </a:p>
            <a:p>
              <a:pPr algn="r"/>
              <a:endParaRPr lang="en-US" sz="500" dirty="0">
                <a:solidFill>
                  <a:schemeClr val="accent2">
                    <a:lumMod val="75000"/>
                  </a:schemeClr>
                </a:solidFill>
                <a:latin typeface="Lato" panose="020B0604020202020204" charset="0"/>
              </a:endParaRPr>
            </a:p>
            <a:p>
              <a:pPr algn="r"/>
              <a:r>
                <a:rPr lang="en-US" sz="850" u="sng" dirty="0" smtClean="0">
                  <a:solidFill>
                    <a:schemeClr val="accent2">
                      <a:lumMod val="75000"/>
                    </a:schemeClr>
                  </a:solidFill>
                  <a:latin typeface="Lato" panose="020B0604020202020204" charset="0"/>
                </a:rPr>
                <a:t>&gt;</a:t>
              </a:r>
              <a:r>
                <a:rPr lang="en-US" sz="850" dirty="0" smtClean="0">
                  <a:solidFill>
                    <a:schemeClr val="accent2">
                      <a:lumMod val="75000"/>
                    </a:schemeClr>
                  </a:solidFill>
                  <a:latin typeface="Lato" panose="020B0604020202020204" charset="0"/>
                </a:rPr>
                <a:t>70%</a:t>
              </a:r>
              <a:endParaRPr lang="en-US" sz="850" i="1" dirty="0">
                <a:solidFill>
                  <a:schemeClr val="accent2">
                    <a:lumMod val="75000"/>
                  </a:schemeClr>
                </a:solidFill>
                <a:latin typeface="Lato" panose="020B0604020202020204" charset="0"/>
              </a:endParaRPr>
            </a:p>
          </p:txBody>
        </p:sp>
        <p:sp>
          <p:nvSpPr>
            <p:cNvPr id="9" name="Rectangle 8"/>
            <p:cNvSpPr/>
            <p:nvPr/>
          </p:nvSpPr>
          <p:spPr>
            <a:xfrm>
              <a:off x="1451618" y="975244"/>
              <a:ext cx="6488422" cy="3642476"/>
            </a:xfrm>
            <a:prstGeom prst="rect">
              <a:avLst/>
            </a:prstGeom>
            <a:noFill/>
            <a:ln w="63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1544320" y="4617720"/>
            <a:ext cx="6395720" cy="338554"/>
          </a:xfrm>
          <a:prstGeom prst="rect">
            <a:avLst/>
          </a:prstGeom>
        </p:spPr>
        <p:txBody>
          <a:bodyPr wrap="square" lIns="0" rIns="0">
            <a:spAutoFit/>
          </a:bodyPr>
          <a:lstStyle/>
          <a:p>
            <a:pPr marR="914400" algn="just">
              <a:spcBef>
                <a:spcPts val="100"/>
              </a:spcBef>
            </a:pPr>
            <a:r>
              <a:rPr lang="en-US" sz="800" dirty="0">
                <a:solidFill>
                  <a:schemeClr val="accent2">
                    <a:lumMod val="75000"/>
                  </a:schemeClr>
                </a:solidFill>
                <a:latin typeface="Lato" panose="020B0604020202020204" charset="0"/>
                <a:ea typeface="Calibri" panose="020F0502020204030204" pitchFamily="34" charset="0"/>
                <a:cs typeface="Helvetica" pitchFamily="2" charset="0"/>
              </a:rPr>
              <a:t>(a) Data Source: Texas Education Agency </a:t>
            </a:r>
            <a:r>
              <a:rPr lang="en-US" sz="800" dirty="0" smtClean="0">
                <a:solidFill>
                  <a:schemeClr val="accent2">
                    <a:lumMod val="75000"/>
                  </a:schemeClr>
                </a:solidFill>
                <a:latin typeface="Lato" panose="020B0604020202020204" charset="0"/>
                <a:ea typeface="Calibri" panose="020F0502020204030204" pitchFamily="34" charset="0"/>
                <a:cs typeface="Helvetica" pitchFamily="2" charset="0"/>
              </a:rPr>
              <a:t>Campus, District, and District Snapshot Data</a:t>
            </a:r>
            <a:endParaRPr lang="en-US" sz="800" dirty="0">
              <a:solidFill>
                <a:schemeClr val="accent2">
                  <a:lumMod val="75000"/>
                </a:schemeClr>
              </a:solidFill>
              <a:latin typeface="Lato" panose="020B0604020202020204" charset="0"/>
              <a:ea typeface="Calibri" panose="020F0502020204030204" pitchFamily="34" charset="0"/>
              <a:cs typeface="Helvetica" pitchFamily="2" charset="0"/>
            </a:endParaRPr>
          </a:p>
          <a:p>
            <a:pPr marR="914400" algn="just"/>
            <a:r>
              <a:rPr lang="en-US" sz="800" dirty="0">
                <a:solidFill>
                  <a:schemeClr val="accent2">
                    <a:lumMod val="75000"/>
                  </a:schemeClr>
                </a:solidFill>
                <a:latin typeface="Lato" panose="020B0604020202020204" charset="0"/>
                <a:ea typeface="Calibri" panose="020F0502020204030204" pitchFamily="34" charset="0"/>
                <a:cs typeface="Helvetica" pitchFamily="2" charset="0"/>
              </a:rPr>
              <a:t>(b</a:t>
            </a:r>
            <a:r>
              <a:rPr lang="en-US" sz="800" dirty="0" smtClean="0">
                <a:solidFill>
                  <a:schemeClr val="accent2">
                    <a:lumMod val="75000"/>
                  </a:schemeClr>
                </a:solidFill>
                <a:latin typeface="Lato" panose="020B0604020202020204" charset="0"/>
                <a:ea typeface="Calibri" panose="020F0502020204030204" pitchFamily="34" charset="0"/>
                <a:cs typeface="Helvetica" pitchFamily="2" charset="0"/>
              </a:rPr>
              <a:t>) TCHATT Campus Data</a:t>
            </a:r>
            <a:r>
              <a:rPr lang="en-US" sz="800" dirty="0">
                <a:solidFill>
                  <a:schemeClr val="accent2">
                    <a:lumMod val="75000"/>
                  </a:schemeClr>
                </a:solidFill>
                <a:latin typeface="Lato" panose="020B0604020202020204" charset="0"/>
                <a:ea typeface="Calibri" panose="020F0502020204030204" pitchFamily="34" charset="0"/>
                <a:cs typeface="Helvetica" pitchFamily="2" charset="0"/>
              </a:rPr>
              <a:t>, provided by COSH </a:t>
            </a:r>
            <a:r>
              <a:rPr lang="en-US" sz="800" dirty="0" smtClean="0">
                <a:solidFill>
                  <a:schemeClr val="accent2">
                    <a:lumMod val="75000"/>
                  </a:schemeClr>
                </a:solidFill>
                <a:latin typeface="Lato" panose="020B0604020202020204" charset="0"/>
                <a:ea typeface="Calibri" panose="020F0502020204030204" pitchFamily="34" charset="0"/>
                <a:cs typeface="Helvetica" pitchFamily="2" charset="0"/>
              </a:rPr>
              <a:t>(</a:t>
            </a:r>
            <a:r>
              <a:rPr lang="en-US" sz="800" dirty="0">
                <a:solidFill>
                  <a:schemeClr val="accent2">
                    <a:lumMod val="75000"/>
                  </a:schemeClr>
                </a:solidFill>
                <a:latin typeface="Lato" panose="020B0604020202020204" charset="0"/>
                <a:ea typeface="Calibri" panose="020F0502020204030204" pitchFamily="34" charset="0"/>
                <a:cs typeface="Helvetica" pitchFamily="2" charset="0"/>
              </a:rPr>
              <a:t>September 1st 2021-June 30th, 2022) </a:t>
            </a:r>
          </a:p>
        </p:txBody>
      </p:sp>
      <p:sp>
        <p:nvSpPr>
          <p:cNvPr id="12" name="TextBox 11"/>
          <p:cNvSpPr txBox="1"/>
          <p:nvPr/>
        </p:nvSpPr>
        <p:spPr>
          <a:xfrm>
            <a:off x="3900196" y="4328021"/>
            <a:ext cx="177135" cy="184666"/>
          </a:xfrm>
          <a:prstGeom prst="rect">
            <a:avLst/>
          </a:prstGeom>
          <a:noFill/>
        </p:spPr>
        <p:txBody>
          <a:bodyPr wrap="square" rtlCol="0">
            <a:spAutoFit/>
          </a:bodyPr>
          <a:lstStyle/>
          <a:p>
            <a:r>
              <a:rPr lang="en-US" sz="900" baseline="30000" dirty="0">
                <a:solidFill>
                  <a:schemeClr val="accent2">
                    <a:lumMod val="75000"/>
                  </a:schemeClr>
                </a:solidFill>
                <a:latin typeface="Lato" panose="020B0604020202020204" charset="0"/>
              </a:rPr>
              <a:t>a</a:t>
            </a:r>
            <a:endParaRPr lang="en-US" sz="1600" baseline="30000" dirty="0">
              <a:solidFill>
                <a:schemeClr val="accent2">
                  <a:lumMod val="75000"/>
                </a:schemeClr>
              </a:solidFill>
              <a:latin typeface="Lato" panose="020B0604020202020204" charset="0"/>
            </a:endParaRPr>
          </a:p>
        </p:txBody>
      </p:sp>
      <p:sp>
        <p:nvSpPr>
          <p:cNvPr id="13" name="TextBox 12"/>
          <p:cNvSpPr txBox="1"/>
          <p:nvPr/>
        </p:nvSpPr>
        <p:spPr>
          <a:xfrm>
            <a:off x="5793450" y="4327198"/>
            <a:ext cx="177135" cy="184666"/>
          </a:xfrm>
          <a:prstGeom prst="rect">
            <a:avLst/>
          </a:prstGeom>
          <a:noFill/>
        </p:spPr>
        <p:txBody>
          <a:bodyPr wrap="square" rtlCol="0">
            <a:spAutoFit/>
          </a:bodyPr>
          <a:lstStyle/>
          <a:p>
            <a:r>
              <a:rPr lang="en-US" sz="900" baseline="30000" dirty="0" smtClean="0">
                <a:solidFill>
                  <a:schemeClr val="accent2">
                    <a:lumMod val="75000"/>
                  </a:schemeClr>
                </a:solidFill>
                <a:latin typeface="Lato" panose="020B0604020202020204" charset="0"/>
              </a:rPr>
              <a:t>b</a:t>
            </a:r>
            <a:endParaRPr lang="en-US" sz="1600" baseline="30000" dirty="0">
              <a:solidFill>
                <a:schemeClr val="accent2">
                  <a:lumMod val="75000"/>
                </a:schemeClr>
              </a:solidFill>
              <a:latin typeface="Lato" panose="020B0604020202020204" charset="0"/>
            </a:endParaRPr>
          </a:p>
        </p:txBody>
      </p:sp>
    </p:spTree>
    <p:extLst>
      <p:ext uri="{BB962C8B-B14F-4D97-AF65-F5344CB8AC3E}">
        <p14:creationId xmlns:p14="http://schemas.microsoft.com/office/powerpoint/2010/main" val="4194737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980" y="393948"/>
            <a:ext cx="6462600" cy="431562"/>
          </a:xfrm>
        </p:spPr>
        <p:txBody>
          <a:bodyPr/>
          <a:lstStyle/>
          <a:p>
            <a:r>
              <a:rPr lang="en-US" sz="2400" b="1" dirty="0" smtClean="0">
                <a:solidFill>
                  <a:schemeClr val="bg2"/>
                </a:solidFill>
              </a:rPr>
              <a:t>TCHATT: Service Delivery</a:t>
            </a:r>
            <a:endParaRPr lang="en-US" sz="2400" b="1" dirty="0">
              <a:solidFill>
                <a:schemeClr val="bg2"/>
              </a:solidFill>
            </a:endParaRPr>
          </a:p>
        </p:txBody>
      </p:sp>
      <p:sp>
        <p:nvSpPr>
          <p:cNvPr id="4" name="Slide Number Placeholder 3"/>
          <p:cNvSpPr>
            <a:spLocks noGrp="1"/>
          </p:cNvSpPr>
          <p:nvPr>
            <p:ph type="sldNum" idx="12"/>
          </p:nvPr>
        </p:nvSpPr>
        <p:spPr>
          <a:xfrm>
            <a:off x="8460255" y="4412453"/>
            <a:ext cx="548700" cy="313500"/>
          </a:xfrm>
        </p:spPr>
        <p:txBody>
          <a:bodyPr/>
          <a:lstStyle/>
          <a:p>
            <a:pPr marL="0" lvl="0" indent="0" algn="r" rtl="0">
              <a:spcBef>
                <a:spcPts val="0"/>
              </a:spcBef>
              <a:spcAft>
                <a:spcPts val="0"/>
              </a:spcAft>
              <a:buNone/>
            </a:pPr>
            <a:fld id="{00000000-1234-1234-1234-123412341234}" type="slidenum">
              <a:rPr lang="en" smtClean="0"/>
              <a:t>5</a:t>
            </a:fld>
            <a:endParaRPr lang="en"/>
          </a:p>
        </p:txBody>
      </p:sp>
      <p:graphicFrame>
        <p:nvGraphicFramePr>
          <p:cNvPr id="6" name="Chart 5">
            <a:extLst>
              <a:ext uri="{FF2B5EF4-FFF2-40B4-BE49-F238E27FC236}">
                <a16:creationId xmlns:a16="http://schemas.microsoft.com/office/drawing/2014/main" id="{8F025E99-1C26-4BDC-8719-267C2AE3E477}"/>
              </a:ext>
              <a:ext uri="{147F2762-F138-4A5C-976F-8EAC2B608ADB}">
                <a16:predDERef xmlns:a16="http://schemas.microsoft.com/office/drawing/2014/main" pred="{02898128-5E9C-69BA-8D22-D18A1C64C1E4}"/>
              </a:ext>
            </a:extLst>
          </p:cNvPr>
          <p:cNvGraphicFramePr/>
          <p:nvPr>
            <p:extLst>
              <p:ext uri="{D42A27DB-BD31-4B8C-83A1-F6EECF244321}">
                <p14:modId xmlns:p14="http://schemas.microsoft.com/office/powerpoint/2010/main" val="1966484146"/>
              </p:ext>
            </p:extLst>
          </p:nvPr>
        </p:nvGraphicFramePr>
        <p:xfrm>
          <a:off x="436880" y="1432228"/>
          <a:ext cx="3661115" cy="26305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2898128-5E9C-69BA-8D22-D18A1C64C1E4}"/>
              </a:ext>
            </a:extLst>
          </p:cNvPr>
          <p:cNvGraphicFramePr/>
          <p:nvPr>
            <p:extLst>
              <p:ext uri="{D42A27DB-BD31-4B8C-83A1-F6EECF244321}">
                <p14:modId xmlns:p14="http://schemas.microsoft.com/office/powerpoint/2010/main" val="3793957907"/>
              </p:ext>
            </p:extLst>
          </p:nvPr>
        </p:nvGraphicFramePr>
        <p:xfrm>
          <a:off x="4292600" y="1411576"/>
          <a:ext cx="4378960" cy="2630532"/>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4"/>
          <p:cNvSpPr>
            <a:spLocks noChangeArrowheads="1"/>
          </p:cNvSpPr>
          <p:nvPr/>
        </p:nvSpPr>
        <p:spPr bwMode="auto">
          <a:xfrm>
            <a:off x="2652919" y="1041231"/>
            <a:ext cx="35028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accent2">
                    <a:lumMod val="75000"/>
                  </a:schemeClr>
                </a:solidFill>
                <a:effectLst/>
                <a:latin typeface="Lato" panose="020B0604020202020204" charset="0"/>
                <a:ea typeface="Cambria" panose="02040503050406030204" pitchFamily="18" charset="0"/>
                <a:cs typeface="Helvetica" pitchFamily="2" charset="0"/>
              </a:rPr>
              <a:t>Characteristics of TCHATT</a:t>
            </a:r>
            <a:r>
              <a:rPr kumimoji="0" lang="en-US" altLang="en-US" sz="1200" b="1" i="0" u="none" strike="noStrike" cap="none" normalizeH="0" dirty="0" smtClean="0">
                <a:ln>
                  <a:noFill/>
                </a:ln>
                <a:solidFill>
                  <a:schemeClr val="accent2">
                    <a:lumMod val="75000"/>
                  </a:schemeClr>
                </a:solidFill>
                <a:effectLst/>
                <a:latin typeface="Lato" panose="020B0604020202020204" charset="0"/>
                <a:ea typeface="Cambria" panose="02040503050406030204" pitchFamily="18" charset="0"/>
                <a:cs typeface="Helvetica" pitchFamily="2" charset="0"/>
              </a:rPr>
              <a:t> Sessions (N=28,585)</a:t>
            </a:r>
            <a:endParaRPr kumimoji="0" lang="en-US" altLang="en-US" sz="1600" b="1" i="0" u="none" strike="noStrike" cap="none" normalizeH="0" baseline="0" dirty="0" smtClean="0">
              <a:ln>
                <a:noFill/>
              </a:ln>
              <a:solidFill>
                <a:schemeClr val="accent2">
                  <a:lumMod val="75000"/>
                </a:schemeClr>
              </a:solidFill>
              <a:effectLst/>
              <a:latin typeface="Lato" panose="020B0604020202020204" charset="0"/>
            </a:endParaRPr>
          </a:p>
        </p:txBody>
      </p:sp>
      <p:sp>
        <p:nvSpPr>
          <p:cNvPr id="10" name="Rectangle 5"/>
          <p:cNvSpPr>
            <a:spLocks noChangeArrowheads="1"/>
          </p:cNvSpPr>
          <p:nvPr/>
        </p:nvSpPr>
        <p:spPr bwMode="auto">
          <a:xfrm>
            <a:off x="0" y="3244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5854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
        <p:nvSpPr>
          <p:cNvPr id="8"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5"/>
          <p:cNvSpPr>
            <a:spLocks noChangeArrowheads="1"/>
          </p:cNvSpPr>
          <p:nvPr/>
        </p:nvSpPr>
        <p:spPr bwMode="auto">
          <a:xfrm>
            <a:off x="0" y="300101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Chart 10">
            <a:extLst>
              <a:ext uri="{FF2B5EF4-FFF2-40B4-BE49-F238E27FC236}">
                <a16:creationId xmlns:a16="http://schemas.microsoft.com/office/drawing/2014/main" id="{CA081CEC-FFC7-D07A-C94B-3C72C6BAD1B8}"/>
              </a:ext>
              <a:ext uri="{147F2762-F138-4A5C-976F-8EAC2B608ADB}">
                <a16:predDERef xmlns:a16="http://schemas.microsoft.com/office/drawing/2014/main" pred="{8F025E99-1C26-4BDC-8719-267C2AE3E477}"/>
              </a:ext>
            </a:extLst>
          </p:cNvPr>
          <p:cNvGraphicFramePr/>
          <p:nvPr>
            <p:extLst>
              <p:ext uri="{D42A27DB-BD31-4B8C-83A1-F6EECF244321}">
                <p14:modId xmlns:p14="http://schemas.microsoft.com/office/powerpoint/2010/main" val="3318044677"/>
              </p:ext>
            </p:extLst>
          </p:nvPr>
        </p:nvGraphicFramePr>
        <p:xfrm>
          <a:off x="276447" y="1096778"/>
          <a:ext cx="4066953" cy="27741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1E9D20E5-533F-4FCD-ACBF-957D3F16C045}"/>
              </a:ext>
              <a:ext uri="{147F2762-F138-4A5C-976F-8EAC2B608ADB}">
                <a16:predDERef xmlns:a16="http://schemas.microsoft.com/office/drawing/2014/main" pred="{CA081CEC-FFC7-D07A-C94B-3C72C6BAD1B8}"/>
              </a:ext>
            </a:extLst>
          </p:cNvPr>
          <p:cNvGraphicFramePr/>
          <p:nvPr>
            <p:extLst>
              <p:ext uri="{D42A27DB-BD31-4B8C-83A1-F6EECF244321}">
                <p14:modId xmlns:p14="http://schemas.microsoft.com/office/powerpoint/2010/main" val="3702243767"/>
              </p:ext>
            </p:extLst>
          </p:nvPr>
        </p:nvGraphicFramePr>
        <p:xfrm>
          <a:off x="4572000" y="1096778"/>
          <a:ext cx="4311501" cy="330847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p:cNvSpPr>
            <a:spLocks noGrp="1"/>
          </p:cNvSpPr>
          <p:nvPr>
            <p:ph type="title"/>
          </p:nvPr>
        </p:nvSpPr>
        <p:spPr>
          <a:xfrm>
            <a:off x="1101980" y="393948"/>
            <a:ext cx="6462600" cy="431562"/>
          </a:xfrm>
        </p:spPr>
        <p:txBody>
          <a:bodyPr/>
          <a:lstStyle/>
          <a:p>
            <a:r>
              <a:rPr lang="en-US" sz="2400" b="1" dirty="0" smtClean="0">
                <a:solidFill>
                  <a:schemeClr val="bg2"/>
                </a:solidFill>
              </a:rPr>
              <a:t>TCHATT: Service Delivery</a:t>
            </a:r>
            <a:endParaRPr lang="en-US" sz="2400" b="1" dirty="0">
              <a:solidFill>
                <a:schemeClr val="bg2"/>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013345564"/>
              </p:ext>
            </p:extLst>
          </p:nvPr>
        </p:nvGraphicFramePr>
        <p:xfrm>
          <a:off x="276447" y="3919693"/>
          <a:ext cx="4066953" cy="213360"/>
        </p:xfrm>
        <a:graphic>
          <a:graphicData uri="http://schemas.openxmlformats.org/drawingml/2006/table">
            <a:tbl>
              <a:tblPr firstRow="1" bandRow="1">
                <a:tableStyleId>{C98665B7-6574-423E-A4B5-A6C020D860FF}</a:tableStyleId>
              </a:tblPr>
              <a:tblGrid>
                <a:gridCol w="4066953">
                  <a:extLst>
                    <a:ext uri="{9D8B030D-6E8A-4147-A177-3AD203B41FA5}">
                      <a16:colId xmlns:a16="http://schemas.microsoft.com/office/drawing/2014/main" val="1231195984"/>
                    </a:ext>
                  </a:extLst>
                </a:gridCol>
              </a:tblGrid>
              <a:tr h="0">
                <a:tc>
                  <a:txBody>
                    <a:bodyPr/>
                    <a:lstStyle/>
                    <a:p>
                      <a:pPr marL="0" marR="0">
                        <a:spcBef>
                          <a:spcPts val="0"/>
                        </a:spcBef>
                        <a:spcAft>
                          <a:spcPts val="0"/>
                        </a:spcAft>
                      </a:pPr>
                      <a:r>
                        <a:rPr lang="en-US" sz="700" baseline="30000" dirty="0" err="1" smtClean="0">
                          <a:solidFill>
                            <a:schemeClr val="accent2">
                              <a:lumMod val="75000"/>
                            </a:schemeClr>
                          </a:solidFill>
                          <a:effectLst/>
                          <a:latin typeface="Lato" panose="020B0604020202020204" charset="0"/>
                        </a:rPr>
                        <a:t>a</a:t>
                      </a:r>
                      <a:r>
                        <a:rPr lang="en-US" sz="700" dirty="0" err="1" smtClean="0">
                          <a:solidFill>
                            <a:schemeClr val="accent2">
                              <a:lumMod val="75000"/>
                            </a:schemeClr>
                          </a:solidFill>
                          <a:effectLst/>
                          <a:latin typeface="Lato" panose="020B0604020202020204" charset="0"/>
                        </a:rPr>
                        <a:t>Trayt</a:t>
                      </a:r>
                      <a:r>
                        <a:rPr lang="en-US" sz="700" dirty="0" smtClean="0">
                          <a:solidFill>
                            <a:schemeClr val="accent2">
                              <a:lumMod val="75000"/>
                            </a:schemeClr>
                          </a:solidFill>
                          <a:effectLst/>
                          <a:latin typeface="Lato" panose="020B0604020202020204" charset="0"/>
                        </a:rPr>
                        <a:t> </a:t>
                      </a:r>
                      <a:r>
                        <a:rPr lang="en-US" sz="700" dirty="0">
                          <a:solidFill>
                            <a:schemeClr val="accent2">
                              <a:lumMod val="75000"/>
                            </a:schemeClr>
                          </a:solidFill>
                          <a:effectLst/>
                          <a:latin typeface="Lato" panose="020B0604020202020204" charset="0"/>
                        </a:rPr>
                        <a:t>Session-level Extract (September 1st 2021-June 30th, 2022</a:t>
                      </a:r>
                      <a:r>
                        <a:rPr lang="en-US" sz="700" dirty="0" smtClean="0">
                          <a:solidFill>
                            <a:schemeClr val="accent2">
                              <a:lumMod val="75000"/>
                            </a:schemeClr>
                          </a:solidFill>
                          <a:effectLst/>
                          <a:latin typeface="Lato" panose="020B0604020202020204" charset="0"/>
                        </a:rPr>
                        <a:t>)</a:t>
                      </a:r>
                      <a:endParaRPr lang="en-US" sz="700" dirty="0">
                        <a:solidFill>
                          <a:schemeClr val="accent2">
                            <a:lumMod val="75000"/>
                          </a:schemeClr>
                        </a:solidFill>
                        <a:effectLst/>
                        <a:latin typeface="Lato" panose="020B0604020202020204" charset="0"/>
                        <a:ea typeface="Cambria" panose="02040503050406030204" pitchFamily="18" charset="0"/>
                        <a:cs typeface="Times New Roman" panose="02020603050405020304" pitchFamily="18" charset="0"/>
                      </a:endParaRPr>
                    </a:p>
                    <a:p>
                      <a:pPr marL="0" marR="0">
                        <a:spcBef>
                          <a:spcPts val="0"/>
                        </a:spcBef>
                        <a:spcAft>
                          <a:spcPts val="0"/>
                        </a:spcAft>
                      </a:pPr>
                      <a:r>
                        <a:rPr lang="en-US" sz="700" baseline="30000" dirty="0" err="1" smtClean="0">
                          <a:solidFill>
                            <a:schemeClr val="accent2">
                              <a:lumMod val="75000"/>
                            </a:schemeClr>
                          </a:solidFill>
                          <a:effectLst/>
                          <a:latin typeface="Lato" panose="020B0604020202020204" charset="0"/>
                        </a:rPr>
                        <a:t>b</a:t>
                      </a:r>
                      <a:r>
                        <a:rPr lang="en-US" sz="700" dirty="0" err="1" smtClean="0">
                          <a:solidFill>
                            <a:schemeClr val="accent2">
                              <a:lumMod val="75000"/>
                            </a:schemeClr>
                          </a:solidFill>
                          <a:effectLst/>
                          <a:latin typeface="Lato" panose="020B0604020202020204" charset="0"/>
                        </a:rPr>
                        <a:t>TCHATT</a:t>
                      </a:r>
                      <a:r>
                        <a:rPr lang="en-US" sz="700" dirty="0" smtClean="0">
                          <a:solidFill>
                            <a:schemeClr val="accent2">
                              <a:lumMod val="75000"/>
                            </a:schemeClr>
                          </a:solidFill>
                          <a:effectLst/>
                          <a:latin typeface="Lato" panose="020B0604020202020204" charset="0"/>
                        </a:rPr>
                        <a:t> </a:t>
                      </a:r>
                      <a:r>
                        <a:rPr lang="en-US" sz="700" dirty="0">
                          <a:solidFill>
                            <a:schemeClr val="accent2">
                              <a:lumMod val="75000"/>
                            </a:schemeClr>
                          </a:solidFill>
                          <a:effectLst/>
                          <a:latin typeface="Lato" panose="020B0604020202020204" charset="0"/>
                        </a:rPr>
                        <a:t>Sessions may include more than one </a:t>
                      </a:r>
                      <a:r>
                        <a:rPr lang="en-US" sz="700" dirty="0" smtClean="0">
                          <a:solidFill>
                            <a:schemeClr val="accent2">
                              <a:lumMod val="75000"/>
                            </a:schemeClr>
                          </a:solidFill>
                          <a:effectLst/>
                          <a:latin typeface="Lato" panose="020B0604020202020204" charset="0"/>
                        </a:rPr>
                        <a:t>intervention type</a:t>
                      </a:r>
                      <a:endParaRPr lang="en-US" sz="700" dirty="0">
                        <a:solidFill>
                          <a:schemeClr val="accent2">
                            <a:lumMod val="75000"/>
                          </a:schemeClr>
                        </a:solidFill>
                        <a:effectLst/>
                        <a:latin typeface="Lato" panose="020B0604020202020204" charset="0"/>
                        <a:ea typeface="Cambria" panose="02040503050406030204" pitchFamily="18" charset="0"/>
                        <a:cs typeface="Times New Roman" panose="02020603050405020304" pitchFamily="18" charset="0"/>
                      </a:endParaRPr>
                    </a:p>
                  </a:txBody>
                  <a:tcPr marL="0" marR="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722751070"/>
                  </a:ext>
                </a:extLst>
              </a:tr>
            </a:tbl>
          </a:graphicData>
        </a:graphic>
      </p:graphicFrame>
    </p:spTree>
    <p:extLst>
      <p:ext uri="{BB962C8B-B14F-4D97-AF65-F5344CB8AC3E}">
        <p14:creationId xmlns:p14="http://schemas.microsoft.com/office/powerpoint/2010/main" val="2659018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140" y="353308"/>
            <a:ext cx="6462600" cy="474732"/>
          </a:xfrm>
        </p:spPr>
        <p:txBody>
          <a:bodyPr/>
          <a:lstStyle/>
          <a:p>
            <a:r>
              <a:rPr lang="en-US" sz="2400" b="1" dirty="0" smtClean="0">
                <a:solidFill>
                  <a:schemeClr val="bg2"/>
                </a:solidFill>
              </a:rPr>
              <a:t>TCHATT: Service Delivery</a:t>
            </a:r>
            <a:endParaRPr lang="en-US" sz="2400" b="1" dirty="0">
              <a:solidFill>
                <a:schemeClr val="bg2"/>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8"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5"/>
          <p:cNvSpPr>
            <a:spLocks noChangeArrowheads="1"/>
          </p:cNvSpPr>
          <p:nvPr/>
        </p:nvSpPr>
        <p:spPr bwMode="auto">
          <a:xfrm>
            <a:off x="0" y="3244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Chart 6">
            <a:extLst>
              <a:ext uri="{FF2B5EF4-FFF2-40B4-BE49-F238E27FC236}">
                <a16:creationId xmlns:a16="http://schemas.microsoft.com/office/drawing/2014/main" id="{C1BD8009-894E-216D-FF39-64D947AF5007}"/>
              </a:ext>
            </a:extLst>
          </p:cNvPr>
          <p:cNvGraphicFramePr/>
          <p:nvPr>
            <p:extLst>
              <p:ext uri="{D42A27DB-BD31-4B8C-83A1-F6EECF244321}">
                <p14:modId xmlns:p14="http://schemas.microsoft.com/office/powerpoint/2010/main" val="1405629075"/>
              </p:ext>
            </p:extLst>
          </p:nvPr>
        </p:nvGraphicFramePr>
        <p:xfrm>
          <a:off x="1320610" y="951614"/>
          <a:ext cx="6502780" cy="351937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1276025" y="4470989"/>
            <a:ext cx="4572000" cy="200055"/>
          </a:xfrm>
          <a:prstGeom prst="rect">
            <a:avLst/>
          </a:prstGeom>
        </p:spPr>
        <p:txBody>
          <a:bodyPr>
            <a:spAutoFit/>
          </a:bodyPr>
          <a:lstStyle/>
          <a:p>
            <a:r>
              <a:rPr lang="en-US" sz="700" baseline="30000" dirty="0" smtClean="0">
                <a:solidFill>
                  <a:schemeClr val="accent2">
                    <a:lumMod val="75000"/>
                  </a:schemeClr>
                </a:solidFill>
                <a:latin typeface="Lato" panose="020B0604020202020204" charset="0"/>
                <a:ea typeface="Cambria" panose="02040503050406030204" pitchFamily="18" charset="0"/>
                <a:cs typeface="Times New Roman" panose="02020603050405020304" pitchFamily="18" charset="0"/>
              </a:rPr>
              <a:t>a </a:t>
            </a:r>
            <a:r>
              <a:rPr lang="en-US" sz="700" dirty="0" smtClean="0">
                <a:solidFill>
                  <a:schemeClr val="accent2">
                    <a:lumMod val="75000"/>
                  </a:schemeClr>
                </a:solidFill>
                <a:latin typeface="Lato" panose="020B0604020202020204" charset="0"/>
                <a:ea typeface="Cambria" panose="02040503050406030204" pitchFamily="18" charset="0"/>
                <a:cs typeface="Times New Roman" panose="02020603050405020304" pitchFamily="18" charset="0"/>
              </a:rPr>
              <a:t>Trayt </a:t>
            </a:r>
            <a:r>
              <a:rPr lang="en-US" sz="700" dirty="0">
                <a:solidFill>
                  <a:schemeClr val="accent2">
                    <a:lumMod val="75000"/>
                  </a:schemeClr>
                </a:solidFill>
                <a:latin typeface="Lato" panose="020B0604020202020204" charset="0"/>
                <a:ea typeface="Cambria" panose="02040503050406030204" pitchFamily="18" charset="0"/>
                <a:cs typeface="Times New Roman" panose="02020603050405020304" pitchFamily="18" charset="0"/>
              </a:rPr>
              <a:t>Referral-level Extract (September 1st 2021-June 30th, 2022</a:t>
            </a:r>
            <a:r>
              <a:rPr lang="en-US" sz="700" dirty="0" smtClean="0">
                <a:solidFill>
                  <a:schemeClr val="accent2">
                    <a:lumMod val="75000"/>
                  </a:schemeClr>
                </a:solidFill>
                <a:latin typeface="Lato" panose="020B0604020202020204" charset="0"/>
                <a:ea typeface="Cambria" panose="02040503050406030204" pitchFamily="18" charset="0"/>
                <a:cs typeface="Times New Roman" panose="02020603050405020304" pitchFamily="18" charset="0"/>
              </a:rPr>
              <a:t>) </a:t>
            </a:r>
            <a:endParaRPr lang="en-US" sz="700" dirty="0">
              <a:solidFill>
                <a:schemeClr val="accent2">
                  <a:lumMod val="75000"/>
                </a:schemeClr>
              </a:solidFill>
              <a:latin typeface="Lato" panose="020B0604020202020204" charset="0"/>
            </a:endParaRPr>
          </a:p>
        </p:txBody>
      </p:sp>
    </p:spTree>
    <p:extLst>
      <p:ext uri="{BB962C8B-B14F-4D97-AF65-F5344CB8AC3E}">
        <p14:creationId xmlns:p14="http://schemas.microsoft.com/office/powerpoint/2010/main" val="36397678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351" y="-21264"/>
            <a:ext cx="6462600" cy="857400"/>
          </a:xfrm>
        </p:spPr>
        <p:txBody>
          <a:bodyPr/>
          <a:lstStyle/>
          <a:p>
            <a:r>
              <a:rPr lang="en-US" sz="2400" b="1" dirty="0" smtClean="0">
                <a:solidFill>
                  <a:schemeClr val="bg2"/>
                </a:solidFill>
              </a:rPr>
              <a:t>Geographic Vulnerability Index</a:t>
            </a:r>
            <a:endParaRPr lang="en-US" sz="2400" b="1" dirty="0">
              <a:solidFill>
                <a:schemeClr val="bg2"/>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grpSp>
        <p:nvGrpSpPr>
          <p:cNvPr id="9" name="Group 8"/>
          <p:cNvGrpSpPr/>
          <p:nvPr/>
        </p:nvGrpSpPr>
        <p:grpSpPr>
          <a:xfrm>
            <a:off x="1196975" y="897923"/>
            <a:ext cx="6589849" cy="3863320"/>
            <a:chOff x="1177976" y="803987"/>
            <a:chExt cx="6589849" cy="3863320"/>
          </a:xfrm>
        </p:grpSpPr>
        <p:grpSp>
          <p:nvGrpSpPr>
            <p:cNvPr id="8" name="Group 7"/>
            <p:cNvGrpSpPr/>
            <p:nvPr/>
          </p:nvGrpSpPr>
          <p:grpSpPr>
            <a:xfrm>
              <a:off x="1177976" y="1009707"/>
              <a:ext cx="5290607" cy="3657600"/>
              <a:chOff x="1177976" y="1009707"/>
              <a:chExt cx="5290607" cy="3657600"/>
            </a:xfrm>
          </p:grpSpPr>
          <p:pic>
            <p:nvPicPr>
              <p:cNvPr id="5" name="Picture 4"/>
              <p:cNvPicPr>
                <a:picLocks noChangeAspect="1"/>
              </p:cNvPicPr>
              <p:nvPr/>
            </p:nvPicPr>
            <p:blipFill rotWithShape="1">
              <a:blip r:embed="rId3"/>
              <a:srcRect l="9119" r="16436" b="6286"/>
              <a:stretch/>
            </p:blipFill>
            <p:spPr>
              <a:xfrm>
                <a:off x="2573523" y="1009707"/>
                <a:ext cx="3895060" cy="3657600"/>
              </a:xfrm>
              <a:prstGeom prst="rect">
                <a:avLst/>
              </a:prstGeom>
            </p:spPr>
          </p:pic>
          <p:pic>
            <p:nvPicPr>
              <p:cNvPr id="6" name="Picture 5"/>
              <p:cNvPicPr>
                <a:picLocks noChangeAspect="1"/>
              </p:cNvPicPr>
              <p:nvPr/>
            </p:nvPicPr>
            <p:blipFill rotWithShape="1">
              <a:blip r:embed="rId4"/>
              <a:srcRect t="970"/>
              <a:stretch/>
            </p:blipFill>
            <p:spPr>
              <a:xfrm>
                <a:off x="1177976" y="1043227"/>
                <a:ext cx="1395547" cy="3017520"/>
              </a:xfrm>
              <a:prstGeom prst="rect">
                <a:avLst/>
              </a:prstGeom>
            </p:spPr>
          </p:pic>
        </p:grpSp>
        <p:pic>
          <p:nvPicPr>
            <p:cNvPr id="7" name="Picture 6"/>
            <p:cNvPicPr>
              <a:picLocks noChangeAspect="1"/>
            </p:cNvPicPr>
            <p:nvPr/>
          </p:nvPicPr>
          <p:blipFill rotWithShape="1">
            <a:blip r:embed="rId5"/>
            <a:srcRect r="-24651"/>
            <a:stretch/>
          </p:blipFill>
          <p:spPr>
            <a:xfrm>
              <a:off x="1177976" y="803987"/>
              <a:ext cx="6589849" cy="239240"/>
            </a:xfrm>
            <a:prstGeom prst="rect">
              <a:avLst/>
            </a:prstGeom>
          </p:spPr>
        </p:pic>
      </p:grpSp>
    </p:spTree>
    <p:extLst>
      <p:ext uri="{BB962C8B-B14F-4D97-AF65-F5344CB8AC3E}">
        <p14:creationId xmlns:p14="http://schemas.microsoft.com/office/powerpoint/2010/main" val="3482605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9720"/>
            <a:ext cx="6638495" cy="527200"/>
          </a:xfrm>
        </p:spPr>
        <p:txBody>
          <a:bodyPr/>
          <a:lstStyle/>
          <a:p>
            <a:r>
              <a:rPr lang="en-US" sz="2400" b="1" dirty="0" smtClean="0">
                <a:solidFill>
                  <a:schemeClr val="bg2"/>
                </a:solidFill>
              </a:rPr>
              <a:t>External Evaluation Activities</a:t>
            </a:r>
            <a:endParaRPr lang="en-US" sz="2400" b="1" dirty="0">
              <a:solidFill>
                <a:schemeClr val="bg2"/>
              </a:solidFill>
            </a:endParaRPr>
          </a:p>
        </p:txBody>
      </p:sp>
      <p:sp>
        <p:nvSpPr>
          <p:cNvPr id="3" name="Text Placeholder 2"/>
          <p:cNvSpPr>
            <a:spLocks noGrp="1"/>
          </p:cNvSpPr>
          <p:nvPr>
            <p:ph type="body" idx="1"/>
          </p:nvPr>
        </p:nvSpPr>
        <p:spPr>
          <a:xfrm>
            <a:off x="914400" y="918395"/>
            <a:ext cx="7330966" cy="3935288"/>
          </a:xfrm>
        </p:spPr>
        <p:txBody>
          <a:bodyPr/>
          <a:lstStyle/>
          <a:p>
            <a:pPr>
              <a:spcBef>
                <a:spcPts val="0"/>
              </a:spcBef>
            </a:pPr>
            <a:r>
              <a:rPr lang="en-US" sz="1400" dirty="0"/>
              <a:t>CPWE Interviews</a:t>
            </a:r>
          </a:p>
          <a:p>
            <a:pPr lvl="1" indent="-284163">
              <a:spcBef>
                <a:spcPts val="600"/>
              </a:spcBef>
              <a:buSzPct val="125000"/>
            </a:pPr>
            <a:r>
              <a:rPr lang="en-US" sz="1200" dirty="0" smtClean="0"/>
              <a:t>Conducted interviews </a:t>
            </a:r>
            <a:r>
              <a:rPr lang="en-US" sz="1200" dirty="0"/>
              <a:t>with 11 CPWE </a:t>
            </a:r>
            <a:r>
              <a:rPr lang="en-US" sz="1200" dirty="0" smtClean="0"/>
              <a:t>residents</a:t>
            </a:r>
          </a:p>
          <a:p>
            <a:pPr lvl="1" indent="-284163">
              <a:spcBef>
                <a:spcPts val="600"/>
              </a:spcBef>
              <a:buSzPct val="125000"/>
            </a:pPr>
            <a:r>
              <a:rPr lang="en-US" sz="1200" dirty="0" smtClean="0"/>
              <a:t>Analyzing qualitative </a:t>
            </a:r>
            <a:r>
              <a:rPr lang="en-US" sz="1200" dirty="0"/>
              <a:t>interviews to understand residents’ perspectives of benefits, challenges, and potential influence of the CPWE training program on professional development</a:t>
            </a:r>
          </a:p>
          <a:p>
            <a:r>
              <a:rPr lang="en-US" sz="1400" dirty="0" smtClean="0"/>
              <a:t>TCHATT &amp; CPAN Surveys</a:t>
            </a:r>
          </a:p>
          <a:p>
            <a:pPr lvl="1" indent="-284163">
              <a:spcBef>
                <a:spcPts val="600"/>
              </a:spcBef>
              <a:buSzPct val="125000"/>
            </a:pPr>
            <a:r>
              <a:rPr lang="en-US" sz="1200" dirty="0" smtClean="0"/>
              <a:t>Surveying a </a:t>
            </a:r>
            <a:r>
              <a:rPr lang="en-US" sz="1200" dirty="0"/>
              <a:t>diverse sample of school districts/campuses (TCHATT) and clinics (CPAN) across </a:t>
            </a:r>
            <a:r>
              <a:rPr lang="en-US" sz="1200" dirty="0" smtClean="0"/>
              <a:t>HRIs </a:t>
            </a:r>
            <a:r>
              <a:rPr lang="en-US" sz="1200" dirty="0"/>
              <a:t>to understand contextual factors influencing program engagement and implementation </a:t>
            </a:r>
            <a:endParaRPr lang="en-US" sz="1200" dirty="0" smtClean="0"/>
          </a:p>
          <a:p>
            <a:pPr lvl="1" indent="-284163">
              <a:spcBef>
                <a:spcPts val="600"/>
              </a:spcBef>
              <a:buSzPct val="125000"/>
            </a:pPr>
            <a:r>
              <a:rPr lang="en-US" sz="1200" dirty="0" smtClean="0"/>
              <a:t>Data collection : June-August (TCHATT survey); August-September (CPAN survey)</a:t>
            </a:r>
            <a:endParaRPr lang="en-US" sz="1200" dirty="0"/>
          </a:p>
          <a:p>
            <a:r>
              <a:rPr lang="en-US" sz="1400" dirty="0" smtClean="0"/>
              <a:t>Cost Analysis</a:t>
            </a:r>
          </a:p>
          <a:p>
            <a:pPr lvl="1" indent="-284163">
              <a:spcBef>
                <a:spcPts val="600"/>
              </a:spcBef>
              <a:buSzPct val="125000"/>
            </a:pPr>
            <a:r>
              <a:rPr lang="en-US" sz="1200" dirty="0"/>
              <a:t>Developed instruments for </a:t>
            </a:r>
            <a:r>
              <a:rPr lang="en-US" sz="1200" dirty="0" smtClean="0"/>
              <a:t>evaluating the </a:t>
            </a:r>
            <a:r>
              <a:rPr lang="en-US" sz="1200" dirty="0"/>
              <a:t>cost of CPAN and TCHATT program </a:t>
            </a:r>
            <a:r>
              <a:rPr lang="en-US" sz="1200" dirty="0" smtClean="0"/>
              <a:t>implementation</a:t>
            </a:r>
          </a:p>
          <a:p>
            <a:pPr lvl="1" indent="-284163">
              <a:spcBef>
                <a:spcPts val="600"/>
              </a:spcBef>
              <a:buSzPct val="125000"/>
            </a:pPr>
            <a:r>
              <a:rPr lang="en-US" sz="1200" dirty="0" smtClean="0"/>
              <a:t>Data collection: </a:t>
            </a:r>
            <a:r>
              <a:rPr lang="en-US" sz="1100" dirty="0" smtClean="0"/>
              <a:t>HRI worksheets (early September); CPAN &amp; TCHATT surveys (in process)</a:t>
            </a:r>
          </a:p>
          <a:p>
            <a:pPr>
              <a:buSzPct val="125000"/>
            </a:pPr>
            <a:r>
              <a:rPr lang="en-US" sz="1400" dirty="0" smtClean="0"/>
              <a:t>HRI Evaluation Packets</a:t>
            </a:r>
          </a:p>
          <a:p>
            <a:pPr lvl="1" indent="-284163">
              <a:spcBef>
                <a:spcPts val="600"/>
              </a:spcBef>
              <a:buSzPct val="125000"/>
            </a:pPr>
            <a:r>
              <a:rPr lang="en-US" sz="1200" dirty="0" smtClean="0"/>
              <a:t>Developed packets </a:t>
            </a:r>
            <a:r>
              <a:rPr lang="en-US" sz="1200" dirty="0"/>
              <a:t>for HRIs with results of Year 1 external </a:t>
            </a:r>
            <a:r>
              <a:rPr lang="en-US" sz="1200" dirty="0" smtClean="0"/>
              <a:t>evaluation</a:t>
            </a:r>
          </a:p>
          <a:p>
            <a:pPr lvl="1" indent="-284163">
              <a:spcBef>
                <a:spcPts val="600"/>
              </a:spcBef>
              <a:buSzPct val="125000"/>
            </a:pPr>
            <a:r>
              <a:rPr lang="en-US" sz="1200" dirty="0" smtClean="0"/>
              <a:t> </a:t>
            </a:r>
            <a:r>
              <a:rPr lang="en-US" sz="1200" dirty="0"/>
              <a:t>Will </a:t>
            </a:r>
            <a:r>
              <a:rPr lang="en-US" sz="1200" dirty="0" smtClean="0"/>
              <a:t>disseminate to HRIs in September</a:t>
            </a:r>
            <a:endParaRPr lang="en-US" sz="1200" dirty="0"/>
          </a:p>
          <a:p>
            <a:pPr lvl="1">
              <a:spcBef>
                <a:spcPts val="300"/>
              </a:spcBef>
              <a:buSzPct val="125000"/>
            </a:pPr>
            <a:endParaRPr lang="en-US" sz="1100" dirty="0" smtClean="0"/>
          </a:p>
          <a:p>
            <a:pPr lvl="1"/>
            <a:endParaRPr lang="en-US" sz="1400" dirty="0" smtClean="0"/>
          </a:p>
          <a:p>
            <a:pPr marL="533400" lvl="1" indent="0">
              <a:buNone/>
            </a:pPr>
            <a:endParaRPr lang="en-US" sz="1400" dirty="0"/>
          </a:p>
          <a:p>
            <a:pPr lvl="1"/>
            <a:endParaRPr lang="en-US" sz="1400" dirty="0" smtClean="0"/>
          </a:p>
          <a:p>
            <a:endParaRPr lang="en-US"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3684662013"/>
      </p:ext>
    </p:extLst>
  </p:cSld>
  <p:clrMapOvr>
    <a:masterClrMapping/>
  </p:clrMapOvr>
  <p:timing>
    <p:tnLst>
      <p:par>
        <p:cTn id="1" dur="indefinite" restart="never" nodeType="tmRoot"/>
      </p:par>
    </p:tnLst>
  </p:timing>
</p:sld>
</file>

<file path=ppt/theme/theme1.xml><?xml version="1.0" encoding="utf-8"?>
<a:theme xmlns:a="http://schemas.openxmlformats.org/drawingml/2006/main" name="Antonio template">
  <a:themeElements>
    <a:clrScheme name="UTHealth Color Palette">
      <a:dk1>
        <a:srgbClr val="31243E"/>
      </a:dk1>
      <a:lt1>
        <a:srgbClr val="FFFFFF"/>
      </a:lt1>
      <a:dk2>
        <a:srgbClr val="AE6042"/>
      </a:dk2>
      <a:lt2>
        <a:srgbClr val="FFFFFF"/>
      </a:lt2>
      <a:accent1>
        <a:srgbClr val="4E738A"/>
      </a:accent1>
      <a:accent2>
        <a:srgbClr val="757578"/>
      </a:accent2>
      <a:accent3>
        <a:srgbClr val="7D708F"/>
      </a:accent3>
      <a:accent4>
        <a:srgbClr val="002856"/>
      </a:accent4>
      <a:accent5>
        <a:srgbClr val="423153"/>
      </a:accent5>
      <a:accent6>
        <a:srgbClr val="F2B826"/>
      </a:accent6>
      <a:hlink>
        <a:srgbClr val="587E6A"/>
      </a:hlink>
      <a:folHlink>
        <a:srgbClr val="0028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9DBF5F1-494E-4762-A3A2-C1F06D627F66}"/>
</file>

<file path=customXml/itemProps2.xml><?xml version="1.0" encoding="utf-8"?>
<ds:datastoreItem xmlns:ds="http://schemas.openxmlformats.org/officeDocument/2006/customXml" ds:itemID="{B3A5F7FF-05D9-4C81-82CC-D2AFFB3245F5}"/>
</file>

<file path=customXml/itemProps3.xml><?xml version="1.0" encoding="utf-8"?>
<ds:datastoreItem xmlns:ds="http://schemas.openxmlformats.org/officeDocument/2006/customXml" ds:itemID="{3760B0C5-F6FD-4C8F-81A1-904C9F99EF77}"/>
</file>

<file path=docProps/app.xml><?xml version="1.0" encoding="utf-8"?>
<Properties xmlns="http://schemas.openxmlformats.org/officeDocument/2006/extended-properties" xmlns:vt="http://schemas.openxmlformats.org/officeDocument/2006/docPropsVTypes">
  <TotalTime>3590</TotalTime>
  <Words>741</Words>
  <Application>Microsoft Office PowerPoint</Application>
  <PresentationFormat>On-screen Show (16:9)</PresentationFormat>
  <Paragraphs>108</Paragraphs>
  <Slides>9</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Calibri</vt:lpstr>
      <vt:lpstr>Raleway</vt:lpstr>
      <vt:lpstr>Times New Roman</vt:lpstr>
      <vt:lpstr>Helvetica</vt:lpstr>
      <vt:lpstr>Cambria</vt:lpstr>
      <vt:lpstr>Lato</vt:lpstr>
      <vt:lpstr>Arial</vt:lpstr>
      <vt:lpstr>Antonio template</vt:lpstr>
      <vt:lpstr>TCMHCC External Evaluation August 2022</vt:lpstr>
      <vt:lpstr>CPAN: Clinic/Clinic Staff Enrollment &amp; Reach</vt:lpstr>
      <vt:lpstr>CPAN: Service Delivery</vt:lpstr>
      <vt:lpstr>TCHATT: School District Enrollment &amp; Reach</vt:lpstr>
      <vt:lpstr>TCHATT: Service Delivery</vt:lpstr>
      <vt:lpstr>TCHATT: Service Delivery</vt:lpstr>
      <vt:lpstr>TCHATT: Service Delivery</vt:lpstr>
      <vt:lpstr>Geographic Vulnerability Index</vt:lpstr>
      <vt:lpstr>External Evaluation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External Evaluation Year 1 Findings</dc:title>
  <dc:creator>Erica Frost</dc:creator>
  <cp:lastModifiedBy>Frost, Erica L</cp:lastModifiedBy>
  <cp:revision>147</cp:revision>
  <cp:lastPrinted>2022-03-22T04:20:49Z</cp:lastPrinted>
  <dcterms:modified xsi:type="dcterms:W3CDTF">2022-08-27T06:20:04Z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