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s/slide7.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9"/>
  </p:notesMasterIdLst>
  <p:sldIdLst>
    <p:sldId id="256" r:id="rId2"/>
    <p:sldId id="415" r:id="rId3"/>
    <p:sldId id="410" r:id="rId4"/>
    <p:sldId id="420" r:id="rId5"/>
    <p:sldId id="411" r:id="rId6"/>
    <p:sldId id="414" r:id="rId7"/>
    <p:sldId id="413" r:id="rId8"/>
  </p:sldIdLst>
  <p:sldSz cx="9144000" cy="5143500" type="screen16x9"/>
  <p:notesSz cx="7010400" cy="9236075"/>
  <p:embeddedFontLst>
    <p:embeddedFont>
      <p:font typeface="Lato" panose="020B0604020202020204" charset="0"/>
      <p:regular r:id="rId10"/>
      <p:bold r:id="rId11"/>
      <p:italic r:id="rId12"/>
      <p:boldItalic r:id="rId13"/>
    </p:embeddedFont>
    <p:embeddedFont>
      <p:font typeface="Raleway" panose="020B060402020202020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60" userDrawn="1">
          <p15:clr>
            <a:srgbClr val="A4A3A4"/>
          </p15:clr>
        </p15:guide>
        <p15:guide id="2" pos="454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ost, Erica L" initials="FEL" lastIdx="2" clrIdx="0">
    <p:extLst>
      <p:ext uri="{19B8F6BF-5375-455C-9EA6-DF929625EA0E}">
        <p15:presenceInfo xmlns:p15="http://schemas.microsoft.com/office/powerpoint/2012/main" userId="Frost, Erica L" providerId="None"/>
      </p:ext>
    </p:extLst>
  </p:cmAuthor>
  <p:cmAuthor id="2" name="Savas, Lara" initials="SL" lastIdx="15" clrIdx="1">
    <p:extLst>
      <p:ext uri="{19B8F6BF-5375-455C-9EA6-DF929625EA0E}">
        <p15:presenceInfo xmlns:p15="http://schemas.microsoft.com/office/powerpoint/2012/main" userId="S-1-5-21-1292428093-879983540-839522115-993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6042"/>
    <a:srgbClr val="F2B826"/>
    <a:srgbClr val="4E738A"/>
    <a:srgbClr val="000000"/>
    <a:srgbClr val="5A6675"/>
    <a:srgbClr val="31243E"/>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98665B7-6574-423E-A4B5-A6C020D860FF}">
  <a:tblStyle styleId="{C98665B7-6574-423E-A4B5-A6C020D860FF}"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1A8698C-63BC-4B6A-AE92-7E62379B4444}"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81" autoAdjust="0"/>
    <p:restoredTop sz="79978" autoAdjust="0"/>
  </p:normalViewPr>
  <p:slideViewPr>
    <p:cSldViewPr snapToGrid="0">
      <p:cViewPr varScale="1">
        <p:scale>
          <a:sx n="128" d="100"/>
          <a:sy n="128" d="100"/>
        </p:scale>
        <p:origin x="664" y="76"/>
      </p:cViewPr>
      <p:guideLst>
        <p:guide orient="horz" pos="660"/>
        <p:guide pos="4549"/>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customXml" Target="../customXml/item1.xml"/><Relationship Id="rId10" Type="http://schemas.openxmlformats.org/officeDocument/2006/relationships/font" Target="fonts/font1.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387136"/>
            <a:ext cx="5608320" cy="4156234"/>
          </a:xfrm>
          <a:prstGeom prst="rect">
            <a:avLst/>
          </a:prstGeom>
          <a:noFill/>
          <a:ln>
            <a:noFill/>
          </a:ln>
        </p:spPr>
        <p:txBody>
          <a:bodyPr spcFirstLastPara="1" wrap="square" lIns="92815" tIns="92815" rIns="92815" bIns="9281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5f391192_00:notes"/>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5f391192_00:notes"/>
          <p:cNvSpPr txBox="1">
            <a:spLocks noGrp="1"/>
          </p:cNvSpPr>
          <p:nvPr>
            <p:ph type="body" idx="1"/>
          </p:nvPr>
        </p:nvSpPr>
        <p:spPr>
          <a:xfrm>
            <a:off x="701040" y="4387136"/>
            <a:ext cx="5608320" cy="4156234"/>
          </a:xfrm>
          <a:prstGeom prst="rect">
            <a:avLst/>
          </a:prstGeom>
        </p:spPr>
        <p:txBody>
          <a:bodyPr spcFirstLastPara="1" wrap="square" lIns="92815" tIns="92815" rIns="92815" bIns="92815"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b="1" i="0" u="none" strike="noStrike" kern="1200" cap="none" dirty="0" smtClean="0">
                <a:solidFill>
                  <a:schemeClr val="tx1"/>
                </a:solidFill>
                <a:effectLst/>
                <a:latin typeface="Arial"/>
                <a:ea typeface="Arial"/>
                <a:cs typeface="Arial"/>
                <a:sym typeface="Arial"/>
              </a:rPr>
              <a:t>The goal of the CPWE program external evaluation was to understand how the initiative is progressing in its efforts to: (1) build the capacity of community mental health centers serving children and adolescents, and (2) prepare trainees to enter the public mental health workforce post residency or fellowship.</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b="0" i="0" u="none" strike="noStrike" kern="1200" cap="none" dirty="0" smtClean="0">
                <a:solidFill>
                  <a:schemeClr val="tx1"/>
                </a:solidFill>
                <a:effectLst/>
                <a:latin typeface="Arial"/>
                <a:ea typeface="Arial"/>
                <a:cs typeface="Arial"/>
                <a:sym typeface="Arial"/>
              </a:rPr>
              <a:t>W</a:t>
            </a:r>
            <a:r>
              <a:rPr lang="en-US" sz="1100" b="0" i="0" u="none" strike="noStrike" kern="1200" cap="none" baseline="0" dirty="0" smtClean="0">
                <a:solidFill>
                  <a:schemeClr val="tx1"/>
                </a:solidFill>
                <a:effectLst/>
                <a:latin typeface="Arial"/>
                <a:ea typeface="Arial"/>
                <a:cs typeface="Arial"/>
                <a:sym typeface="Arial"/>
              </a:rPr>
              <a:t>e conducted in-depth interviews with </a:t>
            </a:r>
            <a:r>
              <a:rPr lang="en-US" sz="1100" b="0" i="0" u="none" strike="noStrike" kern="1200" cap="none" dirty="0" smtClean="0">
                <a:solidFill>
                  <a:schemeClr val="tx1"/>
                </a:solidFill>
                <a:effectLst/>
                <a:latin typeface="Arial"/>
                <a:ea typeface="Arial"/>
                <a:cs typeface="Arial"/>
                <a:sym typeface="Arial"/>
              </a:rPr>
              <a:t>11 CPWE participants (6 residents and 5 fellows) representing 10 different HRIs</a:t>
            </a:r>
            <a:r>
              <a:rPr lang="en-US" sz="1100" b="0" i="0" u="none" strike="noStrike" kern="1200" cap="none" baseline="0" dirty="0" smtClean="0">
                <a:solidFill>
                  <a:schemeClr val="tx1"/>
                </a:solidFill>
                <a:effectLst/>
                <a:latin typeface="Arial"/>
                <a:ea typeface="Arial"/>
                <a:cs typeface="Arial"/>
                <a:sym typeface="Arial"/>
              </a:rPr>
              <a:t>. Two HRIs did not have current or recent residents or fellows in the CPWE program; therefore, they could not be represented in the data collection and analysis.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000" b="0" i="0" u="none" strike="noStrike" cap="none" dirty="0" smtClean="0">
                <a:solidFill>
                  <a:srgbClr val="000000"/>
                </a:solidFill>
                <a:effectLst/>
                <a:latin typeface="Arial"/>
                <a:ea typeface="Arial"/>
                <a:cs typeface="Arial"/>
                <a:sym typeface="Arial"/>
              </a:rPr>
              <a:t>The implementation of the CPWE program is still in the early stages of implementation; therefore, it will take time to see the full impact of the program on participants and communities. However, year 2 of the CPWE program has shown promising indicators of progress toward accomplishing its goals.</a:t>
            </a:r>
            <a:endParaRPr lang="en-US" sz="1100" b="1" i="0" u="none" strike="noStrike" kern="1200" cap="none" dirty="0" smtClean="0">
              <a:solidFill>
                <a:schemeClr val="tx1"/>
              </a:solidFill>
              <a:effectLst/>
              <a:latin typeface="Arial"/>
              <a:ea typeface="Arial"/>
              <a:cs typeface="Arial"/>
              <a:sym typeface="Arial"/>
            </a:endParaRPr>
          </a:p>
          <a:p>
            <a:endParaRPr lang="en-US" dirty="0"/>
          </a:p>
        </p:txBody>
      </p:sp>
    </p:spTree>
    <p:extLst>
      <p:ext uri="{BB962C8B-B14F-4D97-AF65-F5344CB8AC3E}">
        <p14:creationId xmlns:p14="http://schemas.microsoft.com/office/powerpoint/2010/main" val="958085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8000"/>
              </a:lnSpc>
              <a:spcBef>
                <a:spcPts val="1333"/>
              </a:spcBef>
              <a:spcAft>
                <a:spcPts val="0"/>
              </a:spcAft>
              <a:buClr>
                <a:srgbClr val="000000"/>
              </a:buClr>
              <a:buSzPct val="130000"/>
              <a:buFont typeface="Arial"/>
              <a:buNone/>
              <a:tabLst/>
              <a:defRPr/>
            </a:pPr>
            <a:r>
              <a:rPr lang="en-US" sz="1400" b="1" i="0" u="sng" strike="noStrike" kern="1200" cap="none" dirty="0" smtClean="0">
                <a:solidFill>
                  <a:schemeClr val="tx1"/>
                </a:solidFill>
                <a:effectLst/>
                <a:latin typeface="Arial"/>
                <a:ea typeface="Arial"/>
                <a:cs typeface="Arial"/>
                <a:sym typeface="Arial"/>
              </a:rPr>
              <a:t>Key </a:t>
            </a:r>
            <a:r>
              <a:rPr lang="en-US" sz="1400" b="1" i="0" u="sng" strike="noStrike" kern="1200" cap="none" dirty="0" smtClean="0">
                <a:solidFill>
                  <a:schemeClr val="tx1"/>
                </a:solidFill>
                <a:effectLst/>
                <a:latin typeface="Arial"/>
                <a:ea typeface="Arial"/>
                <a:cs typeface="Arial"/>
                <a:sym typeface="Arial"/>
              </a:rPr>
              <a:t>Findings</a:t>
            </a:r>
            <a:r>
              <a:rPr lang="en-US" sz="1400" b="1" i="0" u="none" strike="noStrike" kern="1200" cap="none" dirty="0" smtClean="0">
                <a:solidFill>
                  <a:schemeClr val="tx1"/>
                </a:solidFill>
                <a:effectLst/>
                <a:latin typeface="Arial"/>
                <a:ea typeface="Arial"/>
                <a:cs typeface="Arial"/>
                <a:sym typeface="Arial"/>
              </a:rPr>
              <a:t>:</a:t>
            </a:r>
          </a:p>
          <a:p>
            <a:pPr marL="139700" marR="0" lvl="0" indent="0" algn="l" defTabSz="914400" rtl="0" eaLnBrk="1" fontAlgn="auto" latinLnBrk="0" hangingPunct="1">
              <a:lnSpc>
                <a:spcPct val="108000"/>
              </a:lnSpc>
              <a:spcBef>
                <a:spcPts val="1333"/>
              </a:spcBef>
              <a:spcAft>
                <a:spcPts val="0"/>
              </a:spcAft>
              <a:buClr>
                <a:srgbClr val="000000"/>
              </a:buClr>
              <a:buSzPct val="130000"/>
              <a:buFont typeface="Arial"/>
              <a:buNone/>
              <a:tabLst/>
              <a:defRPr/>
            </a:pPr>
            <a:endParaRPr lang="en-US" sz="1400" b="1" i="1" dirty="0" smtClean="0"/>
          </a:p>
          <a:p>
            <a:pPr lvl="0">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Overall, participants were highly satisfied with their CPWE training experiences.</a:t>
            </a:r>
          </a:p>
          <a:p>
            <a:pPr lvl="0">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When participants were asked how the CPWE program has influenced their decisions about future career plans, the majority indicated that the program did not directly impact their decision-making but did provide a valuable learning experience.</a:t>
            </a:r>
          </a:p>
          <a:p>
            <a:pPr lvl="1">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Fellows reported that their exposure to either working with children or working in a community mental</a:t>
            </a:r>
            <a:r>
              <a:rPr lang="en-US" sz="1100" b="0" i="0" u="none" strike="noStrike" cap="none" baseline="0" dirty="0" smtClean="0">
                <a:solidFill>
                  <a:srgbClr val="000000"/>
                </a:solidFill>
                <a:effectLst/>
                <a:latin typeface="Arial"/>
                <a:ea typeface="Arial"/>
                <a:cs typeface="Arial"/>
                <a:sym typeface="Arial"/>
              </a:rPr>
              <a:t> health </a:t>
            </a:r>
            <a:r>
              <a:rPr lang="en-US" sz="1100" b="0" i="0" u="none" strike="noStrike" cap="none" dirty="0" smtClean="0">
                <a:solidFill>
                  <a:srgbClr val="000000"/>
                </a:solidFill>
                <a:effectLst/>
                <a:latin typeface="Arial"/>
                <a:ea typeface="Arial"/>
                <a:cs typeface="Arial"/>
                <a:sym typeface="Arial"/>
              </a:rPr>
              <a:t>environment prior to their rotation in the CPWE program led them to seek out this type of fellowship and </a:t>
            </a:r>
            <a:r>
              <a:rPr lang="en-US" sz="1100" b="1" i="0" u="none" strike="noStrike" cap="none" dirty="0" smtClean="0">
                <a:solidFill>
                  <a:srgbClr val="000000"/>
                </a:solidFill>
                <a:effectLst/>
                <a:latin typeface="Arial"/>
                <a:ea typeface="Arial"/>
                <a:cs typeface="Arial"/>
                <a:sym typeface="Arial"/>
              </a:rPr>
              <a:t>re-affirmed their decision to pursue a career working with youth in a community mental health  setting.</a:t>
            </a:r>
          </a:p>
          <a:p>
            <a:pPr lvl="1">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Residents often indicated that the CPWE training program </a:t>
            </a:r>
            <a:r>
              <a:rPr lang="en-US" sz="1100" b="1" i="0" u="none" strike="noStrike" cap="none" dirty="0" smtClean="0">
                <a:solidFill>
                  <a:srgbClr val="000000"/>
                </a:solidFill>
                <a:effectLst/>
                <a:latin typeface="Arial"/>
                <a:ea typeface="Arial"/>
                <a:cs typeface="Arial"/>
                <a:sym typeface="Arial"/>
              </a:rPr>
              <a:t>broadened their understanding of the field of psychiatry and expanded their thinking about community mental health as a future career option.</a:t>
            </a:r>
          </a:p>
          <a:p>
            <a:pPr lvl="0">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When discussing how the CPWE program has prepared participants for working with culturally diverse patients, the general consensus was that sheer exposure to diverse patients has helped </a:t>
            </a:r>
            <a:r>
              <a:rPr lang="en-US" sz="1100" b="1" i="0" u="none" strike="noStrike" cap="none" dirty="0" smtClean="0">
                <a:solidFill>
                  <a:srgbClr val="000000"/>
                </a:solidFill>
                <a:effectLst/>
                <a:latin typeface="Arial"/>
                <a:ea typeface="Arial"/>
                <a:cs typeface="Arial"/>
                <a:sym typeface="Arial"/>
              </a:rPr>
              <a:t>prepare them for providing individualized mental health care that is responsive to the needs and beliefs of their patients</a:t>
            </a:r>
            <a:r>
              <a:rPr lang="en-US" sz="1100" b="0" i="0" u="none" strike="noStrike" cap="none" dirty="0" smtClean="0">
                <a:solidFill>
                  <a:srgbClr val="000000"/>
                </a:solidFill>
                <a:effectLst/>
                <a:latin typeface="Arial"/>
                <a:ea typeface="Arial"/>
                <a:cs typeface="Arial"/>
                <a:sym typeface="Arial"/>
              </a:rPr>
              <a:t>.</a:t>
            </a:r>
          </a:p>
          <a:p>
            <a:pPr lvl="1">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Direct exposure to patients of different cultures and socioeconomic backgrounds, helped them </a:t>
            </a:r>
            <a:r>
              <a:rPr lang="en-US" sz="1100" b="1" i="0" u="none" strike="noStrike" cap="none" dirty="0" smtClean="0">
                <a:solidFill>
                  <a:srgbClr val="000000"/>
                </a:solidFill>
                <a:effectLst/>
                <a:latin typeface="Arial"/>
                <a:ea typeface="Arial"/>
                <a:cs typeface="Arial"/>
                <a:sym typeface="Arial"/>
              </a:rPr>
              <a:t>better understand the challenges of their patients and how they impact treatment plans</a:t>
            </a:r>
            <a:r>
              <a:rPr lang="en-US" sz="1100" b="0" i="0" u="none" strike="noStrike" cap="none" dirty="0" smtClean="0">
                <a:solidFill>
                  <a:srgbClr val="000000"/>
                </a:solidFill>
                <a:effectLst/>
                <a:latin typeface="Arial"/>
                <a:ea typeface="Arial"/>
                <a:cs typeface="Arial"/>
                <a:sym typeface="Arial"/>
              </a:rPr>
              <a:t>, how patients’ cultural backgrounds and norms can influence treatment options, and how navigating nuances is important to delivering effective care.</a:t>
            </a:r>
          </a:p>
          <a:p>
            <a:pPr lvl="1">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Further, working in a community mental health settings allowed participants to see how important </a:t>
            </a:r>
            <a:r>
              <a:rPr lang="en-US" sz="1100" b="1" i="0" u="none" strike="noStrike" cap="none" dirty="0" smtClean="0">
                <a:solidFill>
                  <a:srgbClr val="000000"/>
                </a:solidFill>
                <a:effectLst/>
                <a:latin typeface="Arial"/>
                <a:ea typeface="Arial"/>
                <a:cs typeface="Arial"/>
                <a:sym typeface="Arial"/>
              </a:rPr>
              <a:t>accessibility to mental health services</a:t>
            </a:r>
            <a:r>
              <a:rPr lang="en-US" sz="1100" b="0" i="0" u="none" strike="noStrike" cap="none" dirty="0" smtClean="0">
                <a:solidFill>
                  <a:srgbClr val="000000"/>
                </a:solidFill>
                <a:effectLst/>
                <a:latin typeface="Arial"/>
                <a:ea typeface="Arial"/>
                <a:cs typeface="Arial"/>
                <a:sym typeface="Arial"/>
              </a:rPr>
              <a:t> is to their patients, </a:t>
            </a:r>
            <a:r>
              <a:rPr lang="en-US" sz="1100" b="1" i="0" u="none" strike="noStrike" cap="none" dirty="0" smtClean="0">
                <a:solidFill>
                  <a:srgbClr val="000000"/>
                </a:solidFill>
                <a:effectLst/>
                <a:latin typeface="Arial"/>
                <a:ea typeface="Arial"/>
                <a:cs typeface="Arial"/>
                <a:sym typeface="Arial"/>
              </a:rPr>
              <a:t>contributing to their understanding of the need to reduce disparities</a:t>
            </a:r>
            <a:r>
              <a:rPr lang="en-US" sz="1100" b="0" i="0" u="none" strike="noStrike" cap="none" dirty="0" smtClean="0">
                <a:solidFill>
                  <a:srgbClr val="000000"/>
                </a:solidFill>
                <a:effectLst/>
                <a:latin typeface="Arial"/>
                <a:ea typeface="Arial"/>
                <a:cs typeface="Arial"/>
                <a:sym typeface="Arial"/>
              </a:rPr>
              <a:t>.</a:t>
            </a:r>
          </a:p>
          <a:p>
            <a:pPr lvl="0">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When discussing how the CPWE program has expanded participants’ capacity to serve diverse patient populations (i.e., both in terms of demographics and psychopathologies), participants indicated that </a:t>
            </a:r>
            <a:r>
              <a:rPr lang="en-US" sz="1100" b="1" i="0" u="none" strike="noStrike" cap="none" dirty="0" smtClean="0">
                <a:solidFill>
                  <a:srgbClr val="000000"/>
                </a:solidFill>
                <a:effectLst/>
                <a:latin typeface="Arial"/>
                <a:ea typeface="Arial"/>
                <a:cs typeface="Arial"/>
                <a:sym typeface="Arial"/>
              </a:rPr>
              <a:t>exposure to demographically diverse patients experiencing a variety of mental health conditions</a:t>
            </a:r>
            <a:r>
              <a:rPr lang="en-US" sz="1100" b="0" i="0" u="none" strike="noStrike" cap="none" dirty="0" smtClean="0">
                <a:solidFill>
                  <a:srgbClr val="000000"/>
                </a:solidFill>
                <a:effectLst/>
                <a:latin typeface="Arial"/>
                <a:ea typeface="Arial"/>
                <a:cs typeface="Arial"/>
                <a:sym typeface="Arial"/>
              </a:rPr>
              <a:t> and </a:t>
            </a:r>
            <a:r>
              <a:rPr lang="en-US" sz="1100" b="1" i="0" u="none" strike="noStrike" cap="none" dirty="0" smtClean="0">
                <a:solidFill>
                  <a:srgbClr val="000000"/>
                </a:solidFill>
                <a:effectLst/>
                <a:latin typeface="Arial"/>
                <a:ea typeface="Arial"/>
                <a:cs typeface="Arial"/>
                <a:sym typeface="Arial"/>
              </a:rPr>
              <a:t>understanding community resources</a:t>
            </a:r>
            <a:r>
              <a:rPr lang="en-US" sz="1100" b="0" i="0" u="none" strike="noStrike" cap="none" dirty="0" smtClean="0">
                <a:solidFill>
                  <a:srgbClr val="000000"/>
                </a:solidFill>
                <a:effectLst/>
                <a:latin typeface="Arial"/>
                <a:ea typeface="Arial"/>
                <a:cs typeface="Arial"/>
                <a:sym typeface="Arial"/>
              </a:rPr>
              <a:t> to make referrals have been most impactful.</a:t>
            </a:r>
          </a:p>
          <a:p>
            <a:pPr lvl="1">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Participants shared how their exposure to patients experiencing different symptoms, diagnoses, and psychosocial stressors have also exposed them to a </a:t>
            </a:r>
            <a:r>
              <a:rPr lang="en-US" sz="1100" b="1" i="0" u="none" strike="noStrike" cap="none" dirty="0" smtClean="0">
                <a:solidFill>
                  <a:srgbClr val="000000"/>
                </a:solidFill>
                <a:effectLst/>
                <a:latin typeface="Arial"/>
                <a:ea typeface="Arial"/>
                <a:cs typeface="Arial"/>
                <a:sym typeface="Arial"/>
              </a:rPr>
              <a:t>variety of assessment strategies and treatment modalities</a:t>
            </a:r>
            <a:r>
              <a:rPr lang="en-US" sz="1100" b="0" i="0" u="none" strike="noStrike" cap="none" dirty="0" smtClean="0">
                <a:solidFill>
                  <a:srgbClr val="000000"/>
                </a:solidFill>
                <a:effectLst/>
                <a:latin typeface="Arial"/>
                <a:ea typeface="Arial"/>
                <a:cs typeface="Arial"/>
                <a:sym typeface="Arial"/>
              </a:rPr>
              <a:t> that have built their capacity as providers. </a:t>
            </a:r>
          </a:p>
          <a:p>
            <a:pPr lvl="1">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67% of participants explained how their </a:t>
            </a:r>
            <a:r>
              <a:rPr lang="en-US" sz="1100" b="1" i="0" u="none" strike="noStrike" cap="none" dirty="0" smtClean="0">
                <a:solidFill>
                  <a:srgbClr val="000000"/>
                </a:solidFill>
                <a:effectLst/>
                <a:latin typeface="Arial"/>
                <a:ea typeface="Arial"/>
                <a:cs typeface="Arial"/>
                <a:sym typeface="Arial"/>
              </a:rPr>
              <a:t>knowledge of community resources has increased through their CPWE training</a:t>
            </a:r>
            <a:r>
              <a:rPr lang="en-US" sz="1100" b="0" i="0" u="none" strike="noStrike" cap="none" dirty="0" smtClean="0">
                <a:solidFill>
                  <a:srgbClr val="000000"/>
                </a:solidFill>
                <a:effectLst/>
                <a:latin typeface="Arial"/>
                <a:ea typeface="Arial"/>
                <a:cs typeface="Arial"/>
                <a:sym typeface="Arial"/>
              </a:rPr>
              <a:t>, making them more confident in their ability to make patient referrals to counseling or social services.</a:t>
            </a:r>
          </a:p>
          <a:p>
            <a:pPr lvl="0">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Areas of improvement to the CPWE program identified by participants largely reflected the challenges experienced, which were perceived differently by residents versus</a:t>
            </a:r>
            <a:r>
              <a:rPr lang="en-US" sz="1100" b="0" i="0" u="none" strike="noStrike" cap="none" baseline="0" dirty="0" smtClean="0">
                <a:solidFill>
                  <a:srgbClr val="000000"/>
                </a:solidFill>
                <a:effectLst/>
                <a:latin typeface="Arial"/>
                <a:ea typeface="Arial"/>
                <a:cs typeface="Arial"/>
                <a:sym typeface="Arial"/>
              </a:rPr>
              <a:t> fellows</a:t>
            </a:r>
            <a:r>
              <a:rPr lang="en-US" sz="1100" b="0" i="0" u="none" strike="noStrike" cap="none" dirty="0" smtClean="0">
                <a:solidFill>
                  <a:srgbClr val="000000"/>
                </a:solidFill>
                <a:effectLst/>
                <a:latin typeface="Arial"/>
                <a:ea typeface="Arial"/>
                <a:cs typeface="Arial"/>
                <a:sym typeface="Arial"/>
              </a:rPr>
              <a:t>.</a:t>
            </a:r>
          </a:p>
          <a:p>
            <a:pPr lvl="1"/>
            <a:r>
              <a:rPr lang="en-US" sz="1100" b="0" i="0" u="none" strike="noStrike" cap="none" dirty="0" smtClean="0">
                <a:solidFill>
                  <a:srgbClr val="000000"/>
                </a:solidFill>
                <a:effectLst/>
                <a:latin typeface="Arial"/>
                <a:ea typeface="Arial"/>
                <a:cs typeface="Arial"/>
                <a:sym typeface="Arial"/>
              </a:rPr>
              <a:t>Residents would like to see </a:t>
            </a:r>
            <a:r>
              <a:rPr lang="en-US" sz="1100" b="1" i="0" u="none" strike="noStrike" cap="none" dirty="0" smtClean="0">
                <a:solidFill>
                  <a:srgbClr val="000000"/>
                </a:solidFill>
                <a:effectLst/>
                <a:latin typeface="Arial"/>
                <a:ea typeface="Arial"/>
                <a:cs typeface="Arial"/>
                <a:sym typeface="Arial"/>
              </a:rPr>
              <a:t>improvements to supports and resources</a:t>
            </a:r>
            <a:r>
              <a:rPr lang="en-US" sz="1100" b="0" i="0" u="none" strike="noStrike" cap="none" dirty="0" smtClean="0">
                <a:solidFill>
                  <a:srgbClr val="000000"/>
                </a:solidFill>
                <a:effectLst/>
                <a:latin typeface="Arial"/>
                <a:ea typeface="Arial"/>
                <a:cs typeface="Arial"/>
                <a:sym typeface="Arial"/>
              </a:rPr>
              <a:t> to help address treatment of complex cases and make appropriate referrals, enhanced </a:t>
            </a:r>
            <a:r>
              <a:rPr lang="en-US" sz="1100" b="1" i="0" u="none" strike="noStrike" cap="none" dirty="0" smtClean="0">
                <a:solidFill>
                  <a:srgbClr val="000000"/>
                </a:solidFill>
                <a:effectLst/>
                <a:latin typeface="Arial"/>
                <a:ea typeface="Arial"/>
                <a:cs typeface="Arial"/>
                <a:sym typeface="Arial"/>
              </a:rPr>
              <a:t>learning opportunities</a:t>
            </a:r>
            <a:r>
              <a:rPr lang="en-US" sz="1100" b="0" i="0" u="none" strike="noStrike" cap="none" dirty="0" smtClean="0">
                <a:solidFill>
                  <a:srgbClr val="000000"/>
                </a:solidFill>
                <a:effectLst/>
                <a:latin typeface="Arial"/>
                <a:ea typeface="Arial"/>
                <a:cs typeface="Arial"/>
                <a:sym typeface="Arial"/>
              </a:rPr>
              <a:t> to better understand systems of care and community resources, and </a:t>
            </a:r>
            <a:r>
              <a:rPr lang="en-US" sz="1100" b="1" i="0" u="none" strike="noStrike" cap="none" dirty="0" smtClean="0">
                <a:solidFill>
                  <a:srgbClr val="000000"/>
                </a:solidFill>
                <a:effectLst/>
                <a:latin typeface="Arial"/>
                <a:ea typeface="Arial"/>
                <a:cs typeface="Arial"/>
                <a:sym typeface="Arial"/>
              </a:rPr>
              <a:t>more in-person visits</a:t>
            </a:r>
            <a:r>
              <a:rPr lang="en-US" sz="1100" b="0" i="0" u="none" strike="noStrike" cap="none" dirty="0" smtClean="0">
                <a:solidFill>
                  <a:srgbClr val="000000"/>
                </a:solidFill>
                <a:effectLst/>
                <a:latin typeface="Arial"/>
                <a:ea typeface="Arial"/>
                <a:cs typeface="Arial"/>
                <a:sym typeface="Arial"/>
              </a:rPr>
              <a:t> with patients to improve their overall training experience and provide more effective care to patients. </a:t>
            </a:r>
          </a:p>
          <a:p>
            <a:pPr lvl="1"/>
            <a:r>
              <a:rPr lang="en-US" sz="1100" b="0" i="0" u="none" strike="noStrike" cap="none" dirty="0" smtClean="0">
                <a:solidFill>
                  <a:srgbClr val="000000"/>
                </a:solidFill>
                <a:effectLst/>
                <a:latin typeface="Arial"/>
                <a:ea typeface="Arial"/>
                <a:cs typeface="Arial"/>
                <a:sym typeface="Arial"/>
              </a:rPr>
              <a:t>Fellows would like the CPWE program to </a:t>
            </a:r>
            <a:r>
              <a:rPr lang="en-US" sz="1100" b="1" dirty="0" smtClean="0">
                <a:solidFill>
                  <a:schemeClr val="accent4"/>
                </a:solidFill>
                <a:latin typeface="Lato" panose="020B0604020202020204" charset="0"/>
                <a:ea typeface="Arial"/>
                <a:cs typeface="Arial"/>
                <a:sym typeface="Arial"/>
              </a:rPr>
              <a:t>how time limitations at rotations could be addressed </a:t>
            </a:r>
            <a:r>
              <a:rPr lang="en-US" sz="1100" dirty="0" smtClean="0">
                <a:solidFill>
                  <a:schemeClr val="accent4"/>
                </a:solidFill>
                <a:latin typeface="Lato" panose="020B0604020202020204" charset="0"/>
                <a:ea typeface="Arial"/>
                <a:cs typeface="Arial"/>
                <a:sym typeface="Arial"/>
              </a:rPr>
              <a:t>to the extent possible.</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They acknowledged that the structure of their fellowships provides excellent exposure to multi-faceted areas of child psychiatry but time constraints impact their ability to dive deeper into the experience (e.g., patients; systems) and can affect patient care (e.g., building rapport; turnover in care).</a:t>
            </a:r>
            <a:endParaRPr lang="en-US" dirty="0"/>
          </a:p>
        </p:txBody>
      </p:sp>
    </p:spTree>
    <p:extLst>
      <p:ext uri="{BB962C8B-B14F-4D97-AF65-F5344CB8AC3E}">
        <p14:creationId xmlns:p14="http://schemas.microsoft.com/office/powerpoint/2010/main" val="249047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8000"/>
              </a:lnSpc>
              <a:spcBef>
                <a:spcPts val="1333"/>
              </a:spcBef>
              <a:spcAft>
                <a:spcPts val="0"/>
              </a:spcAft>
              <a:buClr>
                <a:srgbClr val="000000"/>
              </a:buClr>
              <a:buSzPct val="130000"/>
              <a:buFont typeface="Arial"/>
              <a:buNone/>
              <a:tabLst/>
              <a:defRPr/>
            </a:pPr>
            <a:r>
              <a:rPr lang="en-US" sz="1400" b="1" i="0" u="sng" strike="noStrike" kern="1200" cap="none" dirty="0" smtClean="0">
                <a:solidFill>
                  <a:schemeClr val="tx1"/>
                </a:solidFill>
                <a:effectLst/>
                <a:latin typeface="Arial"/>
                <a:ea typeface="Arial"/>
                <a:cs typeface="Arial"/>
                <a:sym typeface="Arial"/>
              </a:rPr>
              <a:t>Key </a:t>
            </a:r>
            <a:r>
              <a:rPr lang="en-US" sz="1400" b="1" i="0" u="sng" strike="noStrike" kern="1200" cap="none" dirty="0" smtClean="0">
                <a:solidFill>
                  <a:schemeClr val="tx1"/>
                </a:solidFill>
                <a:effectLst/>
                <a:latin typeface="Arial"/>
                <a:ea typeface="Arial"/>
                <a:cs typeface="Arial"/>
                <a:sym typeface="Arial"/>
              </a:rPr>
              <a:t>Findings</a:t>
            </a:r>
            <a:r>
              <a:rPr lang="en-US" sz="1400" b="1" i="0" u="none" strike="noStrike" kern="1200" cap="none" dirty="0" smtClean="0">
                <a:solidFill>
                  <a:schemeClr val="tx1"/>
                </a:solidFill>
                <a:effectLst/>
                <a:latin typeface="Arial"/>
                <a:ea typeface="Arial"/>
                <a:cs typeface="Arial"/>
                <a:sym typeface="Arial"/>
              </a:rPr>
              <a:t>:</a:t>
            </a:r>
          </a:p>
          <a:p>
            <a:pPr marL="139700" marR="0" lvl="0" indent="0" algn="l" defTabSz="914400" rtl="0" eaLnBrk="1" fontAlgn="auto" latinLnBrk="0" hangingPunct="1">
              <a:lnSpc>
                <a:spcPct val="108000"/>
              </a:lnSpc>
              <a:spcBef>
                <a:spcPts val="1333"/>
              </a:spcBef>
              <a:spcAft>
                <a:spcPts val="0"/>
              </a:spcAft>
              <a:buClr>
                <a:srgbClr val="000000"/>
              </a:buClr>
              <a:buSzPct val="130000"/>
              <a:buFont typeface="Arial"/>
              <a:buNone/>
              <a:tabLst/>
              <a:defRPr/>
            </a:pPr>
            <a:endParaRPr lang="en-US" sz="1400" b="1" i="1" dirty="0" smtClean="0"/>
          </a:p>
          <a:p>
            <a:pPr lvl="0">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Overall, participants were highly satisfied with their CPWE training experiences.</a:t>
            </a:r>
          </a:p>
          <a:p>
            <a:pPr lvl="0">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When participants were asked how the CPWE program has influenced their decisions about future career plans, the majority indicated that the program did not directly impact their decision-making but did provide a valuable learning experience.</a:t>
            </a:r>
          </a:p>
          <a:p>
            <a:pPr lvl="1">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Fellows reported that their exposure to either working with children or working in a community mental</a:t>
            </a:r>
            <a:r>
              <a:rPr lang="en-US" sz="1100" b="0" i="0" u="none" strike="noStrike" cap="none" baseline="0" dirty="0" smtClean="0">
                <a:solidFill>
                  <a:srgbClr val="000000"/>
                </a:solidFill>
                <a:effectLst/>
                <a:latin typeface="Arial"/>
                <a:ea typeface="Arial"/>
                <a:cs typeface="Arial"/>
                <a:sym typeface="Arial"/>
              </a:rPr>
              <a:t> health </a:t>
            </a:r>
            <a:r>
              <a:rPr lang="en-US" sz="1100" b="0" i="0" u="none" strike="noStrike" cap="none" dirty="0" smtClean="0">
                <a:solidFill>
                  <a:srgbClr val="000000"/>
                </a:solidFill>
                <a:effectLst/>
                <a:latin typeface="Arial"/>
                <a:ea typeface="Arial"/>
                <a:cs typeface="Arial"/>
                <a:sym typeface="Arial"/>
              </a:rPr>
              <a:t>environment prior to their rotation in the CPWE program led them to seek out this type of fellowship and </a:t>
            </a:r>
            <a:r>
              <a:rPr lang="en-US" sz="1100" b="1" i="0" u="none" strike="noStrike" cap="none" dirty="0" smtClean="0">
                <a:solidFill>
                  <a:srgbClr val="000000"/>
                </a:solidFill>
                <a:effectLst/>
                <a:latin typeface="Arial"/>
                <a:ea typeface="Arial"/>
                <a:cs typeface="Arial"/>
                <a:sym typeface="Arial"/>
              </a:rPr>
              <a:t>re-affirmed their decision to pursue a career working with youth in a community mental health  setting.</a:t>
            </a:r>
          </a:p>
          <a:p>
            <a:pPr lvl="1">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Residents often indicated that the CPWE training program </a:t>
            </a:r>
            <a:r>
              <a:rPr lang="en-US" sz="1100" b="1" i="0" u="none" strike="noStrike" cap="none" dirty="0" smtClean="0">
                <a:solidFill>
                  <a:srgbClr val="000000"/>
                </a:solidFill>
                <a:effectLst/>
                <a:latin typeface="Arial"/>
                <a:ea typeface="Arial"/>
                <a:cs typeface="Arial"/>
                <a:sym typeface="Arial"/>
              </a:rPr>
              <a:t>broadened their understanding of the field of psychiatry and expanded their thinking about community mental health as a future career option.</a:t>
            </a:r>
          </a:p>
          <a:p>
            <a:pPr lvl="0">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When discussing how the CPWE program has prepared participants for working with culturally diverse patients, the general consensus was that sheer exposure to diverse patients has helped </a:t>
            </a:r>
            <a:r>
              <a:rPr lang="en-US" sz="1100" b="1" i="0" u="none" strike="noStrike" cap="none" dirty="0" smtClean="0">
                <a:solidFill>
                  <a:srgbClr val="000000"/>
                </a:solidFill>
                <a:effectLst/>
                <a:latin typeface="Arial"/>
                <a:ea typeface="Arial"/>
                <a:cs typeface="Arial"/>
                <a:sym typeface="Arial"/>
              </a:rPr>
              <a:t>prepare them for providing individualized mental health care that is responsive to the needs and beliefs of their patients</a:t>
            </a:r>
            <a:r>
              <a:rPr lang="en-US" sz="1100" b="0" i="0" u="none" strike="noStrike" cap="none" dirty="0" smtClean="0">
                <a:solidFill>
                  <a:srgbClr val="000000"/>
                </a:solidFill>
                <a:effectLst/>
                <a:latin typeface="Arial"/>
                <a:ea typeface="Arial"/>
                <a:cs typeface="Arial"/>
                <a:sym typeface="Arial"/>
              </a:rPr>
              <a:t>.</a:t>
            </a:r>
          </a:p>
          <a:p>
            <a:pPr lvl="1">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Direct exposure to patients of different cultures and socioeconomic backgrounds, helped them </a:t>
            </a:r>
            <a:r>
              <a:rPr lang="en-US" sz="1100" b="1" i="0" u="none" strike="noStrike" cap="none" dirty="0" smtClean="0">
                <a:solidFill>
                  <a:srgbClr val="000000"/>
                </a:solidFill>
                <a:effectLst/>
                <a:latin typeface="Arial"/>
                <a:ea typeface="Arial"/>
                <a:cs typeface="Arial"/>
                <a:sym typeface="Arial"/>
              </a:rPr>
              <a:t>better understand the challenges of their patients and how they impact treatment plans</a:t>
            </a:r>
            <a:r>
              <a:rPr lang="en-US" sz="1100" b="0" i="0" u="none" strike="noStrike" cap="none" dirty="0" smtClean="0">
                <a:solidFill>
                  <a:srgbClr val="000000"/>
                </a:solidFill>
                <a:effectLst/>
                <a:latin typeface="Arial"/>
                <a:ea typeface="Arial"/>
                <a:cs typeface="Arial"/>
                <a:sym typeface="Arial"/>
              </a:rPr>
              <a:t>, how patients’ cultural backgrounds and norms can influence treatment options, and how navigating nuances is important to delivering effective care.</a:t>
            </a:r>
          </a:p>
          <a:p>
            <a:pPr lvl="1">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Further, working in a community mental health settings allowed participants to see how important </a:t>
            </a:r>
            <a:r>
              <a:rPr lang="en-US" sz="1100" b="1" i="0" u="none" strike="noStrike" cap="none" dirty="0" smtClean="0">
                <a:solidFill>
                  <a:srgbClr val="000000"/>
                </a:solidFill>
                <a:effectLst/>
                <a:latin typeface="Arial"/>
                <a:ea typeface="Arial"/>
                <a:cs typeface="Arial"/>
                <a:sym typeface="Arial"/>
              </a:rPr>
              <a:t>accessibility to mental health services</a:t>
            </a:r>
            <a:r>
              <a:rPr lang="en-US" sz="1100" b="0" i="0" u="none" strike="noStrike" cap="none" dirty="0" smtClean="0">
                <a:solidFill>
                  <a:srgbClr val="000000"/>
                </a:solidFill>
                <a:effectLst/>
                <a:latin typeface="Arial"/>
                <a:ea typeface="Arial"/>
                <a:cs typeface="Arial"/>
                <a:sym typeface="Arial"/>
              </a:rPr>
              <a:t> is to their patients, </a:t>
            </a:r>
            <a:r>
              <a:rPr lang="en-US" sz="1100" b="1" i="0" u="none" strike="noStrike" cap="none" dirty="0" smtClean="0">
                <a:solidFill>
                  <a:srgbClr val="000000"/>
                </a:solidFill>
                <a:effectLst/>
                <a:latin typeface="Arial"/>
                <a:ea typeface="Arial"/>
                <a:cs typeface="Arial"/>
                <a:sym typeface="Arial"/>
              </a:rPr>
              <a:t>contributing to their understanding of the need to reduce disparities</a:t>
            </a:r>
            <a:r>
              <a:rPr lang="en-US" sz="1100" b="0" i="0" u="none" strike="noStrike" cap="none" dirty="0" smtClean="0">
                <a:solidFill>
                  <a:srgbClr val="000000"/>
                </a:solidFill>
                <a:effectLst/>
                <a:latin typeface="Arial"/>
                <a:ea typeface="Arial"/>
                <a:cs typeface="Arial"/>
                <a:sym typeface="Arial"/>
              </a:rPr>
              <a:t>.</a:t>
            </a:r>
          </a:p>
          <a:p>
            <a:pPr lvl="0">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When discussing how the CPWE program has expanded participants’ capacity to serve diverse patient populations (i.e., both in terms of demographics and psychopathologies), participants indicated that </a:t>
            </a:r>
            <a:r>
              <a:rPr lang="en-US" sz="1100" b="1" i="0" u="none" strike="noStrike" cap="none" dirty="0" smtClean="0">
                <a:solidFill>
                  <a:srgbClr val="000000"/>
                </a:solidFill>
                <a:effectLst/>
                <a:latin typeface="Arial"/>
                <a:ea typeface="Arial"/>
                <a:cs typeface="Arial"/>
                <a:sym typeface="Arial"/>
              </a:rPr>
              <a:t>exposure to demographically diverse patients experiencing a variety of mental health conditions</a:t>
            </a:r>
            <a:r>
              <a:rPr lang="en-US" sz="1100" b="0" i="0" u="none" strike="noStrike" cap="none" dirty="0" smtClean="0">
                <a:solidFill>
                  <a:srgbClr val="000000"/>
                </a:solidFill>
                <a:effectLst/>
                <a:latin typeface="Arial"/>
                <a:ea typeface="Arial"/>
                <a:cs typeface="Arial"/>
                <a:sym typeface="Arial"/>
              </a:rPr>
              <a:t> and </a:t>
            </a:r>
            <a:r>
              <a:rPr lang="en-US" sz="1100" b="1" i="0" u="none" strike="noStrike" cap="none" dirty="0" smtClean="0">
                <a:solidFill>
                  <a:srgbClr val="000000"/>
                </a:solidFill>
                <a:effectLst/>
                <a:latin typeface="Arial"/>
                <a:ea typeface="Arial"/>
                <a:cs typeface="Arial"/>
                <a:sym typeface="Arial"/>
              </a:rPr>
              <a:t>understanding community resources</a:t>
            </a:r>
            <a:r>
              <a:rPr lang="en-US" sz="1100" b="0" i="0" u="none" strike="noStrike" cap="none" dirty="0" smtClean="0">
                <a:solidFill>
                  <a:srgbClr val="000000"/>
                </a:solidFill>
                <a:effectLst/>
                <a:latin typeface="Arial"/>
                <a:ea typeface="Arial"/>
                <a:cs typeface="Arial"/>
                <a:sym typeface="Arial"/>
              </a:rPr>
              <a:t> to make referrals have been most impactful.</a:t>
            </a:r>
          </a:p>
          <a:p>
            <a:pPr lvl="1">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Participants shared how their exposure to patients experiencing different symptoms, diagnoses, and psychosocial stressors have also exposed them to a </a:t>
            </a:r>
            <a:r>
              <a:rPr lang="en-US" sz="1100" b="1" i="0" u="none" strike="noStrike" cap="none" dirty="0" smtClean="0">
                <a:solidFill>
                  <a:srgbClr val="000000"/>
                </a:solidFill>
                <a:effectLst/>
                <a:latin typeface="Arial"/>
                <a:ea typeface="Arial"/>
                <a:cs typeface="Arial"/>
                <a:sym typeface="Arial"/>
              </a:rPr>
              <a:t>variety of assessment strategies and treatment modalities</a:t>
            </a:r>
            <a:r>
              <a:rPr lang="en-US" sz="1100" b="0" i="0" u="none" strike="noStrike" cap="none" dirty="0" smtClean="0">
                <a:solidFill>
                  <a:srgbClr val="000000"/>
                </a:solidFill>
                <a:effectLst/>
                <a:latin typeface="Arial"/>
                <a:ea typeface="Arial"/>
                <a:cs typeface="Arial"/>
                <a:sym typeface="Arial"/>
              </a:rPr>
              <a:t> that have built their capacity as providers. </a:t>
            </a:r>
          </a:p>
          <a:p>
            <a:pPr lvl="1">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67% of participants explained how their </a:t>
            </a:r>
            <a:r>
              <a:rPr lang="en-US" sz="1100" b="1" i="0" u="none" strike="noStrike" cap="none" dirty="0" smtClean="0">
                <a:solidFill>
                  <a:srgbClr val="000000"/>
                </a:solidFill>
                <a:effectLst/>
                <a:latin typeface="Arial"/>
                <a:ea typeface="Arial"/>
                <a:cs typeface="Arial"/>
                <a:sym typeface="Arial"/>
              </a:rPr>
              <a:t>knowledge of community resources has increased through their CPWE training</a:t>
            </a:r>
            <a:r>
              <a:rPr lang="en-US" sz="1100" b="0" i="0" u="none" strike="noStrike" cap="none" dirty="0" smtClean="0">
                <a:solidFill>
                  <a:srgbClr val="000000"/>
                </a:solidFill>
                <a:effectLst/>
                <a:latin typeface="Arial"/>
                <a:ea typeface="Arial"/>
                <a:cs typeface="Arial"/>
                <a:sym typeface="Arial"/>
              </a:rPr>
              <a:t>, making them more confident in their ability to make patient referrals to counseling or social services.</a:t>
            </a:r>
          </a:p>
          <a:p>
            <a:pPr lvl="0">
              <a:lnSpc>
                <a:spcPct val="108000"/>
              </a:lnSpc>
              <a:spcBef>
                <a:spcPts val="600"/>
              </a:spcBef>
              <a:buSzPct val="130000"/>
            </a:pPr>
            <a:r>
              <a:rPr lang="en-US" sz="1100" b="0" i="0" u="none" strike="noStrike" cap="none" dirty="0" smtClean="0">
                <a:solidFill>
                  <a:srgbClr val="000000"/>
                </a:solidFill>
                <a:effectLst/>
                <a:latin typeface="Arial"/>
                <a:ea typeface="Arial"/>
                <a:cs typeface="Arial"/>
                <a:sym typeface="Arial"/>
              </a:rPr>
              <a:t>Areas of improvement to the CPWE program identified by participants largely reflected the challenges experienced, which were perceived differently by residents versus</a:t>
            </a:r>
            <a:r>
              <a:rPr lang="en-US" sz="1100" b="0" i="0" u="none" strike="noStrike" cap="none" baseline="0" dirty="0" smtClean="0">
                <a:solidFill>
                  <a:srgbClr val="000000"/>
                </a:solidFill>
                <a:effectLst/>
                <a:latin typeface="Arial"/>
                <a:ea typeface="Arial"/>
                <a:cs typeface="Arial"/>
                <a:sym typeface="Arial"/>
              </a:rPr>
              <a:t> fellows</a:t>
            </a:r>
            <a:r>
              <a:rPr lang="en-US" sz="1100" b="0" i="0" u="none" strike="noStrike" cap="none" dirty="0" smtClean="0">
                <a:solidFill>
                  <a:srgbClr val="000000"/>
                </a:solidFill>
                <a:effectLst/>
                <a:latin typeface="Arial"/>
                <a:ea typeface="Arial"/>
                <a:cs typeface="Arial"/>
                <a:sym typeface="Arial"/>
              </a:rPr>
              <a:t>.</a:t>
            </a:r>
          </a:p>
          <a:p>
            <a:pPr lvl="1"/>
            <a:r>
              <a:rPr lang="en-US" sz="1100" b="0" i="0" u="none" strike="noStrike" cap="none" dirty="0" smtClean="0">
                <a:solidFill>
                  <a:srgbClr val="000000"/>
                </a:solidFill>
                <a:effectLst/>
                <a:latin typeface="Arial"/>
                <a:ea typeface="Arial"/>
                <a:cs typeface="Arial"/>
                <a:sym typeface="Arial"/>
              </a:rPr>
              <a:t>Residents would like to see </a:t>
            </a:r>
            <a:r>
              <a:rPr lang="en-US" sz="1100" b="1" i="0" u="none" strike="noStrike" cap="none" dirty="0" smtClean="0">
                <a:solidFill>
                  <a:srgbClr val="000000"/>
                </a:solidFill>
                <a:effectLst/>
                <a:latin typeface="Arial"/>
                <a:ea typeface="Arial"/>
                <a:cs typeface="Arial"/>
                <a:sym typeface="Arial"/>
              </a:rPr>
              <a:t>improvements to supports and resources</a:t>
            </a:r>
            <a:r>
              <a:rPr lang="en-US" sz="1100" b="0" i="0" u="none" strike="noStrike" cap="none" dirty="0" smtClean="0">
                <a:solidFill>
                  <a:srgbClr val="000000"/>
                </a:solidFill>
                <a:effectLst/>
                <a:latin typeface="Arial"/>
                <a:ea typeface="Arial"/>
                <a:cs typeface="Arial"/>
                <a:sym typeface="Arial"/>
              </a:rPr>
              <a:t> to help address treatment of complex cases and make appropriate referrals, enhanced </a:t>
            </a:r>
            <a:r>
              <a:rPr lang="en-US" sz="1100" b="1" i="0" u="none" strike="noStrike" cap="none" dirty="0" smtClean="0">
                <a:solidFill>
                  <a:srgbClr val="000000"/>
                </a:solidFill>
                <a:effectLst/>
                <a:latin typeface="Arial"/>
                <a:ea typeface="Arial"/>
                <a:cs typeface="Arial"/>
                <a:sym typeface="Arial"/>
              </a:rPr>
              <a:t>learning opportunities</a:t>
            </a:r>
            <a:r>
              <a:rPr lang="en-US" sz="1100" b="0" i="0" u="none" strike="noStrike" cap="none" dirty="0" smtClean="0">
                <a:solidFill>
                  <a:srgbClr val="000000"/>
                </a:solidFill>
                <a:effectLst/>
                <a:latin typeface="Arial"/>
                <a:ea typeface="Arial"/>
                <a:cs typeface="Arial"/>
                <a:sym typeface="Arial"/>
              </a:rPr>
              <a:t> to better understand systems of care and community resources, and </a:t>
            </a:r>
            <a:r>
              <a:rPr lang="en-US" sz="1100" b="1" i="0" u="none" strike="noStrike" cap="none" dirty="0" smtClean="0">
                <a:solidFill>
                  <a:srgbClr val="000000"/>
                </a:solidFill>
                <a:effectLst/>
                <a:latin typeface="Arial"/>
                <a:ea typeface="Arial"/>
                <a:cs typeface="Arial"/>
                <a:sym typeface="Arial"/>
              </a:rPr>
              <a:t>more in-person visits</a:t>
            </a:r>
            <a:r>
              <a:rPr lang="en-US" sz="1100" b="0" i="0" u="none" strike="noStrike" cap="none" dirty="0" smtClean="0">
                <a:solidFill>
                  <a:srgbClr val="000000"/>
                </a:solidFill>
                <a:effectLst/>
                <a:latin typeface="Arial"/>
                <a:ea typeface="Arial"/>
                <a:cs typeface="Arial"/>
                <a:sym typeface="Arial"/>
              </a:rPr>
              <a:t> with patients to improve their overall training experience and provide more effective care to patients. </a:t>
            </a:r>
          </a:p>
          <a:p>
            <a:pPr lvl="1"/>
            <a:r>
              <a:rPr lang="en-US" sz="1100" b="0" i="0" u="none" strike="noStrike" cap="none" dirty="0" smtClean="0">
                <a:solidFill>
                  <a:srgbClr val="000000"/>
                </a:solidFill>
                <a:effectLst/>
                <a:latin typeface="Arial"/>
                <a:ea typeface="Arial"/>
                <a:cs typeface="Arial"/>
                <a:sym typeface="Arial"/>
              </a:rPr>
              <a:t>Fellows would like the CPWE program to </a:t>
            </a:r>
            <a:r>
              <a:rPr lang="en-US" sz="1100" b="1" dirty="0" smtClean="0">
                <a:solidFill>
                  <a:schemeClr val="accent4"/>
                </a:solidFill>
                <a:latin typeface="Lato" panose="020B0604020202020204" charset="0"/>
                <a:ea typeface="Arial"/>
                <a:cs typeface="Arial"/>
                <a:sym typeface="Arial"/>
              </a:rPr>
              <a:t>how time limitations at rotations could be addressed </a:t>
            </a:r>
            <a:r>
              <a:rPr lang="en-US" sz="1100" dirty="0" smtClean="0">
                <a:solidFill>
                  <a:schemeClr val="accent4"/>
                </a:solidFill>
                <a:latin typeface="Lato" panose="020B0604020202020204" charset="0"/>
                <a:ea typeface="Arial"/>
                <a:cs typeface="Arial"/>
                <a:sym typeface="Arial"/>
              </a:rPr>
              <a:t>to the extent possible.</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They acknowledged that the structure of their fellowships provides excellent exposure to multi-faceted areas of child psychiatry but time constraints impact their ability to dive deeper into the experience (e.g., patients; systems) and can affect patient care (e.g., building rapport; turnover in care).</a:t>
            </a:r>
            <a:endParaRPr lang="en-US" dirty="0"/>
          </a:p>
        </p:txBody>
      </p:sp>
    </p:spTree>
    <p:extLst>
      <p:ext uri="{BB962C8B-B14F-4D97-AF65-F5344CB8AC3E}">
        <p14:creationId xmlns:p14="http://schemas.microsoft.com/office/powerpoint/2010/main" val="2193146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We</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conducted a content analysis of open-ended responses to the CPAN survey. The focus of this analysis was only on the qualitative responses related to CPAN program implementation benefits and improvements.</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1" i="1" u="sng" dirty="0" smtClean="0"/>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1" i="1" u="sng" dirty="0" smtClean="0"/>
              <a:t>Benefits of the CPAN Program</a:t>
            </a:r>
            <a:r>
              <a:rPr lang="en-US" sz="1100" b="1" i="1" u="sng" baseline="0" dirty="0" smtClean="0"/>
              <a:t> (n=64)</a:t>
            </a:r>
            <a:endParaRPr lang="en-US" sz="1100" b="1" i="1" u="sng" dirty="0" smtClean="0"/>
          </a:p>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r>
              <a:rPr lang="en-US" sz="1100" b="0" i="0" u="none" strike="noStrike" cap="none" dirty="0" smtClean="0">
                <a:solidFill>
                  <a:srgbClr val="000000"/>
                </a:solidFill>
                <a:effectLst/>
                <a:latin typeface="Arial"/>
                <a:ea typeface="Arial"/>
                <a:cs typeface="Arial"/>
                <a:sym typeface="Arial"/>
              </a:rPr>
              <a:t>Overall, 64 (66%) of participants responded</a:t>
            </a:r>
            <a:r>
              <a:rPr lang="en-US" sz="1100" b="0" i="0" u="none" strike="noStrike" cap="none" baseline="0" dirty="0" smtClean="0">
                <a:solidFill>
                  <a:srgbClr val="000000"/>
                </a:solidFill>
                <a:effectLst/>
                <a:latin typeface="Arial"/>
                <a:ea typeface="Arial"/>
                <a:cs typeface="Arial"/>
                <a:sym typeface="Arial"/>
              </a:rPr>
              <a:t> to the</a:t>
            </a:r>
            <a:r>
              <a:rPr lang="en-US" sz="1100" b="0" i="0" u="none" strike="noStrike" cap="none" dirty="0" smtClean="0">
                <a:solidFill>
                  <a:srgbClr val="000000"/>
                </a:solidFill>
                <a:effectLst/>
                <a:latin typeface="Arial"/>
                <a:ea typeface="Arial"/>
                <a:cs typeface="Arial"/>
                <a:sym typeface="Arial"/>
              </a:rPr>
              <a:t> open-ended question asking about the greatest benefits of the CPAN program. </a:t>
            </a:r>
          </a:p>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r>
              <a:rPr lang="en-US" sz="1100" b="0" i="0" u="none" strike="noStrike" cap="none" dirty="0" smtClean="0">
                <a:solidFill>
                  <a:srgbClr val="000000"/>
                </a:solidFill>
                <a:effectLst/>
                <a:latin typeface="Arial"/>
                <a:ea typeface="Arial"/>
                <a:cs typeface="Arial"/>
                <a:sym typeface="Arial"/>
              </a:rPr>
              <a:t>Of those, 95% (n=61) indicated that </a:t>
            </a:r>
            <a:r>
              <a:rPr lang="en-US" sz="1100" b="1" i="0" u="none" strike="noStrike" cap="none" dirty="0" smtClean="0">
                <a:solidFill>
                  <a:srgbClr val="000000"/>
                </a:solidFill>
                <a:effectLst/>
                <a:latin typeface="Arial"/>
                <a:ea typeface="Arial"/>
                <a:cs typeface="Arial"/>
                <a:sym typeface="Arial"/>
              </a:rPr>
              <a:t>accessibility was the greatest benefit</a:t>
            </a:r>
            <a:r>
              <a:rPr lang="en-US" sz="1100" b="0" i="0" u="none" strike="noStrike" cap="none" dirty="0" smtClean="0">
                <a:solidFill>
                  <a:srgbClr val="000000"/>
                </a:solidFill>
                <a:effectLst/>
                <a:latin typeface="Arial"/>
                <a:ea typeface="Arial"/>
                <a:cs typeface="Arial"/>
                <a:sym typeface="Arial"/>
              </a:rPr>
              <a:t> of the CPAN program. Respondents specified that the accessibility of consultation services, information, and resources by the CPAN program helped them to better address the pediatric mental health needs of their patients.</a:t>
            </a:r>
          </a:p>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r>
              <a:rPr lang="en-US" sz="1100" b="0" i="0" u="none" strike="noStrike" cap="none" dirty="0" smtClean="0">
                <a:solidFill>
                  <a:srgbClr val="000000"/>
                </a:solidFill>
                <a:effectLst/>
                <a:latin typeface="Arial"/>
                <a:ea typeface="Arial"/>
                <a:cs typeface="Arial"/>
                <a:sym typeface="Arial"/>
              </a:rPr>
              <a:t>Several respondents mentioned that CPAN </a:t>
            </a:r>
            <a:r>
              <a:rPr lang="en-US" sz="1100" b="1" i="0" u="none" strike="noStrike" cap="none" dirty="0" smtClean="0">
                <a:solidFill>
                  <a:srgbClr val="000000"/>
                </a:solidFill>
                <a:effectLst/>
                <a:latin typeface="Arial"/>
                <a:ea typeface="Arial"/>
                <a:cs typeface="Arial"/>
                <a:sym typeface="Arial"/>
              </a:rPr>
              <a:t>increased their confidence in treating pediatric patients with mental health needs</a:t>
            </a:r>
            <a:r>
              <a:rPr lang="en-US" sz="1100" b="0" i="0" u="none" strike="noStrike" cap="none" dirty="0" smtClean="0">
                <a:solidFill>
                  <a:srgbClr val="000000"/>
                </a:solidFill>
                <a:effectLst/>
                <a:latin typeface="Arial"/>
                <a:ea typeface="Arial"/>
                <a:cs typeface="Arial"/>
                <a:sym typeface="Arial"/>
              </a:rPr>
              <a:t>.</a:t>
            </a:r>
          </a:p>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endParaRPr lang="en-US" sz="1100" b="0" i="1" dirty="0" smtClean="0"/>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1" i="1" u="sng" dirty="0" smtClean="0"/>
              <a:t>Barriers and Improvements to the CPAN Program</a:t>
            </a:r>
            <a:r>
              <a:rPr lang="en-US" sz="1100" b="1" i="1" u="sng" baseline="0" dirty="0" smtClean="0"/>
              <a:t> (n=62)</a:t>
            </a:r>
            <a:endParaRPr lang="en-US" sz="1100" b="1" i="1" u="sng" dirty="0" smtClean="0"/>
          </a:p>
          <a:p>
            <a:pPr marL="457200" indent="-317500"/>
            <a:r>
              <a:rPr lang="en-US" sz="1100" b="0" i="0" u="none" strike="noStrike" cap="none" dirty="0" smtClean="0">
                <a:solidFill>
                  <a:srgbClr val="000000"/>
                </a:solidFill>
                <a:effectLst/>
                <a:latin typeface="Arial"/>
                <a:ea typeface="Arial"/>
                <a:cs typeface="Arial"/>
                <a:sym typeface="Arial"/>
              </a:rPr>
              <a:t>Overall, 62 (64%) of participants responded</a:t>
            </a:r>
            <a:r>
              <a:rPr lang="en-US" sz="1100" b="0" i="0" u="none" strike="noStrike" cap="none" baseline="0" dirty="0" smtClean="0">
                <a:solidFill>
                  <a:srgbClr val="000000"/>
                </a:solidFill>
                <a:effectLst/>
                <a:latin typeface="Arial"/>
                <a:ea typeface="Arial"/>
                <a:cs typeface="Arial"/>
                <a:sym typeface="Arial"/>
              </a:rPr>
              <a:t> to the</a:t>
            </a:r>
            <a:r>
              <a:rPr lang="en-US" sz="1100" b="0" i="0" u="none" strike="noStrike" cap="none" dirty="0" smtClean="0">
                <a:solidFill>
                  <a:srgbClr val="000000"/>
                </a:solidFill>
                <a:effectLst/>
                <a:latin typeface="Arial"/>
                <a:ea typeface="Arial"/>
                <a:cs typeface="Arial"/>
                <a:sym typeface="Arial"/>
              </a:rPr>
              <a:t> open-ended question asking about barriers</a:t>
            </a:r>
            <a:r>
              <a:rPr lang="en-US" sz="1100" b="0" i="0" u="none" strike="noStrike" cap="none" baseline="0" dirty="0" smtClean="0">
                <a:solidFill>
                  <a:srgbClr val="000000"/>
                </a:solidFill>
                <a:effectLst/>
                <a:latin typeface="Arial"/>
                <a:ea typeface="Arial"/>
                <a:cs typeface="Arial"/>
                <a:sym typeface="Arial"/>
              </a:rPr>
              <a:t> and suggested</a:t>
            </a:r>
            <a:r>
              <a:rPr lang="en-US" sz="1100" b="0" i="0" u="none" strike="noStrike" cap="none" dirty="0" smtClean="0">
                <a:solidFill>
                  <a:srgbClr val="000000"/>
                </a:solidFill>
                <a:effectLst/>
                <a:latin typeface="Arial"/>
                <a:ea typeface="Arial"/>
                <a:cs typeface="Arial"/>
                <a:sym typeface="Arial"/>
              </a:rPr>
              <a:t> improvements to the CPAN program. </a:t>
            </a:r>
          </a:p>
          <a:p>
            <a:pPr marL="457200" indent="-317500"/>
            <a:r>
              <a:rPr lang="en-US" sz="1100" b="0" i="0" u="none" strike="noStrike" cap="none" dirty="0" smtClean="0">
                <a:solidFill>
                  <a:srgbClr val="000000"/>
                </a:solidFill>
                <a:effectLst/>
                <a:latin typeface="Arial"/>
                <a:ea typeface="Arial"/>
                <a:cs typeface="Arial"/>
                <a:sym typeface="Arial"/>
              </a:rPr>
              <a:t>The greatest barrier to utilizing CPAN services identified was </a:t>
            </a:r>
            <a:r>
              <a:rPr lang="en-US" sz="1100" b="1" i="0" u="none" strike="noStrike" cap="none" dirty="0" smtClean="0">
                <a:solidFill>
                  <a:srgbClr val="000000"/>
                </a:solidFill>
                <a:effectLst/>
                <a:latin typeface="Arial"/>
                <a:ea typeface="Arial"/>
                <a:cs typeface="Arial"/>
                <a:sym typeface="Arial"/>
              </a:rPr>
              <a:t>time constraints</a:t>
            </a:r>
            <a:r>
              <a:rPr lang="en-US" sz="1100" b="0" i="0" u="none" strike="noStrike" cap="none" dirty="0" smtClean="0">
                <a:solidFill>
                  <a:srgbClr val="000000"/>
                </a:solidFill>
                <a:effectLst/>
                <a:latin typeface="Arial"/>
                <a:ea typeface="Arial"/>
                <a:cs typeface="Arial"/>
                <a:sym typeface="Arial"/>
              </a:rPr>
              <a:t>. As busy care providers, making calls to CPAN can disrupt workflow and requires additional time built into schedules to allow for consultations despite the benefits of the program.</a:t>
            </a:r>
          </a:p>
          <a:p>
            <a:pPr marL="457200" indent="-317500"/>
            <a:r>
              <a:rPr lang="en-US" sz="1100" b="0" i="0" u="none" strike="noStrike" cap="none" dirty="0" smtClean="0">
                <a:solidFill>
                  <a:srgbClr val="000000"/>
                </a:solidFill>
                <a:effectLst/>
                <a:latin typeface="Arial"/>
                <a:ea typeface="Arial"/>
                <a:cs typeface="Arial"/>
                <a:sym typeface="Arial"/>
              </a:rPr>
              <a:t>Other barriers discussed, though to a lesser extent, included</a:t>
            </a:r>
            <a:r>
              <a:rPr lang="en-US" sz="1100" b="0" i="0" u="none" strike="noStrike" cap="none" baseline="0" dirty="0" smtClean="0">
                <a:solidFill>
                  <a:srgbClr val="000000"/>
                </a:solidFill>
                <a:effectLst/>
                <a:latin typeface="Arial"/>
                <a:ea typeface="Arial"/>
                <a:cs typeface="Arial"/>
                <a:sym typeface="Arial"/>
              </a:rPr>
              <a:t> a</a:t>
            </a:r>
            <a:r>
              <a:rPr lang="en-US" sz="1100" dirty="0" smtClean="0"/>
              <a:t> lack of buy-in and support at their clinics and the program not meeting their needs</a:t>
            </a:r>
            <a:r>
              <a:rPr lang="en-US" sz="1100" baseline="0" dirty="0" smtClean="0"/>
              <a:t> (</a:t>
            </a:r>
            <a:r>
              <a:rPr lang="en-US" sz="1100" b="0" i="0" u="none" strike="noStrike" cap="none" dirty="0" smtClean="0">
                <a:solidFill>
                  <a:srgbClr val="000000"/>
                </a:solidFill>
                <a:effectLst/>
                <a:latin typeface="Arial"/>
                <a:ea typeface="Arial"/>
                <a:cs typeface="Arial"/>
                <a:sym typeface="Arial"/>
              </a:rPr>
              <a:t>e.g., lack of information about medications and keeping patients out of the hospital, and referrals to patient resources being outdated).</a:t>
            </a:r>
          </a:p>
          <a:p>
            <a:r>
              <a:rPr lang="en-US" sz="1100" b="0" i="0" u="none" strike="noStrike" cap="none" dirty="0" smtClean="0">
                <a:solidFill>
                  <a:srgbClr val="000000"/>
                </a:solidFill>
                <a:effectLst/>
                <a:latin typeface="Arial"/>
                <a:ea typeface="Arial"/>
                <a:cs typeface="Arial"/>
                <a:sym typeface="Arial"/>
              </a:rPr>
              <a:t>Although CPAN providers varied in their responses to areas for program improvement,</a:t>
            </a:r>
            <a:r>
              <a:rPr lang="en-US" sz="1100" b="0" i="0" u="none" strike="noStrike" cap="none" baseline="0" dirty="0" smtClean="0">
                <a:solidFill>
                  <a:srgbClr val="000000"/>
                </a:solidFill>
                <a:effectLst/>
                <a:latin typeface="Arial"/>
                <a:ea typeface="Arial"/>
                <a:cs typeface="Arial"/>
                <a:sym typeface="Arial"/>
              </a:rPr>
              <a:t> t</a:t>
            </a:r>
            <a:r>
              <a:rPr lang="en-US" sz="1100" b="0" i="0" u="none" strike="noStrike" cap="none" dirty="0" smtClean="0">
                <a:solidFill>
                  <a:srgbClr val="000000"/>
                </a:solidFill>
                <a:effectLst/>
                <a:latin typeface="Arial"/>
                <a:ea typeface="Arial"/>
                <a:cs typeface="Arial"/>
                <a:sym typeface="Arial"/>
              </a:rPr>
              <a:t>he most frequently mentioned areas for improvement included:</a:t>
            </a:r>
          </a:p>
          <a:p>
            <a:pPr lvl="1"/>
            <a:r>
              <a:rPr lang="en-US" sz="1100" b="1" i="0" u="none" strike="noStrike" cap="none" dirty="0" smtClean="0">
                <a:solidFill>
                  <a:srgbClr val="000000"/>
                </a:solidFill>
                <a:effectLst/>
                <a:latin typeface="Arial"/>
                <a:ea typeface="Arial"/>
                <a:cs typeface="Arial"/>
                <a:sym typeface="Arial"/>
              </a:rPr>
              <a:t>Improved outreach and awareness</a:t>
            </a:r>
            <a:r>
              <a:rPr lang="en-US" sz="1100" b="0" i="0" u="none" strike="noStrike" cap="none" dirty="0" smtClean="0">
                <a:solidFill>
                  <a:srgbClr val="000000"/>
                </a:solidFill>
                <a:effectLst/>
                <a:latin typeface="Arial"/>
                <a:ea typeface="Arial"/>
                <a:cs typeface="Arial"/>
                <a:sym typeface="Arial"/>
              </a:rPr>
              <a:t> of CPAN (31%)</a:t>
            </a:r>
          </a:p>
          <a:p>
            <a:pPr lvl="1"/>
            <a:r>
              <a:rPr lang="en-US" sz="1100" b="1" i="0" u="none" strike="noStrike" cap="none" dirty="0" smtClean="0">
                <a:solidFill>
                  <a:srgbClr val="000000"/>
                </a:solidFill>
                <a:effectLst/>
                <a:latin typeface="Arial"/>
                <a:ea typeface="Arial"/>
                <a:cs typeface="Arial"/>
                <a:sym typeface="Arial"/>
              </a:rPr>
              <a:t>More implementation support and training </a:t>
            </a:r>
            <a:r>
              <a:rPr lang="en-US" sz="1100" b="0" i="0" u="none" strike="noStrike" cap="none" dirty="0" smtClean="0">
                <a:solidFill>
                  <a:srgbClr val="000000"/>
                </a:solidFill>
                <a:effectLst/>
                <a:latin typeface="Arial"/>
                <a:ea typeface="Arial"/>
                <a:cs typeface="Arial"/>
                <a:sym typeface="Arial"/>
              </a:rPr>
              <a:t>on the program</a:t>
            </a:r>
            <a:r>
              <a:rPr lang="en-US" sz="1100" b="1" i="0" u="none" strike="noStrike" cap="none"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(31%)</a:t>
            </a:r>
          </a:p>
          <a:p>
            <a:pPr lvl="1"/>
            <a:r>
              <a:rPr lang="en-US" sz="1100" b="1" i="0" u="none" strike="noStrike" cap="none" dirty="0" smtClean="0">
                <a:solidFill>
                  <a:srgbClr val="000000"/>
                </a:solidFill>
                <a:effectLst/>
                <a:latin typeface="Arial"/>
                <a:ea typeface="Arial"/>
                <a:cs typeface="Arial"/>
                <a:sym typeface="Arial"/>
              </a:rPr>
              <a:t>Improved connections to community resources and referrals </a:t>
            </a:r>
            <a:r>
              <a:rPr lang="en-US" sz="1100" b="0" i="0" u="none" strike="noStrike" cap="none" dirty="0" smtClean="0">
                <a:solidFill>
                  <a:srgbClr val="000000"/>
                </a:solidFill>
                <a:effectLst/>
                <a:latin typeface="Arial"/>
                <a:ea typeface="Arial"/>
                <a:cs typeface="Arial"/>
                <a:sym typeface="Arial"/>
              </a:rPr>
              <a:t>(18%)</a:t>
            </a:r>
          </a:p>
          <a:p>
            <a:pPr marL="139700" indent="0">
              <a:buNone/>
            </a:pPr>
            <a:endParaRPr lang="en-US" sz="1100" b="1" i="0" u="sng" strike="noStrike" cap="none" dirty="0" smtClean="0">
              <a:solidFill>
                <a:srgbClr val="000000"/>
              </a:solidFill>
              <a:effectLst/>
              <a:latin typeface="Arial"/>
              <a:ea typeface="Arial"/>
              <a:cs typeface="Arial"/>
              <a:sym typeface="Arial"/>
            </a:endParaRPr>
          </a:p>
          <a:p>
            <a:endParaRPr lang="en-US" dirty="0"/>
          </a:p>
        </p:txBody>
      </p:sp>
    </p:spTree>
    <p:extLst>
      <p:ext uri="{BB962C8B-B14F-4D97-AF65-F5344CB8AC3E}">
        <p14:creationId xmlns:p14="http://schemas.microsoft.com/office/powerpoint/2010/main" val="3947135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We</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conducted a content analysis of open-ended responses to the TCHATT survey. The focus of this analysis was only on the qualitative responses related to TCHATT program implementation benefits and improvements.</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1" i="1" u="sng" dirty="0" smtClean="0"/>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1" i="1" u="sng" dirty="0" smtClean="0"/>
              <a:t>Benefits of the TCHATT Program</a:t>
            </a:r>
            <a:r>
              <a:rPr lang="en-US" sz="1100" b="1" i="1" u="sng" baseline="0" dirty="0" smtClean="0"/>
              <a:t> (n=127)</a:t>
            </a:r>
            <a:endParaRPr lang="en-US" sz="1100" b="1" i="1" u="sng" dirty="0" smtClean="0"/>
          </a:p>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r>
              <a:rPr lang="en-US" sz="1100" b="0" i="0" u="none" strike="noStrike" cap="none" dirty="0" smtClean="0">
                <a:solidFill>
                  <a:srgbClr val="000000"/>
                </a:solidFill>
                <a:effectLst/>
                <a:latin typeface="Arial"/>
                <a:ea typeface="Arial"/>
                <a:cs typeface="Arial"/>
                <a:sym typeface="Arial"/>
              </a:rPr>
              <a:t>Overall, 127 (64%) of participants responded</a:t>
            </a:r>
            <a:r>
              <a:rPr lang="en-US" sz="1100" b="0" i="0" u="none" strike="noStrike" cap="none" baseline="0" dirty="0" smtClean="0">
                <a:solidFill>
                  <a:srgbClr val="000000"/>
                </a:solidFill>
                <a:effectLst/>
                <a:latin typeface="Arial"/>
                <a:ea typeface="Arial"/>
                <a:cs typeface="Arial"/>
                <a:sym typeface="Arial"/>
              </a:rPr>
              <a:t> to the</a:t>
            </a:r>
            <a:r>
              <a:rPr lang="en-US" sz="1100" b="0" i="0" u="none" strike="noStrike" cap="none" dirty="0" smtClean="0">
                <a:solidFill>
                  <a:srgbClr val="000000"/>
                </a:solidFill>
                <a:effectLst/>
                <a:latin typeface="Arial"/>
                <a:ea typeface="Arial"/>
                <a:cs typeface="Arial"/>
                <a:sym typeface="Arial"/>
              </a:rPr>
              <a:t> open-ended question asking about the greatest benefits of having the TCHATT program available in their schools. </a:t>
            </a:r>
          </a:p>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r>
              <a:rPr lang="en-US" sz="1100" b="0" i="0" u="none" strike="noStrike" cap="none" dirty="0" smtClean="0">
                <a:solidFill>
                  <a:srgbClr val="000000"/>
                </a:solidFill>
                <a:effectLst/>
                <a:latin typeface="Arial"/>
                <a:ea typeface="Arial"/>
                <a:cs typeface="Arial"/>
                <a:sym typeface="Arial"/>
              </a:rPr>
              <a:t>Of those, 79% (n=100) indicated that </a:t>
            </a:r>
            <a:r>
              <a:rPr lang="en-US" sz="1100" b="1" i="0" u="none" strike="noStrike" cap="none" dirty="0" smtClean="0">
                <a:solidFill>
                  <a:srgbClr val="000000"/>
                </a:solidFill>
                <a:effectLst/>
                <a:latin typeface="Arial"/>
                <a:ea typeface="Arial"/>
                <a:cs typeface="Arial"/>
                <a:sym typeface="Arial"/>
              </a:rPr>
              <a:t>accessibility of care for underserved students in need was the greatest benefit </a:t>
            </a:r>
            <a:r>
              <a:rPr lang="en-US" sz="1100" b="0" i="0" u="none" strike="noStrike" cap="none" dirty="0" smtClean="0">
                <a:solidFill>
                  <a:srgbClr val="000000"/>
                </a:solidFill>
                <a:effectLst/>
                <a:latin typeface="Arial"/>
                <a:ea typeface="Arial"/>
                <a:cs typeface="Arial"/>
                <a:sym typeface="Arial"/>
              </a:rPr>
              <a:t>of the TCHATT program.</a:t>
            </a:r>
          </a:p>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r>
              <a:rPr lang="en-US" sz="1100" b="0" i="0" u="none" strike="noStrike" cap="none" dirty="0" smtClean="0">
                <a:solidFill>
                  <a:srgbClr val="000000"/>
                </a:solidFill>
                <a:effectLst/>
                <a:latin typeface="Arial"/>
                <a:ea typeface="Arial"/>
                <a:cs typeface="Arial"/>
                <a:sym typeface="Arial"/>
              </a:rPr>
              <a:t>Other respondents mentioned that TCHATT </a:t>
            </a:r>
            <a:r>
              <a:rPr lang="en-US" sz="1100" b="1" i="0" u="none" strike="noStrike" cap="none" dirty="0" smtClean="0">
                <a:solidFill>
                  <a:srgbClr val="000000"/>
                </a:solidFill>
                <a:effectLst/>
                <a:latin typeface="Arial"/>
                <a:ea typeface="Arial"/>
                <a:cs typeface="Arial"/>
                <a:sym typeface="Arial"/>
              </a:rPr>
              <a:t>provides a level of mental health care that cannot be provided by school counselors alone</a:t>
            </a:r>
            <a:r>
              <a:rPr lang="en-US" sz="1100" b="0" i="0" u="none" strike="noStrike" cap="none" baseline="0" dirty="0" smtClean="0">
                <a:solidFill>
                  <a:srgbClr val="000000"/>
                </a:solidFill>
                <a:effectLst/>
                <a:latin typeface="Arial"/>
                <a:ea typeface="Arial"/>
                <a:cs typeface="Arial"/>
                <a:sym typeface="Arial"/>
              </a:rPr>
              <a:t> (e.g., since s</a:t>
            </a:r>
            <a:r>
              <a:rPr lang="en-US" sz="1100" b="0" i="0" u="none" strike="noStrike" cap="none" dirty="0" smtClean="0">
                <a:solidFill>
                  <a:srgbClr val="000000"/>
                </a:solidFill>
                <a:effectLst/>
                <a:latin typeface="Arial"/>
                <a:ea typeface="Arial"/>
                <a:cs typeface="Arial"/>
                <a:sym typeface="Arial"/>
              </a:rPr>
              <a:t>chool counselors may not have the level of expertise some students require and often have time constraints caring for large student populations).</a:t>
            </a:r>
            <a:endParaRPr lang="en-US" sz="1100" b="1" i="1" u="sng" dirty="0" smtClean="0"/>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1" i="1" dirty="0" smtClean="0"/>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1" i="1" u="sng" dirty="0" smtClean="0"/>
              <a:t>Improvements to the TCHATT Program (n=99)</a:t>
            </a:r>
          </a:p>
          <a:p>
            <a:pPr marL="457200" indent="-317500"/>
            <a:r>
              <a:rPr lang="en-US" sz="1100" b="0" i="0" u="none" strike="noStrike" cap="none" dirty="0" smtClean="0">
                <a:solidFill>
                  <a:srgbClr val="000000"/>
                </a:solidFill>
                <a:effectLst/>
                <a:latin typeface="Arial"/>
                <a:ea typeface="Arial"/>
                <a:cs typeface="Arial"/>
                <a:sym typeface="Arial"/>
              </a:rPr>
              <a:t>Overall, 99 (50%) of participants responded</a:t>
            </a:r>
            <a:r>
              <a:rPr lang="en-US" sz="1100" b="0" i="0" u="none" strike="noStrike" cap="none" baseline="0" dirty="0" smtClean="0">
                <a:solidFill>
                  <a:srgbClr val="000000"/>
                </a:solidFill>
                <a:effectLst/>
                <a:latin typeface="Arial"/>
                <a:ea typeface="Arial"/>
                <a:cs typeface="Arial"/>
                <a:sym typeface="Arial"/>
              </a:rPr>
              <a:t> to the</a:t>
            </a:r>
            <a:r>
              <a:rPr lang="en-US" sz="1100" b="0" i="0" u="none" strike="noStrike" cap="none" dirty="0" smtClean="0">
                <a:solidFill>
                  <a:srgbClr val="000000"/>
                </a:solidFill>
                <a:effectLst/>
                <a:latin typeface="Arial"/>
                <a:ea typeface="Arial"/>
                <a:cs typeface="Arial"/>
                <a:sym typeface="Arial"/>
              </a:rPr>
              <a:t> open-ended question asking about improvements to the TCHATT program. The program is seen as a convenient and valuable external resource that can support school staff and parents in getting children the mental health care that they need when alternative resources are extremely limited.</a:t>
            </a:r>
          </a:p>
          <a:p>
            <a:pPr marL="457200" indent="-317500"/>
            <a:r>
              <a:rPr lang="en-US" sz="1100" b="0" i="0" u="none" strike="noStrike" cap="none" dirty="0" smtClean="0">
                <a:solidFill>
                  <a:srgbClr val="000000"/>
                </a:solidFill>
                <a:effectLst/>
                <a:latin typeface="Arial"/>
                <a:ea typeface="Arial"/>
                <a:cs typeface="Arial"/>
                <a:sym typeface="Arial"/>
              </a:rPr>
              <a:t>TCHATT stakeholders varied in their responses to areas for program improvement.</a:t>
            </a:r>
          </a:p>
          <a:p>
            <a:pPr marL="457200" indent="-317500"/>
            <a:r>
              <a:rPr lang="en-US" sz="1100" b="0" i="0" u="none" strike="noStrike" cap="none" dirty="0" smtClean="0">
                <a:solidFill>
                  <a:srgbClr val="000000"/>
                </a:solidFill>
                <a:effectLst/>
                <a:latin typeface="Arial"/>
                <a:ea typeface="Arial"/>
                <a:cs typeface="Arial"/>
                <a:sym typeface="Arial"/>
              </a:rPr>
              <a:t>The most frequently mentioned areas for improvement include:</a:t>
            </a:r>
          </a:p>
          <a:p>
            <a:pPr lvl="1"/>
            <a:r>
              <a:rPr lang="en-US" sz="1100" dirty="0" smtClean="0"/>
              <a:t>The desire for </a:t>
            </a:r>
            <a:r>
              <a:rPr lang="en-US" sz="1100" b="1" dirty="0" smtClean="0"/>
              <a:t>a more efficient and streamlined paperwork system </a:t>
            </a:r>
            <a:r>
              <a:rPr lang="en-US" sz="1100" b="0" i="0" u="none" strike="noStrike" cap="none" dirty="0" smtClean="0">
                <a:solidFill>
                  <a:srgbClr val="000000"/>
                </a:solidFill>
                <a:effectLst/>
                <a:latin typeface="Arial"/>
                <a:ea typeface="Arial"/>
                <a:cs typeface="Arial"/>
                <a:sym typeface="Arial"/>
              </a:rPr>
              <a:t>that works better for both the counselors as well as the families they refer</a:t>
            </a:r>
            <a:r>
              <a:rPr lang="en-US" sz="1100" b="1" dirty="0" smtClean="0"/>
              <a:t> </a:t>
            </a:r>
            <a:r>
              <a:rPr lang="en-US" sz="1100" b="0" i="0" u="none" strike="noStrike" cap="none" dirty="0" smtClean="0">
                <a:solidFill>
                  <a:srgbClr val="000000"/>
                </a:solidFill>
                <a:effectLst/>
                <a:latin typeface="Arial"/>
                <a:ea typeface="Arial"/>
                <a:cs typeface="Arial"/>
                <a:sym typeface="Arial"/>
              </a:rPr>
              <a:t>(30%) </a:t>
            </a:r>
            <a:endParaRPr lang="en-US" sz="1050" b="0" i="0" u="none" strike="noStrike" cap="none" dirty="0" smtClean="0">
              <a:solidFill>
                <a:srgbClr val="000000"/>
              </a:solidFill>
              <a:effectLst/>
              <a:latin typeface="Arial"/>
              <a:ea typeface="Arial"/>
              <a:cs typeface="Arial"/>
              <a:sym typeface="Arial"/>
            </a:endParaRPr>
          </a:p>
          <a:p>
            <a:pPr lvl="1"/>
            <a:r>
              <a:rPr lang="en-US" sz="1100" b="1" i="0" u="none" strike="noStrike" cap="none" dirty="0" smtClean="0">
                <a:solidFill>
                  <a:srgbClr val="000000"/>
                </a:solidFill>
                <a:effectLst/>
                <a:latin typeface="Arial"/>
                <a:ea typeface="Arial"/>
                <a:cs typeface="Arial"/>
                <a:sym typeface="Arial"/>
              </a:rPr>
              <a:t>Better communication and follow-up</a:t>
            </a:r>
            <a:r>
              <a:rPr lang="en-US" sz="1100" b="0" i="0" u="none" strike="noStrike" cap="none" dirty="0" smtClean="0">
                <a:solidFill>
                  <a:srgbClr val="000000"/>
                </a:solidFill>
                <a:effectLst/>
                <a:latin typeface="Arial"/>
                <a:ea typeface="Arial"/>
                <a:cs typeface="Arial"/>
                <a:sym typeface="Arial"/>
              </a:rPr>
              <a:t> while students are involved in the TCHATT program (20%)</a:t>
            </a:r>
            <a:endParaRPr lang="en-US" sz="1050" b="0" i="0" u="none" strike="noStrike" cap="none" dirty="0" smtClean="0">
              <a:solidFill>
                <a:srgbClr val="000000"/>
              </a:solidFill>
              <a:effectLst/>
              <a:latin typeface="Arial"/>
              <a:ea typeface="Arial"/>
              <a:cs typeface="Arial"/>
              <a:sym typeface="Arial"/>
            </a:endParaRPr>
          </a:p>
          <a:p>
            <a:pPr lvl="1"/>
            <a:r>
              <a:rPr lang="en-US" sz="1100" b="1" i="0" u="none" strike="noStrike" cap="none" dirty="0" smtClean="0">
                <a:solidFill>
                  <a:srgbClr val="000000"/>
                </a:solidFill>
                <a:effectLst/>
                <a:latin typeface="Arial"/>
                <a:ea typeface="Arial"/>
                <a:cs typeface="Arial"/>
                <a:sym typeface="Arial"/>
              </a:rPr>
              <a:t>More training on campus</a:t>
            </a:r>
            <a:r>
              <a:rPr lang="en-US" sz="1100" b="0" i="0" u="none" strike="noStrike" cap="none" dirty="0" smtClean="0">
                <a:solidFill>
                  <a:srgbClr val="000000"/>
                </a:solidFill>
                <a:effectLst/>
                <a:latin typeface="Arial"/>
                <a:ea typeface="Arial"/>
                <a:cs typeface="Arial"/>
                <a:sym typeface="Arial"/>
              </a:rPr>
              <a:t>,</a:t>
            </a:r>
            <a:r>
              <a:rPr lang="en-US" sz="1100" b="0" i="0" u="none" strike="noStrike" cap="none" baseline="0" dirty="0" smtClean="0">
                <a:solidFill>
                  <a:srgbClr val="000000"/>
                </a:solidFill>
                <a:effectLst/>
                <a:latin typeface="Arial"/>
                <a:ea typeface="Arial"/>
                <a:cs typeface="Arial"/>
                <a:sym typeface="Arial"/>
              </a:rPr>
              <a:t> including refresher trainings and education</a:t>
            </a:r>
            <a:r>
              <a:rPr lang="en-US" sz="1100" b="1" i="0" u="none" strike="noStrike" cap="none"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(12%) </a:t>
            </a:r>
            <a:endParaRPr lang="en-US" sz="1050" b="0" i="0" u="none" strike="noStrike" cap="none" dirty="0" smtClean="0">
              <a:solidFill>
                <a:srgbClr val="000000"/>
              </a:solidFill>
              <a:effectLst/>
              <a:latin typeface="Arial"/>
              <a:ea typeface="Arial"/>
              <a:cs typeface="Arial"/>
              <a:sym typeface="Arial"/>
            </a:endParaRPr>
          </a:p>
          <a:p>
            <a:pPr lvl="1"/>
            <a:r>
              <a:rPr lang="en-US" sz="1100" b="1" i="0" u="none" strike="noStrike" cap="none" dirty="0" smtClean="0">
                <a:solidFill>
                  <a:srgbClr val="000000"/>
                </a:solidFill>
                <a:effectLst/>
                <a:latin typeface="Arial"/>
                <a:ea typeface="Arial"/>
                <a:cs typeface="Arial"/>
                <a:sym typeface="Arial"/>
              </a:rPr>
              <a:t>More flexibility in scheduling students </a:t>
            </a:r>
            <a:r>
              <a:rPr lang="en-US" sz="1100" b="0" i="0" u="none" strike="noStrike" cap="none" dirty="0" smtClean="0">
                <a:solidFill>
                  <a:srgbClr val="000000"/>
                </a:solidFill>
                <a:effectLst/>
                <a:latin typeface="Arial"/>
                <a:ea typeface="Arial"/>
                <a:cs typeface="Arial"/>
                <a:sym typeface="Arial"/>
              </a:rPr>
              <a:t>(11%)</a:t>
            </a:r>
            <a:endParaRPr lang="en-US" sz="1050" b="0" i="0" u="none" strike="noStrike" cap="none" dirty="0" smtClean="0">
              <a:solidFill>
                <a:srgbClr val="000000"/>
              </a:solidFill>
              <a:effectLst/>
              <a:latin typeface="Arial"/>
              <a:ea typeface="Arial"/>
              <a:cs typeface="Arial"/>
              <a:sym typeface="Arial"/>
            </a:endParaRPr>
          </a:p>
          <a:p>
            <a:pPr lvl="1"/>
            <a:r>
              <a:rPr lang="en-US" sz="1100" b="1" i="0" u="none" strike="noStrike" cap="none" dirty="0" smtClean="0">
                <a:solidFill>
                  <a:srgbClr val="000000"/>
                </a:solidFill>
                <a:effectLst/>
                <a:latin typeface="Arial"/>
                <a:ea typeface="Arial"/>
                <a:cs typeface="Arial"/>
                <a:sym typeface="Arial"/>
              </a:rPr>
              <a:t>Additional sessions for students</a:t>
            </a:r>
            <a:r>
              <a:rPr lang="en-US" sz="1100" b="0" i="0" u="none" strike="noStrike" cap="none" dirty="0" smtClean="0">
                <a:solidFill>
                  <a:srgbClr val="000000"/>
                </a:solidFill>
                <a:effectLst/>
                <a:latin typeface="Arial"/>
                <a:ea typeface="Arial"/>
                <a:cs typeface="Arial"/>
                <a:sym typeface="Arial"/>
              </a:rPr>
              <a:t> to avoid</a:t>
            </a:r>
            <a:r>
              <a:rPr lang="en-US" sz="1100" b="0" i="0" u="none" strike="noStrike" cap="none" baseline="0" dirty="0" smtClean="0">
                <a:solidFill>
                  <a:srgbClr val="000000"/>
                </a:solidFill>
                <a:effectLst/>
                <a:latin typeface="Arial"/>
                <a:ea typeface="Arial"/>
                <a:cs typeface="Arial"/>
                <a:sym typeface="Arial"/>
              </a:rPr>
              <a:t> gaps in care </a:t>
            </a:r>
            <a:r>
              <a:rPr lang="en-US" sz="1100" b="0" i="0" u="none" strike="noStrike" cap="none" dirty="0" smtClean="0">
                <a:solidFill>
                  <a:srgbClr val="000000"/>
                </a:solidFill>
                <a:effectLst/>
                <a:latin typeface="Arial"/>
                <a:ea typeface="Arial"/>
                <a:cs typeface="Arial"/>
                <a:sym typeface="Arial"/>
              </a:rPr>
              <a:t>(8%)</a:t>
            </a:r>
            <a:endParaRPr lang="en-US" sz="1050" b="1" i="0" u="sng" strike="noStrike" cap="none" dirty="0" smtClean="0">
              <a:solidFill>
                <a:srgbClr val="000000"/>
              </a:solidFill>
              <a:effectLst/>
              <a:latin typeface="Arial"/>
              <a:ea typeface="Arial"/>
              <a:cs typeface="Arial"/>
              <a:sym typeface="Arial"/>
            </a:endParaRPr>
          </a:p>
          <a:p>
            <a:pPr marL="139700" indent="0">
              <a:buNone/>
            </a:pPr>
            <a:endParaRPr lang="en-US" sz="1100" b="1" i="0" u="sng" strike="noStrike" cap="none" dirty="0" smtClean="0">
              <a:solidFill>
                <a:srgbClr val="000000"/>
              </a:solidFill>
              <a:effectLst/>
              <a:latin typeface="Arial"/>
              <a:ea typeface="Arial"/>
              <a:cs typeface="Arial"/>
              <a:sym typeface="Arial"/>
            </a:endParaRPr>
          </a:p>
          <a:p>
            <a:pPr marL="139700" indent="0">
              <a:buNone/>
            </a:pPr>
            <a:r>
              <a:rPr lang="en-US" sz="1100" b="1" i="1" u="sng" strike="noStrike" cap="none" dirty="0" smtClean="0">
                <a:solidFill>
                  <a:srgbClr val="000000"/>
                </a:solidFill>
                <a:effectLst/>
                <a:latin typeface="Arial"/>
                <a:ea typeface="Arial"/>
                <a:cs typeface="Arial"/>
                <a:sym typeface="Arial"/>
              </a:rPr>
              <a:t>Additional</a:t>
            </a:r>
            <a:r>
              <a:rPr lang="en-US" sz="1100" b="1" i="1" u="sng" strike="noStrike" cap="none" baseline="0" dirty="0" smtClean="0">
                <a:solidFill>
                  <a:srgbClr val="000000"/>
                </a:solidFill>
                <a:effectLst/>
                <a:latin typeface="Arial"/>
                <a:ea typeface="Arial"/>
                <a:cs typeface="Arial"/>
                <a:sym typeface="Arial"/>
              </a:rPr>
              <a:t> Comments (n=58)</a:t>
            </a:r>
          </a:p>
          <a:p>
            <a:r>
              <a:rPr lang="en-US" sz="1100" b="0" i="0" u="none" strike="noStrike" cap="none" dirty="0" smtClean="0">
                <a:solidFill>
                  <a:srgbClr val="000000"/>
                </a:solidFill>
                <a:effectLst/>
                <a:latin typeface="Arial"/>
                <a:ea typeface="Arial"/>
                <a:cs typeface="Arial"/>
                <a:sym typeface="Arial"/>
              </a:rPr>
              <a:t>Overall, 58 (29%) of participants responded</a:t>
            </a:r>
            <a:r>
              <a:rPr lang="en-US" sz="1100" b="0" i="0" u="none" strike="noStrike" cap="none" baseline="0" dirty="0" smtClean="0">
                <a:solidFill>
                  <a:srgbClr val="000000"/>
                </a:solidFill>
                <a:effectLst/>
                <a:latin typeface="Arial"/>
                <a:ea typeface="Arial"/>
                <a:cs typeface="Arial"/>
                <a:sym typeface="Arial"/>
              </a:rPr>
              <a:t> to the</a:t>
            </a:r>
            <a:r>
              <a:rPr lang="en-US" sz="1100" b="0" i="0" u="none" strike="noStrike" cap="none" dirty="0" smtClean="0">
                <a:solidFill>
                  <a:srgbClr val="000000"/>
                </a:solidFill>
                <a:effectLst/>
                <a:latin typeface="Arial"/>
                <a:ea typeface="Arial"/>
                <a:cs typeface="Arial"/>
                <a:sym typeface="Arial"/>
              </a:rPr>
              <a:t> open-ended question asking for additional comments related to the TCHATT program. </a:t>
            </a:r>
          </a:p>
          <a:p>
            <a:r>
              <a:rPr lang="en-US" sz="1100" b="0" i="0" u="none" strike="noStrike" cap="none" dirty="0" smtClean="0">
                <a:solidFill>
                  <a:srgbClr val="000000"/>
                </a:solidFill>
                <a:effectLst/>
                <a:latin typeface="Arial"/>
                <a:ea typeface="Arial"/>
                <a:cs typeface="Arial"/>
                <a:sym typeface="Arial"/>
              </a:rPr>
              <a:t>Out those respondents, 31% (n=18) provided </a:t>
            </a:r>
            <a:r>
              <a:rPr lang="en-US" sz="1100" b="1" i="0" u="none" strike="noStrike" cap="none" dirty="0" smtClean="0">
                <a:solidFill>
                  <a:srgbClr val="000000"/>
                </a:solidFill>
                <a:effectLst/>
                <a:latin typeface="Arial"/>
                <a:ea typeface="Arial"/>
                <a:cs typeface="Arial"/>
                <a:sym typeface="Arial"/>
              </a:rPr>
              <a:t>positive remarks regarding the program in terms of support offered to students and school staff</a:t>
            </a:r>
            <a:r>
              <a:rPr lang="en-US" sz="1100" b="0" i="0" u="none" strike="noStrike" cap="none" dirty="0" smtClean="0">
                <a:solidFill>
                  <a:srgbClr val="000000"/>
                </a:solidFill>
                <a:effectLst/>
                <a:latin typeface="Arial"/>
                <a:ea typeface="Arial"/>
                <a:cs typeface="Arial"/>
                <a:sym typeface="Arial"/>
              </a:rPr>
              <a:t>.</a:t>
            </a:r>
          </a:p>
          <a:p>
            <a:r>
              <a:rPr lang="en-US" sz="1100" b="0" i="0" u="none" strike="noStrike" cap="none" dirty="0" smtClean="0">
                <a:solidFill>
                  <a:srgbClr val="000000"/>
                </a:solidFill>
                <a:effectLst/>
                <a:latin typeface="Arial"/>
                <a:cs typeface="Arial"/>
                <a:sym typeface="Arial"/>
              </a:rPr>
              <a:t>Other</a:t>
            </a:r>
            <a:r>
              <a:rPr lang="en-US" sz="1100" b="0" i="0" u="none" strike="noStrike" cap="none" baseline="0" dirty="0" smtClean="0">
                <a:solidFill>
                  <a:srgbClr val="000000"/>
                </a:solidFill>
                <a:effectLst/>
                <a:latin typeface="Arial"/>
                <a:cs typeface="Arial"/>
                <a:sym typeface="Arial"/>
              </a:rPr>
              <a:t> responses </a:t>
            </a:r>
            <a:r>
              <a:rPr lang="en-US" sz="1100" b="0" i="0" u="none" strike="noStrike" cap="none" dirty="0" smtClean="0">
                <a:solidFill>
                  <a:srgbClr val="000000"/>
                </a:solidFill>
                <a:effectLst/>
                <a:latin typeface="Arial"/>
                <a:ea typeface="Arial"/>
                <a:cs typeface="Arial"/>
                <a:sym typeface="Arial"/>
              </a:rPr>
              <a:t>were similar to the open-ended responses related to benefits and areas for improvement previously mentioned.</a:t>
            </a:r>
            <a:endParaRPr lang="en-US" dirty="0"/>
          </a:p>
        </p:txBody>
      </p:sp>
    </p:spTree>
    <p:extLst>
      <p:ext uri="{BB962C8B-B14F-4D97-AF65-F5344CB8AC3E}">
        <p14:creationId xmlns:p14="http://schemas.microsoft.com/office/powerpoint/2010/main" val="354518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45225" y="2762725"/>
            <a:ext cx="6736500" cy="1159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4400">
                <a:solidFill>
                  <a:schemeClr val="dk2"/>
                </a:solidFill>
              </a:defRPr>
            </a:lvl1pPr>
            <a:lvl2pPr lvl="1">
              <a:spcBef>
                <a:spcPts val="0"/>
              </a:spcBef>
              <a:spcAft>
                <a:spcPts val="0"/>
              </a:spcAft>
              <a:buClr>
                <a:schemeClr val="dk2"/>
              </a:buClr>
              <a:buSzPts val="4400"/>
              <a:buNone/>
              <a:defRPr sz="4400">
                <a:solidFill>
                  <a:schemeClr val="dk2"/>
                </a:solidFill>
              </a:defRPr>
            </a:lvl2pPr>
            <a:lvl3pPr lvl="2">
              <a:spcBef>
                <a:spcPts val="0"/>
              </a:spcBef>
              <a:spcAft>
                <a:spcPts val="0"/>
              </a:spcAft>
              <a:buClr>
                <a:schemeClr val="dk2"/>
              </a:buClr>
              <a:buSzPts val="4400"/>
              <a:buNone/>
              <a:defRPr sz="4400">
                <a:solidFill>
                  <a:schemeClr val="dk2"/>
                </a:solidFill>
              </a:defRPr>
            </a:lvl3pPr>
            <a:lvl4pPr lvl="3">
              <a:spcBef>
                <a:spcPts val="0"/>
              </a:spcBef>
              <a:spcAft>
                <a:spcPts val="0"/>
              </a:spcAft>
              <a:buClr>
                <a:schemeClr val="dk2"/>
              </a:buClr>
              <a:buSzPts val="4400"/>
              <a:buNone/>
              <a:defRPr sz="4400">
                <a:solidFill>
                  <a:schemeClr val="dk2"/>
                </a:solidFill>
              </a:defRPr>
            </a:lvl4pPr>
            <a:lvl5pPr lvl="4">
              <a:spcBef>
                <a:spcPts val="0"/>
              </a:spcBef>
              <a:spcAft>
                <a:spcPts val="0"/>
              </a:spcAft>
              <a:buClr>
                <a:schemeClr val="dk2"/>
              </a:buClr>
              <a:buSzPts val="4400"/>
              <a:buNone/>
              <a:defRPr sz="4400">
                <a:solidFill>
                  <a:schemeClr val="dk2"/>
                </a:solidFill>
              </a:defRPr>
            </a:lvl5pPr>
            <a:lvl6pPr lvl="5">
              <a:spcBef>
                <a:spcPts val="0"/>
              </a:spcBef>
              <a:spcAft>
                <a:spcPts val="0"/>
              </a:spcAft>
              <a:buClr>
                <a:schemeClr val="dk2"/>
              </a:buClr>
              <a:buSzPts val="4400"/>
              <a:buNone/>
              <a:defRPr sz="4400">
                <a:solidFill>
                  <a:schemeClr val="dk2"/>
                </a:solidFill>
              </a:defRPr>
            </a:lvl6pPr>
            <a:lvl7pPr lvl="6">
              <a:spcBef>
                <a:spcPts val="0"/>
              </a:spcBef>
              <a:spcAft>
                <a:spcPts val="0"/>
              </a:spcAft>
              <a:buClr>
                <a:schemeClr val="dk2"/>
              </a:buClr>
              <a:buSzPts val="4400"/>
              <a:buNone/>
              <a:defRPr sz="4400">
                <a:solidFill>
                  <a:schemeClr val="dk2"/>
                </a:solidFill>
              </a:defRPr>
            </a:lvl7pPr>
            <a:lvl8pPr lvl="7">
              <a:spcBef>
                <a:spcPts val="0"/>
              </a:spcBef>
              <a:spcAft>
                <a:spcPts val="0"/>
              </a:spcAft>
              <a:buClr>
                <a:schemeClr val="dk2"/>
              </a:buClr>
              <a:buSzPts val="4400"/>
              <a:buNone/>
              <a:defRPr sz="4400">
                <a:solidFill>
                  <a:schemeClr val="dk2"/>
                </a:solidFill>
              </a:defRPr>
            </a:lvl8pPr>
            <a:lvl9pPr lvl="8">
              <a:spcBef>
                <a:spcPts val="0"/>
              </a:spcBef>
              <a:spcAft>
                <a:spcPts val="0"/>
              </a:spcAft>
              <a:buClr>
                <a:schemeClr val="dk2"/>
              </a:buClr>
              <a:buSzPts val="4400"/>
              <a:buNone/>
              <a:defRPr sz="4400">
                <a:solidFill>
                  <a:schemeClr val="dk2"/>
                </a:solidFill>
              </a:defRPr>
            </a:lvl9pPr>
          </a:lstStyle>
          <a:p>
            <a:endParaRPr/>
          </a:p>
        </p:txBody>
      </p:sp>
      <p:sp>
        <p:nvSpPr>
          <p:cNvPr id="11" name="Google Shape;11;p2"/>
          <p:cNvSpPr/>
          <p:nvPr/>
        </p:nvSpPr>
        <p:spPr>
          <a:xfrm>
            <a:off x="5938246" y="2533163"/>
            <a:ext cx="7218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6659861" y="2533163"/>
            <a:ext cx="7218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1" y="2533163"/>
            <a:ext cx="7218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721425" y="2533163"/>
            <a:ext cx="52167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93700" y="358388"/>
            <a:ext cx="6462600" cy="8574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893700" y="1373588"/>
            <a:ext cx="6462600" cy="35523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Clr>
                <a:schemeClr val="accent6"/>
              </a:buClr>
              <a:buSzPts val="1800"/>
              <a:buChar char="▷"/>
              <a:defRPr>
                <a:solidFill>
                  <a:schemeClr val="dk1"/>
                </a:solidFill>
              </a:defRPr>
            </a:lvl1pPr>
            <a:lvl2pPr marL="914400" lvl="1" indent="-381000">
              <a:spcBef>
                <a:spcPts val="0"/>
              </a:spcBef>
              <a:spcAft>
                <a:spcPts val="0"/>
              </a:spcAft>
              <a:buClr>
                <a:schemeClr val="dk1"/>
              </a:buClr>
              <a:buSzPts val="2400"/>
              <a:buChar char="○"/>
              <a:defRPr>
                <a:solidFill>
                  <a:schemeClr val="dk1"/>
                </a:solidFill>
              </a:defRPr>
            </a:lvl2pPr>
            <a:lvl3pPr marL="1371600" lvl="2" indent="-381000">
              <a:spcBef>
                <a:spcPts val="0"/>
              </a:spcBef>
              <a:spcAft>
                <a:spcPts val="0"/>
              </a:spcAft>
              <a:buClr>
                <a:schemeClr val="dk1"/>
              </a:buClr>
              <a:buSzPts val="2400"/>
              <a:buChar char="■"/>
              <a:defRPr>
                <a:solidFill>
                  <a:schemeClr val="dk1"/>
                </a:solidFill>
              </a:defRPr>
            </a:lvl3pPr>
            <a:lvl4pPr marL="1828800" lvl="3" indent="-381000">
              <a:spcBef>
                <a:spcPts val="0"/>
              </a:spcBef>
              <a:spcAft>
                <a:spcPts val="0"/>
              </a:spcAft>
              <a:buClr>
                <a:schemeClr val="dk1"/>
              </a:buClr>
              <a:buSzPts val="2400"/>
              <a:buChar char="●"/>
              <a:defRPr>
                <a:solidFill>
                  <a:schemeClr val="dk1"/>
                </a:solidFill>
              </a:defRPr>
            </a:lvl4pPr>
            <a:lvl5pPr marL="2286000" lvl="4" indent="-381000">
              <a:spcBef>
                <a:spcPts val="0"/>
              </a:spcBef>
              <a:spcAft>
                <a:spcPts val="0"/>
              </a:spcAft>
              <a:buClr>
                <a:schemeClr val="dk1"/>
              </a:buClr>
              <a:buSzPts val="2400"/>
              <a:buChar char="○"/>
              <a:defRPr>
                <a:solidFill>
                  <a:schemeClr val="dk1"/>
                </a:solidFill>
              </a:defRPr>
            </a:lvl5pPr>
            <a:lvl6pPr marL="2743200" lvl="5" indent="-381000">
              <a:spcBef>
                <a:spcPts val="0"/>
              </a:spcBef>
              <a:spcAft>
                <a:spcPts val="0"/>
              </a:spcAft>
              <a:buClr>
                <a:schemeClr val="dk1"/>
              </a:buClr>
              <a:buSzPts val="2400"/>
              <a:buChar char="■"/>
              <a:defRPr>
                <a:solidFill>
                  <a:schemeClr val="dk1"/>
                </a:solidFill>
              </a:defRPr>
            </a:lvl6pPr>
            <a:lvl7pPr marL="3200400" lvl="6" indent="-381000">
              <a:spcBef>
                <a:spcPts val="0"/>
              </a:spcBef>
              <a:spcAft>
                <a:spcPts val="0"/>
              </a:spcAft>
              <a:buClr>
                <a:schemeClr val="dk1"/>
              </a:buClr>
              <a:buSzPts val="2400"/>
              <a:buChar char="●"/>
              <a:defRPr>
                <a:solidFill>
                  <a:schemeClr val="dk1"/>
                </a:solidFill>
              </a:defRPr>
            </a:lvl7pPr>
            <a:lvl8pPr marL="3657600" lvl="7" indent="-381000">
              <a:spcBef>
                <a:spcPts val="0"/>
              </a:spcBef>
              <a:spcAft>
                <a:spcPts val="0"/>
              </a:spcAft>
              <a:buClr>
                <a:schemeClr val="dk1"/>
              </a:buClr>
              <a:buSzPts val="2400"/>
              <a:buChar char="○"/>
              <a:defRPr>
                <a:solidFill>
                  <a:schemeClr val="dk1"/>
                </a:solidFill>
              </a:defRPr>
            </a:lvl8pPr>
            <a:lvl9pPr marL="4114800" lvl="8" indent="-381000">
              <a:spcBef>
                <a:spcPts val="0"/>
              </a:spcBef>
              <a:spcAft>
                <a:spcPts val="0"/>
              </a:spcAft>
              <a:buClr>
                <a:schemeClr val="dk1"/>
              </a:buClr>
              <a:buSzPts val="2400"/>
              <a:buChar char="■"/>
              <a:defRPr>
                <a:solidFill>
                  <a:schemeClr val="dk1"/>
                </a:solidFill>
              </a:defRPr>
            </a:lvl9pPr>
          </a:lstStyle>
          <a:p>
            <a:endParaRPr/>
          </a:p>
        </p:txBody>
      </p:sp>
      <p:sp>
        <p:nvSpPr>
          <p:cNvPr id="34" name="Google Shape;34;p5"/>
          <p:cNvSpPr/>
          <p:nvPr/>
        </p:nvSpPr>
        <p:spPr>
          <a:xfrm>
            <a:off x="7356366" y="5066325"/>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8250312" y="5066325"/>
            <a:ext cx="8937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p:nvPr/>
        </p:nvSpPr>
        <p:spPr>
          <a:xfrm>
            <a:off x="0" y="5066325"/>
            <a:ext cx="8937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p:nvPr/>
        </p:nvSpPr>
        <p:spPr>
          <a:xfrm>
            <a:off x="893710" y="5066325"/>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5"/>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93700" y="358388"/>
            <a:ext cx="64626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1pPr>
            <a:lvl2pPr lvl="1">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2pPr>
            <a:lvl3pPr lvl="2">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3pPr>
            <a:lvl4pPr lvl="3">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4pPr>
            <a:lvl5pPr lvl="4">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5pPr>
            <a:lvl6pPr lvl="5">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6pPr>
            <a:lvl7pPr lvl="6">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7pPr>
            <a:lvl8pPr lvl="7">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8pPr>
            <a:lvl9pPr lvl="8">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893700" y="1373588"/>
            <a:ext cx="6462600" cy="35523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6"/>
              </a:buClr>
              <a:buSzPts val="2400"/>
              <a:buFont typeface="Lato"/>
              <a:buChar char="▷"/>
              <a:defRPr sz="2400">
                <a:solidFill>
                  <a:schemeClr val="dk1"/>
                </a:solidFill>
                <a:latin typeface="Lato"/>
                <a:ea typeface="Lato"/>
                <a:cs typeface="Lato"/>
                <a:sym typeface="Lato"/>
              </a:defRPr>
            </a:lvl1pPr>
            <a:lvl2pPr marL="914400" lvl="1"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2pPr>
            <a:lvl3pPr marL="1371600" lvl="2"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3pPr>
            <a:lvl4pPr marL="1828800" lvl="3"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4pPr>
            <a:lvl5pPr marL="2286000" lvl="4"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5pPr>
            <a:lvl6pPr marL="2743200" lvl="5"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6pPr>
            <a:lvl7pPr marL="3200400" lvl="6"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7pPr>
            <a:lvl8pPr marL="3657600" lvl="7"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8pPr>
            <a:lvl9pPr marL="4114800" lvl="8"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80575" y="4696933"/>
            <a:ext cx="548700" cy="313500"/>
          </a:xfrm>
          <a:prstGeom prst="rect">
            <a:avLst/>
          </a:prstGeom>
          <a:noFill/>
          <a:ln>
            <a:noFill/>
          </a:ln>
        </p:spPr>
        <p:txBody>
          <a:bodyPr spcFirstLastPara="1" wrap="square" lIns="91425" tIns="91425" rIns="91425" bIns="91425" anchor="t" anchorCtr="0">
            <a:noAutofit/>
          </a:bodyPr>
          <a:lstStyle>
            <a:lvl1pPr lvl="0" algn="r">
              <a:buNone/>
              <a:defRPr sz="1300">
                <a:solidFill>
                  <a:schemeClr val="accent6"/>
                </a:solidFill>
                <a:latin typeface="Lato"/>
                <a:ea typeface="Lato"/>
                <a:cs typeface="Lato"/>
                <a:sym typeface="Lato"/>
              </a:defRPr>
            </a:lvl1pPr>
            <a:lvl2pPr lvl="1" algn="r">
              <a:buNone/>
              <a:defRPr sz="1300">
                <a:solidFill>
                  <a:schemeClr val="accent6"/>
                </a:solidFill>
                <a:latin typeface="Lato"/>
                <a:ea typeface="Lato"/>
                <a:cs typeface="Lato"/>
                <a:sym typeface="Lato"/>
              </a:defRPr>
            </a:lvl2pPr>
            <a:lvl3pPr lvl="2" algn="r">
              <a:buNone/>
              <a:defRPr sz="1300">
                <a:solidFill>
                  <a:schemeClr val="accent6"/>
                </a:solidFill>
                <a:latin typeface="Lato"/>
                <a:ea typeface="Lato"/>
                <a:cs typeface="Lato"/>
                <a:sym typeface="Lato"/>
              </a:defRPr>
            </a:lvl3pPr>
            <a:lvl4pPr lvl="3" algn="r">
              <a:buNone/>
              <a:defRPr sz="1300">
                <a:solidFill>
                  <a:schemeClr val="accent6"/>
                </a:solidFill>
                <a:latin typeface="Lato"/>
                <a:ea typeface="Lato"/>
                <a:cs typeface="Lato"/>
                <a:sym typeface="Lato"/>
              </a:defRPr>
            </a:lvl4pPr>
            <a:lvl5pPr lvl="4" algn="r">
              <a:buNone/>
              <a:defRPr sz="1300">
                <a:solidFill>
                  <a:schemeClr val="accent6"/>
                </a:solidFill>
                <a:latin typeface="Lato"/>
                <a:ea typeface="Lato"/>
                <a:cs typeface="Lato"/>
                <a:sym typeface="Lato"/>
              </a:defRPr>
            </a:lvl5pPr>
            <a:lvl6pPr lvl="5" algn="r">
              <a:buNone/>
              <a:defRPr sz="1300">
                <a:solidFill>
                  <a:schemeClr val="accent6"/>
                </a:solidFill>
                <a:latin typeface="Lato"/>
                <a:ea typeface="Lato"/>
                <a:cs typeface="Lato"/>
                <a:sym typeface="Lato"/>
              </a:defRPr>
            </a:lvl6pPr>
            <a:lvl7pPr lvl="6" algn="r">
              <a:buNone/>
              <a:defRPr sz="1300">
                <a:solidFill>
                  <a:schemeClr val="accent6"/>
                </a:solidFill>
                <a:latin typeface="Lato"/>
                <a:ea typeface="Lato"/>
                <a:cs typeface="Lato"/>
                <a:sym typeface="Lato"/>
              </a:defRPr>
            </a:lvl7pPr>
            <a:lvl8pPr lvl="7" algn="r">
              <a:buNone/>
              <a:defRPr sz="1300">
                <a:solidFill>
                  <a:schemeClr val="accent6"/>
                </a:solidFill>
                <a:latin typeface="Lato"/>
                <a:ea typeface="Lato"/>
                <a:cs typeface="Lato"/>
                <a:sym typeface="Lato"/>
              </a:defRPr>
            </a:lvl8pPr>
            <a:lvl9pPr lvl="8" algn="r">
              <a:buNone/>
              <a:defRPr sz="1300">
                <a:solidFill>
                  <a:schemeClr val="accent6"/>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2"/>
          <p:cNvSpPr txBox="1">
            <a:spLocks noGrp="1"/>
          </p:cNvSpPr>
          <p:nvPr>
            <p:ph type="ctrTitle"/>
          </p:nvPr>
        </p:nvSpPr>
        <p:spPr>
          <a:xfrm>
            <a:off x="507724" y="2762725"/>
            <a:ext cx="7020607" cy="1159800"/>
          </a:xfrm>
          <a:prstGeom prst="rect">
            <a:avLst/>
          </a:prstGeom>
        </p:spPr>
        <p:txBody>
          <a:bodyPr spcFirstLastPara="1" wrap="square" lIns="91425" tIns="91425" rIns="91425" bIns="91425" anchor="t" anchorCtr="0">
            <a:noAutofit/>
          </a:bodyPr>
          <a:lstStyle/>
          <a:p>
            <a:pPr lvl="0"/>
            <a:r>
              <a:rPr lang="en" sz="4000" dirty="0"/>
              <a:t>TCMHCC External Evaluation </a:t>
            </a:r>
            <a:r>
              <a:rPr lang="en" sz="4000" dirty="0" smtClean="0"/>
              <a:t>December </a:t>
            </a:r>
            <a:r>
              <a:rPr lang="en" sz="4000" dirty="0"/>
              <a:t>2022</a:t>
            </a:r>
            <a:endParaRPr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3023" y="163003"/>
            <a:ext cx="6462600" cy="801093"/>
          </a:xfrm>
        </p:spPr>
        <p:txBody>
          <a:bodyPr/>
          <a:lstStyle/>
          <a:p>
            <a:r>
              <a:rPr lang="en-US" sz="2800" dirty="0">
                <a:solidFill>
                  <a:schemeClr val="accent1"/>
                </a:solidFill>
              </a:rPr>
              <a:t>CPWE </a:t>
            </a:r>
            <a:r>
              <a:rPr lang="en-US" sz="2800" dirty="0" smtClean="0">
                <a:solidFill>
                  <a:schemeClr val="accent1"/>
                </a:solidFill>
              </a:rPr>
              <a:t>Program Evaluation</a:t>
            </a:r>
            <a:endParaRPr lang="en-US" sz="2800" dirty="0">
              <a:solidFill>
                <a:schemeClr val="accent1"/>
              </a:solidFill>
            </a:endParaRPr>
          </a:p>
        </p:txBody>
      </p:sp>
      <p:sp>
        <p:nvSpPr>
          <p:cNvPr id="3" name="Text Placeholder 2"/>
          <p:cNvSpPr>
            <a:spLocks noGrp="1"/>
          </p:cNvSpPr>
          <p:nvPr>
            <p:ph type="body" idx="1"/>
          </p:nvPr>
        </p:nvSpPr>
        <p:spPr>
          <a:xfrm>
            <a:off x="635792" y="1197664"/>
            <a:ext cx="7414054" cy="3446869"/>
          </a:xfrm>
        </p:spPr>
        <p:txBody>
          <a:bodyPr/>
          <a:lstStyle/>
          <a:p>
            <a:pPr marL="342900">
              <a:spcBef>
                <a:spcPts val="0"/>
              </a:spcBef>
              <a:buClr>
                <a:schemeClr val="accent1"/>
              </a:buClr>
            </a:pPr>
            <a:r>
              <a:rPr lang="en-US" sz="1600" b="1" dirty="0" smtClean="0">
                <a:solidFill>
                  <a:schemeClr val="accent4"/>
                </a:solidFill>
              </a:rPr>
              <a:t>Overall </a:t>
            </a:r>
            <a:r>
              <a:rPr lang="en-US" sz="1600" b="1" dirty="0" smtClean="0">
                <a:solidFill>
                  <a:schemeClr val="accent4"/>
                </a:solidFill>
              </a:rPr>
              <a:t>Goal: </a:t>
            </a:r>
            <a:r>
              <a:rPr lang="en-US" sz="1600" dirty="0" smtClean="0">
                <a:solidFill>
                  <a:schemeClr val="accent4"/>
                </a:solidFill>
              </a:rPr>
              <a:t>to describe </a:t>
            </a:r>
            <a:r>
              <a:rPr lang="en-US" sz="1600" dirty="0">
                <a:solidFill>
                  <a:schemeClr val="accent4"/>
                </a:solidFill>
              </a:rPr>
              <a:t>CPWE fellow’s experiences, particularly as they relate to the strengths, challenges, and impacts of the CPWE </a:t>
            </a:r>
            <a:r>
              <a:rPr lang="en-US" sz="1600" dirty="0" smtClean="0">
                <a:solidFill>
                  <a:schemeClr val="accent4"/>
                </a:solidFill>
              </a:rPr>
              <a:t>program</a:t>
            </a:r>
          </a:p>
          <a:p>
            <a:pPr marL="342900">
              <a:spcBef>
                <a:spcPts val="1200"/>
              </a:spcBef>
              <a:buClr>
                <a:schemeClr val="accent1"/>
              </a:buClr>
            </a:pPr>
            <a:r>
              <a:rPr lang="en-US" sz="1600" b="1" dirty="0" smtClean="0">
                <a:solidFill>
                  <a:schemeClr val="accent4"/>
                </a:solidFill>
              </a:rPr>
              <a:t>In-Depth </a:t>
            </a:r>
            <a:r>
              <a:rPr lang="en-US" sz="1600" b="1" dirty="0" smtClean="0">
                <a:solidFill>
                  <a:schemeClr val="accent4"/>
                </a:solidFill>
              </a:rPr>
              <a:t>Interviews conducted with 11 CPWE Participants: </a:t>
            </a:r>
            <a:r>
              <a:rPr lang="en-US" sz="1600" dirty="0" smtClean="0">
                <a:solidFill>
                  <a:schemeClr val="accent4"/>
                </a:solidFill>
              </a:rPr>
              <a:t>(</a:t>
            </a:r>
            <a:r>
              <a:rPr lang="en-US" sz="1600" dirty="0">
                <a:solidFill>
                  <a:schemeClr val="accent4"/>
                </a:solidFill>
              </a:rPr>
              <a:t>6 residents and 5 fellows) representing 10 different HRIs were interviewed as part of this Year 2 </a:t>
            </a:r>
            <a:r>
              <a:rPr lang="en-US" sz="1600" dirty="0" smtClean="0">
                <a:solidFill>
                  <a:schemeClr val="accent4"/>
                </a:solidFill>
              </a:rPr>
              <a:t>evaluation</a:t>
            </a:r>
          </a:p>
          <a:p>
            <a:pPr marL="342900">
              <a:spcBef>
                <a:spcPts val="1200"/>
              </a:spcBef>
              <a:buClr>
                <a:schemeClr val="accent1"/>
              </a:buClr>
            </a:pPr>
            <a:r>
              <a:rPr lang="en-US" sz="1600" b="1" dirty="0">
                <a:solidFill>
                  <a:schemeClr val="accent4"/>
                </a:solidFill>
              </a:rPr>
              <a:t>Regarding Expanding the MH Workforce in </a:t>
            </a:r>
            <a:r>
              <a:rPr lang="en-US" sz="1600" b="1" dirty="0" smtClean="0">
                <a:solidFill>
                  <a:schemeClr val="accent4"/>
                </a:solidFill>
              </a:rPr>
              <a:t>Texas:</a:t>
            </a:r>
            <a:endParaRPr lang="en-US" sz="1600" b="1" dirty="0">
              <a:solidFill>
                <a:schemeClr val="accent4"/>
              </a:solidFill>
            </a:endParaRPr>
          </a:p>
          <a:p>
            <a:pPr marL="342900" indent="0">
              <a:buNone/>
            </a:pPr>
            <a:r>
              <a:rPr lang="en-US" sz="1600" i="1" dirty="0" smtClean="0">
                <a:solidFill>
                  <a:schemeClr val="accent4"/>
                </a:solidFill>
              </a:rPr>
              <a:t>“</a:t>
            </a:r>
            <a:r>
              <a:rPr lang="en-US" sz="1600" i="1" dirty="0">
                <a:solidFill>
                  <a:schemeClr val="accent4"/>
                </a:solidFill>
              </a:rPr>
              <a:t>It's actually one of the things which brought me to the fellowship - having those multiple options, community reach options, which many programs still don't have across the country. Having that wide exposure to populations and settings was one reason that I chose this fellowship.” -Fellow</a:t>
            </a:r>
            <a:endParaRPr lang="en-US" sz="1600" dirty="0">
              <a:solidFill>
                <a:schemeClr val="accent4"/>
              </a:solidFill>
            </a:endParaRPr>
          </a:p>
          <a:p>
            <a:pPr>
              <a:buClr>
                <a:schemeClr val="accent1"/>
              </a:buClr>
            </a:pPr>
            <a:endParaRPr lang="en-US" sz="2000" dirty="0">
              <a:solidFill>
                <a:schemeClr val="accent4"/>
              </a:solidFill>
            </a:endParaRP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50194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3700" y="358389"/>
            <a:ext cx="6694826" cy="605708"/>
          </a:xfrm>
        </p:spPr>
        <p:txBody>
          <a:bodyPr/>
          <a:lstStyle/>
          <a:p>
            <a:r>
              <a:rPr lang="en-US" sz="2800" dirty="0">
                <a:solidFill>
                  <a:schemeClr val="accent1"/>
                </a:solidFill>
              </a:rPr>
              <a:t>Year 2 CPWE Key Findings (Qualitative)</a:t>
            </a:r>
          </a:p>
        </p:txBody>
      </p:sp>
      <p:sp>
        <p:nvSpPr>
          <p:cNvPr id="3" name="Text Placeholder 2"/>
          <p:cNvSpPr>
            <a:spLocks noGrp="1"/>
          </p:cNvSpPr>
          <p:nvPr>
            <p:ph type="body" idx="1"/>
          </p:nvPr>
        </p:nvSpPr>
        <p:spPr>
          <a:xfrm>
            <a:off x="893700" y="1192696"/>
            <a:ext cx="6893610" cy="3733192"/>
          </a:xfrm>
        </p:spPr>
        <p:txBody>
          <a:bodyPr/>
          <a:lstStyle/>
          <a:p>
            <a:pPr marL="342900">
              <a:lnSpc>
                <a:spcPct val="108000"/>
              </a:lnSpc>
              <a:spcBef>
                <a:spcPts val="0"/>
              </a:spcBef>
              <a:buClr>
                <a:schemeClr val="accent1"/>
              </a:buClr>
              <a:buSzPct val="130000"/>
            </a:pPr>
            <a:r>
              <a:rPr lang="en-US" sz="1400" dirty="0" smtClean="0">
                <a:solidFill>
                  <a:schemeClr val="accent4"/>
                </a:solidFill>
              </a:rPr>
              <a:t>The </a:t>
            </a:r>
            <a:r>
              <a:rPr lang="en-US" sz="1400" dirty="0">
                <a:solidFill>
                  <a:schemeClr val="accent4"/>
                </a:solidFill>
              </a:rPr>
              <a:t>CPWE training did not impact participants’ future career plans directly, but generally contributed positively to </a:t>
            </a:r>
            <a:r>
              <a:rPr lang="en-US" sz="1400" b="1" dirty="0">
                <a:solidFill>
                  <a:schemeClr val="accent4"/>
                </a:solidFill>
              </a:rPr>
              <a:t>reaffirming career decisions or expanding their thinking about career options</a:t>
            </a:r>
            <a:r>
              <a:rPr lang="en-US" sz="1400" dirty="0">
                <a:solidFill>
                  <a:schemeClr val="accent4"/>
                </a:solidFill>
              </a:rPr>
              <a:t>. </a:t>
            </a:r>
            <a:endParaRPr lang="en-US" sz="1400" dirty="0" smtClean="0">
              <a:solidFill>
                <a:schemeClr val="accent4"/>
              </a:solidFill>
            </a:endParaRPr>
          </a:p>
          <a:p>
            <a:pPr marL="342900" indent="0">
              <a:lnSpc>
                <a:spcPct val="108000"/>
              </a:lnSpc>
              <a:buClr>
                <a:schemeClr val="accent1"/>
              </a:buClr>
              <a:buSzPct val="130000"/>
              <a:buNone/>
            </a:pPr>
            <a:r>
              <a:rPr lang="en-US" sz="1200" i="1" dirty="0">
                <a:solidFill>
                  <a:schemeClr val="accent5"/>
                </a:solidFill>
              </a:rPr>
              <a:t>“The diversity of the population that I saw definitely changed my perspective on what I really wanted to work on and do. Not just the outpatient or inpatient settings, but even the population that I want to work </a:t>
            </a:r>
            <a:r>
              <a:rPr lang="en-US" sz="1200" i="1" dirty="0" smtClean="0">
                <a:solidFill>
                  <a:schemeClr val="accent5"/>
                </a:solidFill>
              </a:rPr>
              <a:t>with… </a:t>
            </a:r>
            <a:r>
              <a:rPr lang="en-US" sz="1200" i="1" dirty="0">
                <a:solidFill>
                  <a:schemeClr val="accent5"/>
                </a:solidFill>
              </a:rPr>
              <a:t>At this point, still deciding, but I'm leaning more towards community practice.” -Fellow</a:t>
            </a:r>
            <a:endParaRPr lang="en-US" sz="1200" dirty="0">
              <a:solidFill>
                <a:schemeClr val="accent5"/>
              </a:solidFill>
            </a:endParaRPr>
          </a:p>
          <a:p>
            <a:pPr marL="342900">
              <a:spcBef>
                <a:spcPts val="1800"/>
              </a:spcBef>
              <a:buClr>
                <a:schemeClr val="accent1"/>
              </a:buClr>
              <a:buSzPct val="130000"/>
            </a:pPr>
            <a:r>
              <a:rPr lang="en-US" sz="1400" dirty="0">
                <a:solidFill>
                  <a:schemeClr val="accent4"/>
                </a:solidFill>
              </a:rPr>
              <a:t>The CPWE program offers exposure to diverse patient populations that has helped </a:t>
            </a:r>
            <a:r>
              <a:rPr lang="en-US" sz="1400" b="1" dirty="0">
                <a:solidFill>
                  <a:schemeClr val="accent4"/>
                </a:solidFill>
              </a:rPr>
              <a:t>prepare participants for cross-cultural interactions and culturally responsive mental health </a:t>
            </a:r>
            <a:r>
              <a:rPr lang="en-US" sz="1400" b="1" dirty="0" smtClean="0">
                <a:solidFill>
                  <a:schemeClr val="accent4"/>
                </a:solidFill>
              </a:rPr>
              <a:t>care</a:t>
            </a:r>
            <a:r>
              <a:rPr lang="en-US" sz="1400" dirty="0" smtClean="0">
                <a:solidFill>
                  <a:schemeClr val="accent4"/>
                </a:solidFill>
              </a:rPr>
              <a:t>.</a:t>
            </a:r>
          </a:p>
          <a:p>
            <a:pPr marL="342900" indent="0">
              <a:buClr>
                <a:schemeClr val="accent1"/>
              </a:buClr>
              <a:buSzPct val="130000"/>
              <a:buNone/>
            </a:pPr>
            <a:r>
              <a:rPr lang="en-US" sz="1200" i="1" dirty="0" smtClean="0">
                <a:solidFill>
                  <a:schemeClr val="accent5"/>
                </a:solidFill>
              </a:rPr>
              <a:t>“</a:t>
            </a:r>
            <a:r>
              <a:rPr lang="en-US" sz="1200" i="1" dirty="0">
                <a:solidFill>
                  <a:schemeClr val="accent5"/>
                </a:solidFill>
              </a:rPr>
              <a:t>I just feel they're [patients] so deserving with the services and support, and they're receptive. You feel like you're part of the solution and you feel like progress is being made. You learn so much about people and their cultures and their perspectives and their motivations. That definitely is rooted in a community mental health experience more than any other psychiatric rotation experience.” -</a:t>
            </a:r>
            <a:r>
              <a:rPr lang="en-US" sz="1200" i="1" dirty="0" smtClean="0">
                <a:solidFill>
                  <a:schemeClr val="accent5"/>
                </a:solidFill>
              </a:rPr>
              <a:t>Fellow</a:t>
            </a:r>
            <a:endParaRPr lang="en-US" sz="1200" dirty="0" smtClean="0">
              <a:solidFill>
                <a:schemeClr val="accent5"/>
              </a:solidFill>
            </a:endParaRP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38242421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3700" y="358389"/>
            <a:ext cx="6694826" cy="605708"/>
          </a:xfrm>
        </p:spPr>
        <p:txBody>
          <a:bodyPr/>
          <a:lstStyle/>
          <a:p>
            <a:r>
              <a:rPr lang="en-US" sz="2800" dirty="0">
                <a:solidFill>
                  <a:schemeClr val="accent1"/>
                </a:solidFill>
              </a:rPr>
              <a:t>Year 2 CPWE Key Findings (Qualitative)</a:t>
            </a:r>
          </a:p>
        </p:txBody>
      </p:sp>
      <p:sp>
        <p:nvSpPr>
          <p:cNvPr id="3" name="Text Placeholder 2"/>
          <p:cNvSpPr>
            <a:spLocks noGrp="1"/>
          </p:cNvSpPr>
          <p:nvPr>
            <p:ph type="body" idx="1"/>
          </p:nvPr>
        </p:nvSpPr>
        <p:spPr>
          <a:xfrm>
            <a:off x="893699" y="1192696"/>
            <a:ext cx="7524744" cy="3733192"/>
          </a:xfrm>
        </p:spPr>
        <p:txBody>
          <a:bodyPr/>
          <a:lstStyle/>
          <a:p>
            <a:pPr marL="342900">
              <a:spcBef>
                <a:spcPts val="0"/>
              </a:spcBef>
              <a:buClr>
                <a:schemeClr val="accent1"/>
              </a:buClr>
              <a:buSzPct val="130000"/>
            </a:pPr>
            <a:r>
              <a:rPr lang="en-US" sz="1400" dirty="0" smtClean="0">
                <a:solidFill>
                  <a:schemeClr val="accent4"/>
                </a:solidFill>
              </a:rPr>
              <a:t>The </a:t>
            </a:r>
            <a:r>
              <a:rPr lang="en-US" sz="1400" dirty="0">
                <a:solidFill>
                  <a:schemeClr val="accent4"/>
                </a:solidFill>
              </a:rPr>
              <a:t>CPWE program has </a:t>
            </a:r>
            <a:r>
              <a:rPr lang="en-US" sz="1400" b="1" dirty="0">
                <a:solidFill>
                  <a:schemeClr val="accent4"/>
                </a:solidFill>
              </a:rPr>
              <a:t>built the capacity of participants to serve diverse patient populations</a:t>
            </a:r>
            <a:r>
              <a:rPr lang="en-US" sz="1400" dirty="0">
                <a:solidFill>
                  <a:schemeClr val="accent4"/>
                </a:solidFill>
              </a:rPr>
              <a:t> through exposure and enhancing knowledge of resources</a:t>
            </a:r>
            <a:r>
              <a:rPr lang="en-US" sz="1400" dirty="0" smtClean="0">
                <a:solidFill>
                  <a:schemeClr val="accent4"/>
                </a:solidFill>
              </a:rPr>
              <a:t>.</a:t>
            </a:r>
          </a:p>
          <a:p>
            <a:pPr marL="342900" indent="0">
              <a:buClr>
                <a:schemeClr val="accent1"/>
              </a:buClr>
              <a:buSzPct val="130000"/>
              <a:buNone/>
            </a:pPr>
            <a:r>
              <a:rPr lang="en-US" sz="1200" i="1" dirty="0">
                <a:solidFill>
                  <a:schemeClr val="accent5"/>
                </a:solidFill>
              </a:rPr>
              <a:t>“The pathologies, the diagnoses I see in these individuals are very wide-ranging. It's rarely the same thing twice. I see a lot of individuals with different diagnoses, have different assessments, and because of that I've used a lot of different treatment modalities. That has helped me learn more about the future.”</a:t>
            </a:r>
            <a:r>
              <a:rPr lang="en-US" sz="1200" dirty="0">
                <a:solidFill>
                  <a:schemeClr val="accent5"/>
                </a:solidFill>
              </a:rPr>
              <a:t> –</a:t>
            </a:r>
            <a:r>
              <a:rPr lang="en-US" sz="1200" i="1" dirty="0">
                <a:solidFill>
                  <a:schemeClr val="accent5"/>
                </a:solidFill>
              </a:rPr>
              <a:t>PGY2 Resident</a:t>
            </a:r>
            <a:endParaRPr lang="en-US" sz="1200" dirty="0" smtClean="0">
              <a:solidFill>
                <a:schemeClr val="accent5"/>
              </a:solidFill>
            </a:endParaRPr>
          </a:p>
          <a:p>
            <a:pPr marL="342900">
              <a:spcBef>
                <a:spcPts val="1800"/>
              </a:spcBef>
              <a:buClr>
                <a:schemeClr val="accent1"/>
              </a:buClr>
              <a:buSzPct val="130000"/>
            </a:pPr>
            <a:r>
              <a:rPr lang="en-US" sz="1400" dirty="0">
                <a:solidFill>
                  <a:schemeClr val="accent4"/>
                </a:solidFill>
              </a:rPr>
              <a:t>Areas of improvement to the CPWE program identified by participants largely reflected the challenges experienced, which were perceived differently by residents versus </a:t>
            </a:r>
            <a:r>
              <a:rPr lang="en-US" sz="1400" dirty="0" smtClean="0">
                <a:solidFill>
                  <a:schemeClr val="accent4"/>
                </a:solidFill>
              </a:rPr>
              <a:t>fellows.</a:t>
            </a:r>
          </a:p>
          <a:p>
            <a:pPr lvl="1">
              <a:spcBef>
                <a:spcPts val="600"/>
              </a:spcBef>
              <a:buClr>
                <a:schemeClr val="accent4"/>
              </a:buClr>
              <a:buSzPct val="130000"/>
            </a:pPr>
            <a:r>
              <a:rPr lang="en-US" sz="1200" dirty="0">
                <a:solidFill>
                  <a:schemeClr val="accent4"/>
                </a:solidFill>
                <a:latin typeface="Lato" panose="020B0604020202020204" charset="0"/>
                <a:ea typeface="Arial"/>
                <a:cs typeface="Arial"/>
                <a:sym typeface="Arial"/>
              </a:rPr>
              <a:t>Residents would like to see improvements to supports and </a:t>
            </a:r>
            <a:r>
              <a:rPr lang="en-US" sz="1200" dirty="0" smtClean="0">
                <a:solidFill>
                  <a:schemeClr val="accent4"/>
                </a:solidFill>
                <a:latin typeface="Lato" panose="020B0604020202020204" charset="0"/>
                <a:ea typeface="Arial"/>
                <a:cs typeface="Arial"/>
                <a:sym typeface="Arial"/>
              </a:rPr>
              <a:t>resources, </a:t>
            </a:r>
            <a:r>
              <a:rPr lang="en-US" sz="1200" dirty="0">
                <a:solidFill>
                  <a:schemeClr val="accent4"/>
                </a:solidFill>
                <a:latin typeface="Lato" panose="020B0604020202020204" charset="0"/>
                <a:ea typeface="Arial"/>
                <a:cs typeface="Arial"/>
                <a:sym typeface="Arial"/>
              </a:rPr>
              <a:t>enhanced learning </a:t>
            </a:r>
            <a:r>
              <a:rPr lang="en-US" sz="1200" dirty="0" smtClean="0">
                <a:solidFill>
                  <a:schemeClr val="accent4"/>
                </a:solidFill>
                <a:latin typeface="Lato" panose="020B0604020202020204" charset="0"/>
                <a:ea typeface="Arial"/>
                <a:cs typeface="Arial"/>
                <a:sym typeface="Arial"/>
              </a:rPr>
              <a:t>opportunities, </a:t>
            </a:r>
            <a:r>
              <a:rPr lang="en-US" sz="1200" dirty="0">
                <a:solidFill>
                  <a:schemeClr val="accent4"/>
                </a:solidFill>
                <a:latin typeface="Lato" panose="020B0604020202020204" charset="0"/>
                <a:ea typeface="Arial"/>
                <a:cs typeface="Arial"/>
                <a:sym typeface="Arial"/>
              </a:rPr>
              <a:t>and more in-person </a:t>
            </a:r>
            <a:r>
              <a:rPr lang="en-US" sz="1200" dirty="0" smtClean="0">
                <a:solidFill>
                  <a:schemeClr val="accent4"/>
                </a:solidFill>
                <a:latin typeface="Lato" panose="020B0604020202020204" charset="0"/>
                <a:ea typeface="Arial"/>
                <a:cs typeface="Arial"/>
                <a:sym typeface="Arial"/>
              </a:rPr>
              <a:t>visits. </a:t>
            </a:r>
          </a:p>
          <a:p>
            <a:pPr lvl="1" indent="0">
              <a:spcBef>
                <a:spcPts val="600"/>
              </a:spcBef>
              <a:buClr>
                <a:schemeClr val="accent4"/>
              </a:buClr>
              <a:buSzPct val="130000"/>
              <a:buNone/>
            </a:pPr>
            <a:r>
              <a:rPr lang="en-US" sz="1200" i="1" dirty="0">
                <a:solidFill>
                  <a:schemeClr val="accent5"/>
                </a:solidFill>
              </a:rPr>
              <a:t>“I'd like for all the patients to have to come in </a:t>
            </a:r>
            <a:r>
              <a:rPr lang="en-US" sz="1200" i="1" dirty="0" smtClean="0">
                <a:solidFill>
                  <a:schemeClr val="accent5"/>
                </a:solidFill>
              </a:rPr>
              <a:t>person, but </a:t>
            </a:r>
            <a:r>
              <a:rPr lang="en-US" sz="1200" i="1" dirty="0">
                <a:solidFill>
                  <a:schemeClr val="accent5"/>
                </a:solidFill>
              </a:rPr>
              <a:t>I don't think that that's unique to the CPWE program.” </a:t>
            </a:r>
            <a:r>
              <a:rPr lang="en-US" sz="1200" dirty="0">
                <a:solidFill>
                  <a:schemeClr val="accent5"/>
                </a:solidFill>
              </a:rPr>
              <a:t>–</a:t>
            </a:r>
            <a:r>
              <a:rPr lang="en-US" sz="1200" i="1" dirty="0">
                <a:solidFill>
                  <a:schemeClr val="accent5"/>
                </a:solidFill>
              </a:rPr>
              <a:t>PGY3 Resident</a:t>
            </a:r>
            <a:endParaRPr lang="en-US" sz="1200" dirty="0">
              <a:solidFill>
                <a:schemeClr val="accent5"/>
              </a:solidFill>
              <a:latin typeface="Lato" panose="020B0604020202020204" charset="0"/>
              <a:ea typeface="Arial"/>
              <a:cs typeface="Arial"/>
              <a:sym typeface="Arial"/>
            </a:endParaRPr>
          </a:p>
          <a:p>
            <a:pPr lvl="1">
              <a:spcBef>
                <a:spcPts val="600"/>
              </a:spcBef>
              <a:buClr>
                <a:schemeClr val="accent4"/>
              </a:buClr>
              <a:buSzPct val="130000"/>
            </a:pPr>
            <a:r>
              <a:rPr lang="en-US" sz="1200" dirty="0" smtClean="0">
                <a:solidFill>
                  <a:schemeClr val="accent4"/>
                </a:solidFill>
                <a:latin typeface="Lato" panose="020B0604020202020204" charset="0"/>
                <a:ea typeface="Arial"/>
                <a:cs typeface="Arial"/>
                <a:sym typeface="Arial"/>
              </a:rPr>
              <a:t>Fellows would like the program </a:t>
            </a:r>
            <a:r>
              <a:rPr lang="en-US" sz="1200" dirty="0">
                <a:solidFill>
                  <a:schemeClr val="accent4"/>
                </a:solidFill>
                <a:latin typeface="Lato" panose="020B0604020202020204" charset="0"/>
                <a:ea typeface="Arial"/>
                <a:cs typeface="Arial"/>
                <a:sym typeface="Arial"/>
              </a:rPr>
              <a:t>to </a:t>
            </a:r>
            <a:r>
              <a:rPr lang="en-US" sz="1200" dirty="0" smtClean="0">
                <a:solidFill>
                  <a:schemeClr val="accent4"/>
                </a:solidFill>
                <a:latin typeface="Lato" panose="020B0604020202020204" charset="0"/>
                <a:ea typeface="Arial"/>
                <a:cs typeface="Arial"/>
                <a:sym typeface="Arial"/>
              </a:rPr>
              <a:t>consider how </a:t>
            </a:r>
            <a:r>
              <a:rPr lang="en-US" sz="1200" dirty="0">
                <a:solidFill>
                  <a:schemeClr val="accent4"/>
                </a:solidFill>
                <a:latin typeface="Lato" panose="020B0604020202020204" charset="0"/>
                <a:ea typeface="Arial"/>
                <a:cs typeface="Arial"/>
                <a:sym typeface="Arial"/>
              </a:rPr>
              <a:t>time limitations at rotations could be addressed to the extent possible</a:t>
            </a:r>
            <a:r>
              <a:rPr lang="en-US" sz="1200" dirty="0" smtClean="0">
                <a:solidFill>
                  <a:schemeClr val="accent4"/>
                </a:solidFill>
                <a:latin typeface="Lato" panose="020B0604020202020204" charset="0"/>
                <a:ea typeface="Arial"/>
                <a:cs typeface="Arial"/>
                <a:sym typeface="Arial"/>
              </a:rPr>
              <a:t>.</a:t>
            </a:r>
          </a:p>
          <a:p>
            <a:pPr lvl="1" indent="0">
              <a:spcBef>
                <a:spcPts val="600"/>
              </a:spcBef>
              <a:buClr>
                <a:schemeClr val="accent4"/>
              </a:buClr>
              <a:buSzPct val="130000"/>
              <a:buNone/>
            </a:pPr>
            <a:r>
              <a:rPr lang="en-US" sz="1200" i="1" dirty="0" smtClean="0"/>
              <a:t>“</a:t>
            </a:r>
            <a:r>
              <a:rPr lang="en-US" sz="1200" i="1" dirty="0"/>
              <a:t>We hate to have to change every two months. Then patients lose hope because every time they get there-- it affects rapport, it affects compliance.” -Fellow</a:t>
            </a:r>
            <a:endParaRPr lang="en-US" sz="1200" dirty="0">
              <a:solidFill>
                <a:schemeClr val="accent4"/>
              </a:solidFill>
              <a:latin typeface="Lato" panose="020B0604020202020204" charset="0"/>
            </a:endParaRP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21934116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3700" y="358388"/>
            <a:ext cx="6585496" cy="620616"/>
          </a:xfrm>
        </p:spPr>
        <p:txBody>
          <a:bodyPr/>
          <a:lstStyle/>
          <a:p>
            <a:r>
              <a:rPr lang="en-US" sz="2800" dirty="0" smtClean="0">
                <a:solidFill>
                  <a:schemeClr val="accent1"/>
                </a:solidFill>
              </a:rPr>
              <a:t>Year 2 CPAN Key Findings (Qualitative)</a:t>
            </a:r>
            <a:endParaRPr lang="en-US" sz="2800" dirty="0">
              <a:solidFill>
                <a:schemeClr val="accent1"/>
              </a:solidFill>
            </a:endParaRPr>
          </a:p>
        </p:txBody>
      </p:sp>
      <p:sp>
        <p:nvSpPr>
          <p:cNvPr id="3" name="Text Placeholder 2"/>
          <p:cNvSpPr>
            <a:spLocks noGrp="1"/>
          </p:cNvSpPr>
          <p:nvPr>
            <p:ph type="body" idx="1"/>
          </p:nvPr>
        </p:nvSpPr>
        <p:spPr>
          <a:xfrm>
            <a:off x="893700" y="1192696"/>
            <a:ext cx="5700913" cy="3733192"/>
          </a:xfrm>
        </p:spPr>
        <p:txBody>
          <a:bodyPr/>
          <a:lstStyle/>
          <a:p>
            <a:pPr marL="342900">
              <a:spcBef>
                <a:spcPts val="0"/>
              </a:spcBef>
              <a:buClr>
                <a:schemeClr val="accent1"/>
              </a:buClr>
              <a:buSzPct val="130000"/>
            </a:pPr>
            <a:r>
              <a:rPr lang="en-US" sz="1400" b="1" i="1" dirty="0">
                <a:solidFill>
                  <a:schemeClr val="accent4"/>
                </a:solidFill>
              </a:rPr>
              <a:t>Benefits of the CPAN </a:t>
            </a:r>
            <a:r>
              <a:rPr lang="en-US" sz="1400" b="1" i="1" dirty="0" smtClean="0">
                <a:solidFill>
                  <a:schemeClr val="accent4"/>
                </a:solidFill>
              </a:rPr>
              <a:t>Program (n=64)</a:t>
            </a:r>
            <a:endParaRPr lang="en-US" sz="1400" b="1" i="1" dirty="0">
              <a:solidFill>
                <a:schemeClr val="accent4"/>
              </a:solidFill>
            </a:endParaRPr>
          </a:p>
          <a:p>
            <a:pPr marL="800100" lvl="1">
              <a:spcBef>
                <a:spcPts val="600"/>
              </a:spcBef>
              <a:buClr>
                <a:schemeClr val="accent4"/>
              </a:buClr>
              <a:buSzPct val="130000"/>
            </a:pPr>
            <a:r>
              <a:rPr lang="en-US" sz="1200" dirty="0" smtClean="0">
                <a:solidFill>
                  <a:schemeClr val="accent4"/>
                </a:solidFill>
              </a:rPr>
              <a:t>95% indicated that accessibility </a:t>
            </a:r>
            <a:r>
              <a:rPr lang="en-US" sz="1200" dirty="0">
                <a:solidFill>
                  <a:schemeClr val="accent4"/>
                </a:solidFill>
              </a:rPr>
              <a:t>to psychiatrists for quick and direct access to consultation services, information, and resources </a:t>
            </a:r>
            <a:r>
              <a:rPr lang="en-US" sz="1200" dirty="0" smtClean="0">
                <a:solidFill>
                  <a:schemeClr val="accent4"/>
                </a:solidFill>
              </a:rPr>
              <a:t>was </a:t>
            </a:r>
            <a:r>
              <a:rPr lang="en-US" sz="1200" dirty="0">
                <a:solidFill>
                  <a:schemeClr val="accent4"/>
                </a:solidFill>
              </a:rPr>
              <a:t>the greatest </a:t>
            </a:r>
            <a:r>
              <a:rPr lang="en-US" sz="1200" dirty="0" smtClean="0">
                <a:solidFill>
                  <a:schemeClr val="accent4"/>
                </a:solidFill>
              </a:rPr>
              <a:t>benefit </a:t>
            </a:r>
            <a:r>
              <a:rPr lang="en-US" sz="1200" dirty="0">
                <a:solidFill>
                  <a:schemeClr val="accent4"/>
                </a:solidFill>
              </a:rPr>
              <a:t>of the </a:t>
            </a:r>
            <a:r>
              <a:rPr lang="en-US" sz="1200" dirty="0" smtClean="0">
                <a:solidFill>
                  <a:schemeClr val="accent4"/>
                </a:solidFill>
              </a:rPr>
              <a:t>program.</a:t>
            </a:r>
          </a:p>
          <a:p>
            <a:pPr marL="800100" lvl="1">
              <a:spcBef>
                <a:spcPts val="600"/>
              </a:spcBef>
              <a:buClr>
                <a:schemeClr val="accent4"/>
              </a:buClr>
              <a:buSzPct val="130000"/>
            </a:pPr>
            <a:r>
              <a:rPr lang="en-US" sz="1200" dirty="0" smtClean="0">
                <a:solidFill>
                  <a:schemeClr val="accent4"/>
                </a:solidFill>
              </a:rPr>
              <a:t>Several respondents mentioned that CPAN has increased their confidence </a:t>
            </a:r>
            <a:r>
              <a:rPr lang="en-US" sz="1200" dirty="0">
                <a:solidFill>
                  <a:schemeClr val="accent4"/>
                </a:solidFill>
              </a:rPr>
              <a:t>in treating pediatric patients with mental health </a:t>
            </a:r>
            <a:r>
              <a:rPr lang="en-US" sz="1200" dirty="0" smtClean="0">
                <a:solidFill>
                  <a:schemeClr val="accent4"/>
                </a:solidFill>
              </a:rPr>
              <a:t>needs.</a:t>
            </a:r>
            <a:endParaRPr lang="en-US" sz="1200" dirty="0">
              <a:solidFill>
                <a:schemeClr val="accent4"/>
              </a:solidFill>
            </a:endParaRPr>
          </a:p>
          <a:p>
            <a:pPr marL="342900">
              <a:spcBef>
                <a:spcPts val="1200"/>
              </a:spcBef>
              <a:buClr>
                <a:schemeClr val="accent1"/>
              </a:buClr>
              <a:buSzPct val="130000"/>
            </a:pPr>
            <a:r>
              <a:rPr lang="en-US" sz="1400" b="1" i="1" dirty="0" smtClean="0">
                <a:solidFill>
                  <a:schemeClr val="accent4"/>
                </a:solidFill>
              </a:rPr>
              <a:t>Barriers and Improvements to the CPAN Program (n=62)</a:t>
            </a:r>
          </a:p>
          <a:p>
            <a:pPr marL="800100" lvl="1">
              <a:spcBef>
                <a:spcPts val="600"/>
              </a:spcBef>
              <a:buClr>
                <a:schemeClr val="accent4"/>
              </a:buClr>
              <a:buSzPct val="130000"/>
            </a:pPr>
            <a:r>
              <a:rPr lang="en-US" sz="1200" dirty="0" smtClean="0">
                <a:solidFill>
                  <a:schemeClr val="accent4"/>
                </a:solidFill>
              </a:rPr>
              <a:t>Greatest barrier was time </a:t>
            </a:r>
            <a:r>
              <a:rPr lang="en-US" sz="1200" dirty="0">
                <a:solidFill>
                  <a:schemeClr val="accent4"/>
                </a:solidFill>
              </a:rPr>
              <a:t>constraints for making calls to CPAN were perceived as a disruption of workflow and requiring additional time built into schedules to allow for consultations. </a:t>
            </a:r>
          </a:p>
          <a:p>
            <a:pPr marL="800100" lvl="1">
              <a:spcBef>
                <a:spcPts val="600"/>
              </a:spcBef>
              <a:buClr>
                <a:schemeClr val="accent4"/>
              </a:buClr>
              <a:buSzPct val="130000"/>
            </a:pPr>
            <a:r>
              <a:rPr lang="en-US" sz="1200" dirty="0" smtClean="0">
                <a:solidFill>
                  <a:schemeClr val="accent4"/>
                </a:solidFill>
              </a:rPr>
              <a:t>To </a:t>
            </a:r>
            <a:r>
              <a:rPr lang="en-US" sz="1200" dirty="0">
                <a:solidFill>
                  <a:schemeClr val="accent4"/>
                </a:solidFill>
              </a:rPr>
              <a:t>a lesser </a:t>
            </a:r>
            <a:r>
              <a:rPr lang="en-US" sz="1200" dirty="0" smtClean="0">
                <a:solidFill>
                  <a:schemeClr val="accent4"/>
                </a:solidFill>
              </a:rPr>
              <a:t>extent, lack of buy-in and </a:t>
            </a:r>
            <a:r>
              <a:rPr lang="en-US" sz="1200" dirty="0">
                <a:solidFill>
                  <a:schemeClr val="accent4"/>
                </a:solidFill>
              </a:rPr>
              <a:t>support at their </a:t>
            </a:r>
            <a:r>
              <a:rPr lang="en-US" sz="1200" dirty="0" smtClean="0">
                <a:solidFill>
                  <a:schemeClr val="accent4"/>
                </a:solidFill>
              </a:rPr>
              <a:t>clinics </a:t>
            </a:r>
            <a:r>
              <a:rPr lang="en-US" sz="1200" dirty="0">
                <a:solidFill>
                  <a:schemeClr val="accent4"/>
                </a:solidFill>
              </a:rPr>
              <a:t>and the program not meeting their needs </a:t>
            </a:r>
            <a:r>
              <a:rPr lang="en-US" sz="1200" dirty="0" smtClean="0">
                <a:solidFill>
                  <a:schemeClr val="accent4"/>
                </a:solidFill>
              </a:rPr>
              <a:t>were reported as </a:t>
            </a:r>
            <a:r>
              <a:rPr lang="en-US" sz="1200" dirty="0" smtClean="0">
                <a:solidFill>
                  <a:schemeClr val="accent4"/>
                </a:solidFill>
              </a:rPr>
              <a:t>barriers.</a:t>
            </a:r>
            <a:endParaRPr lang="en-US" sz="1200" dirty="0">
              <a:solidFill>
                <a:schemeClr val="accent4"/>
              </a:solidFill>
            </a:endParaRPr>
          </a:p>
          <a:p>
            <a:pPr marL="800100" lvl="1">
              <a:spcBef>
                <a:spcPts val="600"/>
              </a:spcBef>
              <a:buClr>
                <a:schemeClr val="accent4"/>
              </a:buClr>
              <a:buSzPct val="130000"/>
            </a:pPr>
            <a:r>
              <a:rPr lang="en-US" sz="1200" dirty="0" smtClean="0">
                <a:solidFill>
                  <a:schemeClr val="accent4"/>
                </a:solidFill>
              </a:rPr>
              <a:t>Frequently mentioned areas for improvement included: </a:t>
            </a:r>
            <a:r>
              <a:rPr lang="en-US" sz="1200" dirty="0">
                <a:solidFill>
                  <a:schemeClr val="accent4"/>
                </a:solidFill>
              </a:rPr>
              <a:t>improved outreach and awareness of </a:t>
            </a:r>
            <a:r>
              <a:rPr lang="en-US" sz="1200" dirty="0" smtClean="0">
                <a:solidFill>
                  <a:schemeClr val="accent4"/>
                </a:solidFill>
              </a:rPr>
              <a:t>CPAN (31%), </a:t>
            </a:r>
            <a:r>
              <a:rPr lang="en-US" sz="1200" dirty="0">
                <a:solidFill>
                  <a:schemeClr val="accent4"/>
                </a:solidFill>
              </a:rPr>
              <a:t>more implementation support and training on the </a:t>
            </a:r>
            <a:r>
              <a:rPr lang="en-US" sz="1200" dirty="0" smtClean="0">
                <a:solidFill>
                  <a:schemeClr val="accent4"/>
                </a:solidFill>
              </a:rPr>
              <a:t>program (31%), </a:t>
            </a:r>
            <a:r>
              <a:rPr lang="en-US" sz="1200" dirty="0">
                <a:solidFill>
                  <a:schemeClr val="accent4"/>
                </a:solidFill>
              </a:rPr>
              <a:t>and improved connections to community resources and </a:t>
            </a:r>
            <a:r>
              <a:rPr lang="en-US" sz="1200" dirty="0" smtClean="0">
                <a:solidFill>
                  <a:schemeClr val="accent4"/>
                </a:solidFill>
              </a:rPr>
              <a:t>referrals (18</a:t>
            </a:r>
            <a:r>
              <a:rPr lang="en-US" sz="1200" dirty="0" smtClean="0">
                <a:solidFill>
                  <a:schemeClr val="accent4"/>
                </a:solidFill>
              </a:rPr>
              <a:t>%).</a:t>
            </a:r>
            <a:endParaRPr lang="en-US" sz="1400" dirty="0">
              <a:solidFill>
                <a:schemeClr val="accent4"/>
              </a:solidFill>
            </a:endParaRP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grpSp>
        <p:nvGrpSpPr>
          <p:cNvPr id="8" name="Group 7"/>
          <p:cNvGrpSpPr/>
          <p:nvPr/>
        </p:nvGrpSpPr>
        <p:grpSpPr>
          <a:xfrm>
            <a:off x="6838122" y="1192696"/>
            <a:ext cx="1749287" cy="2345634"/>
            <a:chOff x="6843091" y="1113183"/>
            <a:chExt cx="1749287" cy="2345634"/>
          </a:xfrm>
        </p:grpSpPr>
        <p:pic>
          <p:nvPicPr>
            <p:cNvPr id="5" name="Picture 4"/>
            <p:cNvPicPr/>
            <p:nvPr/>
          </p:nvPicPr>
          <p:blipFill>
            <a:blip r:embed="rId3"/>
            <a:stretch>
              <a:fillRect/>
            </a:stretch>
          </p:blipFill>
          <p:spPr>
            <a:xfrm>
              <a:off x="6936690" y="1592806"/>
              <a:ext cx="1543885" cy="1685597"/>
            </a:xfrm>
            <a:prstGeom prst="rect">
              <a:avLst/>
            </a:prstGeom>
          </p:spPr>
        </p:pic>
        <p:sp>
          <p:nvSpPr>
            <p:cNvPr id="6" name="TextBox 5"/>
            <p:cNvSpPr txBox="1"/>
            <p:nvPr/>
          </p:nvSpPr>
          <p:spPr>
            <a:xfrm>
              <a:off x="6936691" y="1192696"/>
              <a:ext cx="1543885" cy="400110"/>
            </a:xfrm>
            <a:prstGeom prst="rect">
              <a:avLst/>
            </a:prstGeom>
            <a:noFill/>
          </p:spPr>
          <p:txBody>
            <a:bodyPr wrap="square" rtlCol="0">
              <a:spAutoFit/>
            </a:bodyPr>
            <a:lstStyle/>
            <a:p>
              <a:pPr algn="ctr"/>
              <a:r>
                <a:rPr lang="en-US" sz="1000" b="1" dirty="0" smtClean="0">
                  <a:solidFill>
                    <a:schemeClr val="accent5"/>
                  </a:solidFill>
                </a:rPr>
                <a:t>Year 2 CPAN Survey Participation</a:t>
              </a:r>
              <a:endParaRPr lang="en-US" sz="1000" b="1" dirty="0">
                <a:solidFill>
                  <a:schemeClr val="accent5"/>
                </a:solidFill>
              </a:endParaRPr>
            </a:p>
          </p:txBody>
        </p:sp>
        <p:sp>
          <p:nvSpPr>
            <p:cNvPr id="7" name="Rectangle 6"/>
            <p:cNvSpPr/>
            <p:nvPr/>
          </p:nvSpPr>
          <p:spPr>
            <a:xfrm>
              <a:off x="6843091" y="1113183"/>
              <a:ext cx="1749287" cy="2345634"/>
            </a:xfrm>
            <a:prstGeom prst="rect">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93000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3699" y="358388"/>
            <a:ext cx="7032757" cy="610677"/>
          </a:xfrm>
        </p:spPr>
        <p:txBody>
          <a:bodyPr/>
          <a:lstStyle/>
          <a:p>
            <a:r>
              <a:rPr lang="en-US" sz="2800" dirty="0" smtClean="0">
                <a:solidFill>
                  <a:schemeClr val="accent1"/>
                </a:solidFill>
              </a:rPr>
              <a:t>Year 2 TCHATT Key Findings (Qualitative)</a:t>
            </a:r>
            <a:endParaRPr lang="en-US" sz="2800" dirty="0">
              <a:solidFill>
                <a:schemeClr val="accent1"/>
              </a:solidFill>
            </a:endParaRPr>
          </a:p>
        </p:txBody>
      </p:sp>
      <p:sp>
        <p:nvSpPr>
          <p:cNvPr id="3" name="Text Placeholder 2"/>
          <p:cNvSpPr>
            <a:spLocks noGrp="1"/>
          </p:cNvSpPr>
          <p:nvPr>
            <p:ph type="body" idx="1"/>
          </p:nvPr>
        </p:nvSpPr>
        <p:spPr>
          <a:xfrm>
            <a:off x="893700" y="1197665"/>
            <a:ext cx="5476648" cy="3728223"/>
          </a:xfrm>
        </p:spPr>
        <p:txBody>
          <a:bodyPr/>
          <a:lstStyle/>
          <a:p>
            <a:pPr marL="342900">
              <a:spcBef>
                <a:spcPts val="0"/>
              </a:spcBef>
              <a:buClr>
                <a:schemeClr val="accent1"/>
              </a:buClr>
              <a:buSzPct val="130000"/>
            </a:pPr>
            <a:r>
              <a:rPr lang="en-US" sz="1400" b="1" i="1" dirty="0">
                <a:solidFill>
                  <a:schemeClr val="accent4"/>
                </a:solidFill>
              </a:rPr>
              <a:t>Benefits of the </a:t>
            </a:r>
            <a:r>
              <a:rPr lang="en-US" sz="1400" b="1" i="1" dirty="0" smtClean="0">
                <a:solidFill>
                  <a:schemeClr val="accent4"/>
                </a:solidFill>
              </a:rPr>
              <a:t>TCHATT Program (n=127)</a:t>
            </a:r>
            <a:endParaRPr lang="en-US" sz="1400" b="1" i="1" dirty="0">
              <a:solidFill>
                <a:schemeClr val="accent4"/>
              </a:solidFill>
            </a:endParaRPr>
          </a:p>
          <a:p>
            <a:pPr marL="800100" lvl="1">
              <a:spcBef>
                <a:spcPts val="600"/>
              </a:spcBef>
              <a:buClr>
                <a:schemeClr val="accent4"/>
              </a:buClr>
              <a:buSzPct val="130000"/>
            </a:pPr>
            <a:r>
              <a:rPr lang="en-US" sz="1200" dirty="0" smtClean="0">
                <a:solidFill>
                  <a:schemeClr val="accent4"/>
                </a:solidFill>
              </a:rPr>
              <a:t>79% indicated that accessibility of care for underserved </a:t>
            </a:r>
            <a:r>
              <a:rPr lang="en-US" sz="1200" dirty="0">
                <a:solidFill>
                  <a:schemeClr val="accent4"/>
                </a:solidFill>
              </a:rPr>
              <a:t>students </a:t>
            </a:r>
            <a:r>
              <a:rPr lang="en-US" sz="1200" dirty="0" smtClean="0">
                <a:solidFill>
                  <a:schemeClr val="accent4"/>
                </a:solidFill>
              </a:rPr>
              <a:t>in need was the greatest benefit of the TCHATT program.</a:t>
            </a:r>
          </a:p>
          <a:p>
            <a:pPr marL="800100" lvl="1">
              <a:spcBef>
                <a:spcPts val="600"/>
              </a:spcBef>
              <a:buClr>
                <a:schemeClr val="accent4"/>
              </a:buClr>
              <a:buSzPct val="130000"/>
            </a:pPr>
            <a:r>
              <a:rPr lang="en-US" sz="1200" dirty="0" smtClean="0">
                <a:solidFill>
                  <a:schemeClr val="accent4"/>
                </a:solidFill>
              </a:rPr>
              <a:t>Many respondents mentioned that TCHATT </a:t>
            </a:r>
            <a:r>
              <a:rPr lang="en-US" sz="1200" dirty="0">
                <a:solidFill>
                  <a:schemeClr val="accent4"/>
                </a:solidFill>
              </a:rPr>
              <a:t>provides a level of mental health care to students that cannot be provided by school counselors alone due to specialized needs and time </a:t>
            </a:r>
            <a:r>
              <a:rPr lang="en-US" sz="1200" dirty="0" smtClean="0">
                <a:solidFill>
                  <a:schemeClr val="accent4"/>
                </a:solidFill>
              </a:rPr>
              <a:t>constraints.</a:t>
            </a:r>
            <a:endParaRPr lang="en-US" sz="1200" dirty="0">
              <a:solidFill>
                <a:schemeClr val="accent4"/>
              </a:solidFill>
            </a:endParaRPr>
          </a:p>
          <a:p>
            <a:pPr>
              <a:spcBef>
                <a:spcPts val="1200"/>
              </a:spcBef>
              <a:buClr>
                <a:schemeClr val="accent1"/>
              </a:buClr>
              <a:buSzPct val="130000"/>
            </a:pPr>
            <a:r>
              <a:rPr lang="en-US" sz="1400" b="1" i="1" dirty="0" smtClean="0">
                <a:solidFill>
                  <a:schemeClr val="accent4"/>
                </a:solidFill>
              </a:rPr>
              <a:t>Improvements to the TCHATT Program (n=99)</a:t>
            </a:r>
          </a:p>
          <a:p>
            <a:pPr marL="800100" lvl="1">
              <a:spcBef>
                <a:spcPts val="600"/>
              </a:spcBef>
              <a:buClr>
                <a:schemeClr val="accent4"/>
              </a:buClr>
              <a:buSzPct val="130000"/>
            </a:pPr>
            <a:r>
              <a:rPr lang="en-US" sz="1200" dirty="0" smtClean="0">
                <a:solidFill>
                  <a:schemeClr val="accent4"/>
                </a:solidFill>
              </a:rPr>
              <a:t>Frequently </a:t>
            </a:r>
            <a:r>
              <a:rPr lang="en-US" sz="1200" dirty="0">
                <a:solidFill>
                  <a:schemeClr val="accent4"/>
                </a:solidFill>
              </a:rPr>
              <a:t>mentioned areas for improvement included: </a:t>
            </a:r>
            <a:r>
              <a:rPr lang="en-US" sz="1200" dirty="0" smtClean="0">
                <a:solidFill>
                  <a:schemeClr val="accent4"/>
                </a:solidFill>
              </a:rPr>
              <a:t>the </a:t>
            </a:r>
            <a:r>
              <a:rPr lang="en-US" sz="1200" dirty="0">
                <a:solidFill>
                  <a:schemeClr val="accent4"/>
                </a:solidFill>
              </a:rPr>
              <a:t>desire </a:t>
            </a:r>
            <a:r>
              <a:rPr lang="en-US" sz="1200" dirty="0" smtClean="0">
                <a:solidFill>
                  <a:schemeClr val="accent4"/>
                </a:solidFill>
              </a:rPr>
              <a:t>for a more </a:t>
            </a:r>
            <a:r>
              <a:rPr lang="en-US" sz="1200" dirty="0">
                <a:solidFill>
                  <a:schemeClr val="accent4"/>
                </a:solidFill>
              </a:rPr>
              <a:t>efficient and streamlined paperwork system </a:t>
            </a:r>
            <a:r>
              <a:rPr lang="en-US" sz="1200" dirty="0" smtClean="0">
                <a:solidFill>
                  <a:schemeClr val="accent4"/>
                </a:solidFill>
              </a:rPr>
              <a:t>(30%), better </a:t>
            </a:r>
            <a:r>
              <a:rPr lang="en-US" sz="1200" dirty="0">
                <a:solidFill>
                  <a:schemeClr val="accent4"/>
                </a:solidFill>
              </a:rPr>
              <a:t>communication and follow-up </a:t>
            </a:r>
            <a:r>
              <a:rPr lang="en-US" sz="1200" dirty="0" smtClean="0">
                <a:solidFill>
                  <a:schemeClr val="accent4"/>
                </a:solidFill>
              </a:rPr>
              <a:t>(20%), more </a:t>
            </a:r>
            <a:r>
              <a:rPr lang="en-US" sz="1200" dirty="0">
                <a:solidFill>
                  <a:schemeClr val="accent4"/>
                </a:solidFill>
              </a:rPr>
              <a:t>training on campus (</a:t>
            </a:r>
            <a:r>
              <a:rPr lang="en-US" sz="1200" dirty="0" smtClean="0">
                <a:solidFill>
                  <a:schemeClr val="accent4"/>
                </a:solidFill>
              </a:rPr>
              <a:t>12%), more </a:t>
            </a:r>
            <a:r>
              <a:rPr lang="en-US" sz="1200" dirty="0">
                <a:solidFill>
                  <a:schemeClr val="accent4"/>
                </a:solidFill>
              </a:rPr>
              <a:t>flexibility in scheduling students (</a:t>
            </a:r>
            <a:r>
              <a:rPr lang="en-US" sz="1200" dirty="0" smtClean="0">
                <a:solidFill>
                  <a:schemeClr val="accent4"/>
                </a:solidFill>
              </a:rPr>
              <a:t>11%), and additional </a:t>
            </a:r>
            <a:r>
              <a:rPr lang="en-US" sz="1200" dirty="0">
                <a:solidFill>
                  <a:schemeClr val="accent4"/>
                </a:solidFill>
              </a:rPr>
              <a:t>sessions for students (</a:t>
            </a:r>
            <a:r>
              <a:rPr lang="en-US" sz="1200" dirty="0" smtClean="0">
                <a:solidFill>
                  <a:schemeClr val="accent4"/>
                </a:solidFill>
              </a:rPr>
              <a:t>8%).</a:t>
            </a:r>
          </a:p>
          <a:p>
            <a:pPr>
              <a:spcBef>
                <a:spcPts val="1200"/>
              </a:spcBef>
              <a:buClr>
                <a:schemeClr val="accent1"/>
              </a:buClr>
              <a:buSzPct val="130000"/>
            </a:pPr>
            <a:r>
              <a:rPr lang="en-US" sz="1400" b="1" i="1" dirty="0" smtClean="0">
                <a:solidFill>
                  <a:schemeClr val="accent4"/>
                </a:solidFill>
              </a:rPr>
              <a:t>Additional Comments (n=58)</a:t>
            </a:r>
          </a:p>
          <a:p>
            <a:pPr marL="800100" lvl="1">
              <a:spcBef>
                <a:spcPts val="600"/>
              </a:spcBef>
              <a:buClr>
                <a:schemeClr val="accent4"/>
              </a:buClr>
              <a:buSzPct val="130000"/>
            </a:pPr>
            <a:r>
              <a:rPr lang="en-US" sz="1200" dirty="0" smtClean="0">
                <a:solidFill>
                  <a:schemeClr val="accent4"/>
                </a:solidFill>
              </a:rPr>
              <a:t>31% of respondents provided positive </a:t>
            </a:r>
            <a:r>
              <a:rPr lang="en-US" sz="1200" dirty="0">
                <a:solidFill>
                  <a:schemeClr val="accent4"/>
                </a:solidFill>
              </a:rPr>
              <a:t>feedback about the program and its impacts on </a:t>
            </a:r>
            <a:r>
              <a:rPr lang="en-US" sz="1200" dirty="0" smtClean="0">
                <a:solidFill>
                  <a:schemeClr val="accent4"/>
                </a:solidFill>
              </a:rPr>
              <a:t>students.</a:t>
            </a:r>
            <a:endParaRPr lang="en-US" sz="1200" dirty="0">
              <a:solidFill>
                <a:schemeClr val="accent4"/>
              </a:solidFill>
            </a:endParaRP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grpSp>
        <p:nvGrpSpPr>
          <p:cNvPr id="11" name="Group 10"/>
          <p:cNvGrpSpPr/>
          <p:nvPr/>
        </p:nvGrpSpPr>
        <p:grpSpPr>
          <a:xfrm>
            <a:off x="6539948" y="1113981"/>
            <a:ext cx="2042492" cy="3656802"/>
            <a:chOff x="6564795" y="1004651"/>
            <a:chExt cx="2042492" cy="3656802"/>
          </a:xfrm>
        </p:grpSpPr>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6642291" y="1484273"/>
              <a:ext cx="1874267" cy="3055910"/>
            </a:xfrm>
            <a:prstGeom prst="rect">
              <a:avLst/>
            </a:prstGeom>
          </p:spPr>
        </p:pic>
        <p:sp>
          <p:nvSpPr>
            <p:cNvPr id="8" name="TextBox 7"/>
            <p:cNvSpPr txBox="1"/>
            <p:nvPr/>
          </p:nvSpPr>
          <p:spPr>
            <a:xfrm>
              <a:off x="6807483" y="1074223"/>
              <a:ext cx="1543885" cy="400110"/>
            </a:xfrm>
            <a:prstGeom prst="rect">
              <a:avLst/>
            </a:prstGeom>
            <a:noFill/>
          </p:spPr>
          <p:txBody>
            <a:bodyPr wrap="square" rtlCol="0">
              <a:spAutoFit/>
            </a:bodyPr>
            <a:lstStyle/>
            <a:p>
              <a:pPr algn="ctr"/>
              <a:r>
                <a:rPr lang="en-US" sz="1000" b="1" dirty="0" smtClean="0">
                  <a:solidFill>
                    <a:schemeClr val="accent5"/>
                  </a:solidFill>
                </a:rPr>
                <a:t>Year 2 TCHATT Survey Participation</a:t>
              </a:r>
              <a:endParaRPr lang="en-US" sz="1000" b="1" dirty="0">
                <a:solidFill>
                  <a:schemeClr val="accent5"/>
                </a:solidFill>
              </a:endParaRPr>
            </a:p>
          </p:txBody>
        </p:sp>
        <p:sp>
          <p:nvSpPr>
            <p:cNvPr id="9" name="Rectangle 8"/>
            <p:cNvSpPr/>
            <p:nvPr/>
          </p:nvSpPr>
          <p:spPr>
            <a:xfrm>
              <a:off x="6564795" y="1004651"/>
              <a:ext cx="2042492" cy="3656802"/>
            </a:xfrm>
            <a:prstGeom prst="rect">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17952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9714" y="1418925"/>
            <a:ext cx="6462600" cy="857400"/>
          </a:xfrm>
        </p:spPr>
        <p:txBody>
          <a:bodyPr/>
          <a:lstStyle/>
          <a:p>
            <a:pPr algn="ctr"/>
            <a:r>
              <a:rPr lang="en-US" sz="4800" dirty="0" smtClean="0">
                <a:solidFill>
                  <a:schemeClr val="accent4"/>
                </a:solidFill>
              </a:rPr>
              <a:t>Questions</a:t>
            </a:r>
            <a:r>
              <a:rPr lang="en-US" sz="4000" dirty="0" smtClean="0">
                <a:solidFill>
                  <a:schemeClr val="accent4"/>
                </a:solidFill>
              </a:rPr>
              <a:t>?</a:t>
            </a:r>
            <a:endParaRPr lang="en-US" sz="4000" dirty="0">
              <a:solidFill>
                <a:schemeClr val="accent4"/>
              </a:solidFill>
            </a:endParaRP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815635766"/>
      </p:ext>
    </p:extLst>
  </p:cSld>
  <p:clrMapOvr>
    <a:masterClrMapping/>
  </p:clrMapOvr>
</p:sld>
</file>

<file path=ppt/theme/theme1.xml><?xml version="1.0" encoding="utf-8"?>
<a:theme xmlns:a="http://schemas.openxmlformats.org/drawingml/2006/main" name="Antonio template">
  <a:themeElements>
    <a:clrScheme name="UTHealth Color Palette">
      <a:dk1>
        <a:srgbClr val="31243E"/>
      </a:dk1>
      <a:lt1>
        <a:srgbClr val="FFFFFF"/>
      </a:lt1>
      <a:dk2>
        <a:srgbClr val="575759"/>
      </a:dk2>
      <a:lt2>
        <a:srgbClr val="FFFFFF"/>
      </a:lt2>
      <a:accent1>
        <a:srgbClr val="AE6042"/>
      </a:accent1>
      <a:accent2>
        <a:srgbClr val="4E738A"/>
      </a:accent2>
      <a:accent3>
        <a:srgbClr val="757578"/>
      </a:accent3>
      <a:accent4>
        <a:srgbClr val="002856"/>
      </a:accent4>
      <a:accent5>
        <a:srgbClr val="423153"/>
      </a:accent5>
      <a:accent6>
        <a:srgbClr val="F2B826"/>
      </a:accent6>
      <a:hlink>
        <a:srgbClr val="587E6A"/>
      </a:hlink>
      <a:folHlink>
        <a:srgbClr val="7D70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6" ma:contentTypeDescription="Create a new document." ma:contentTypeScope="" ma:versionID="be82dfd0f656d7552e061c4b79aaa0e2">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138bd8bace7eae73466e6c890fc07110"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E78DE66-A15F-4183-8229-766FC6B1E2DA}"/>
</file>

<file path=customXml/itemProps2.xml><?xml version="1.0" encoding="utf-8"?>
<ds:datastoreItem xmlns:ds="http://schemas.openxmlformats.org/officeDocument/2006/customXml" ds:itemID="{97F5BB8E-2A78-4873-92F2-4E3836D62856}"/>
</file>

<file path=customXml/itemProps3.xml><?xml version="1.0" encoding="utf-8"?>
<ds:datastoreItem xmlns:ds="http://schemas.openxmlformats.org/officeDocument/2006/customXml" ds:itemID="{66ADF22D-E741-4C90-BCBA-8D18366DF2C9}"/>
</file>

<file path=docProps/app.xml><?xml version="1.0" encoding="utf-8"?>
<Properties xmlns="http://schemas.openxmlformats.org/officeDocument/2006/extended-properties" xmlns:vt="http://schemas.openxmlformats.org/officeDocument/2006/docPropsVTypes">
  <TotalTime>6882</TotalTime>
  <Words>2797</Words>
  <Application>Microsoft Office PowerPoint</Application>
  <PresentationFormat>On-screen Show (16:9)</PresentationFormat>
  <Paragraphs>113</Paragraphs>
  <Slides>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Lato</vt:lpstr>
      <vt:lpstr>Raleway</vt:lpstr>
      <vt:lpstr>Arial</vt:lpstr>
      <vt:lpstr>Antonio template</vt:lpstr>
      <vt:lpstr>TCMHCC External Evaluation December 2022</vt:lpstr>
      <vt:lpstr>CPWE Program Evaluation</vt:lpstr>
      <vt:lpstr>Year 2 CPWE Key Findings (Qualitative)</vt:lpstr>
      <vt:lpstr>Year 2 CPWE Key Findings (Qualitative)</vt:lpstr>
      <vt:lpstr>Year 2 CPAN Key Findings (Qualitative)</vt:lpstr>
      <vt:lpstr>Year 2 TCHATT Key Findings (Qualitative)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TCMHCC External Evaluation Year 1 Findings</dc:title>
  <dc:creator>Erica Frost</dc:creator>
  <cp:lastModifiedBy>Frost, Erica L</cp:lastModifiedBy>
  <cp:revision>265</cp:revision>
  <cp:lastPrinted>2022-03-22T04:20:49Z</cp:lastPrinted>
  <dcterms:modified xsi:type="dcterms:W3CDTF">2022-12-12T19:08:45Z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ies>
</file>