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9"/>
  </p:notesMasterIdLst>
  <p:sldIdLst>
    <p:sldId id="256" r:id="rId2"/>
    <p:sldId id="395" r:id="rId3"/>
    <p:sldId id="389" r:id="rId4"/>
    <p:sldId id="391" r:id="rId5"/>
    <p:sldId id="392" r:id="rId6"/>
    <p:sldId id="393" r:id="rId7"/>
    <p:sldId id="394" r:id="rId8"/>
  </p:sldIdLst>
  <p:sldSz cx="9144000" cy="5143500" type="screen16x9"/>
  <p:notesSz cx="7010400" cy="9236075"/>
  <p:embeddedFontLst>
    <p:embeddedFont>
      <p:font typeface="Lato" panose="020B0604020202020204" charset="0"/>
      <p:regular r:id="rId10"/>
      <p:bold r:id="rId11"/>
      <p:italic r:id="rId12"/>
      <p:boldItalic r:id="rId13"/>
    </p:embeddedFont>
    <p:embeddedFont>
      <p:font typeface="Raleway" panose="020B060402020202020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2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ost, Erica L" initials="FEL" lastIdx="2" clrIdx="0">
    <p:extLst>
      <p:ext uri="{19B8F6BF-5375-455C-9EA6-DF929625EA0E}">
        <p15:presenceInfo xmlns:p15="http://schemas.microsoft.com/office/powerpoint/2012/main" userId="Frost, Erica L" providerId="None"/>
      </p:ext>
    </p:extLst>
  </p:cmAuthor>
  <p:cmAuthor id="2" name="Savas, Lara" initials="SL" lastIdx="10" clrIdx="1">
    <p:extLst>
      <p:ext uri="{19B8F6BF-5375-455C-9EA6-DF929625EA0E}">
        <p15:presenceInfo xmlns:p15="http://schemas.microsoft.com/office/powerpoint/2012/main" userId="S-1-5-21-1292428093-879983540-839522115-99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243E"/>
    <a:srgbClr val="F2B826"/>
    <a:srgbClr val="969696"/>
    <a:srgbClr val="4E73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98665B7-6574-423E-A4B5-A6C020D860FF}">
  <a:tblStyle styleId="{C98665B7-6574-423E-A4B5-A6C020D860F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1A8698C-63BC-4B6A-AE92-7E62379B444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81" autoAdjust="0"/>
    <p:restoredTop sz="94862" autoAdjust="0"/>
  </p:normalViewPr>
  <p:slideViewPr>
    <p:cSldViewPr snapToGrid="0">
      <p:cViewPr varScale="1">
        <p:scale>
          <a:sx n="138" d="100"/>
          <a:sy n="138" d="100"/>
        </p:scale>
        <p:origin x="384" y="92"/>
      </p:cViewPr>
      <p:guideLst>
        <p:guide orient="horz" pos="525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customXml" Target="../customXml/item1.xml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15" tIns="92815" rIns="92815" bIns="9281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0:notes"/>
          <p:cNvSpPr txBox="1">
            <a:spLocks noGrp="1"/>
          </p:cNvSpPr>
          <p:nvPr>
            <p:ph type="body" idx="1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spcFirstLastPara="1" wrap="square" lIns="92815" tIns="92815" rIns="92815" bIns="9281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45225" y="2762725"/>
            <a:ext cx="67365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938246" y="2533163"/>
            <a:ext cx="7218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6659861" y="2533163"/>
            <a:ext cx="7218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1" y="2533163"/>
            <a:ext cx="7218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721425" y="2533163"/>
            <a:ext cx="52167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▷"/>
              <a:defRPr>
                <a:solidFill>
                  <a:schemeClr val="dk1"/>
                </a:solidFill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>
            <a:spLocks noGrp="1"/>
          </p:cNvSpPr>
          <p:nvPr>
            <p:ph type="ctrTitle"/>
          </p:nvPr>
        </p:nvSpPr>
        <p:spPr>
          <a:xfrm>
            <a:off x="507724" y="2762725"/>
            <a:ext cx="7020607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sz="4000" dirty="0"/>
              <a:t>TCMHCC External Evaluation </a:t>
            </a:r>
            <a:r>
              <a:rPr lang="en" sz="4000" dirty="0" smtClean="0"/>
              <a:t>July 2022</a:t>
            </a:r>
            <a:endParaRPr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Trayt Data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3700" y="1373588"/>
            <a:ext cx="7361300" cy="35523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600" u="sng" dirty="0" smtClean="0"/>
              <a:t>Year 2 Objective</a:t>
            </a:r>
            <a:r>
              <a:rPr lang="en-US" sz="1600" dirty="0" smtClean="0"/>
              <a:t>:  Describe </a:t>
            </a:r>
            <a:r>
              <a:rPr lang="en-US" sz="1600" dirty="0"/>
              <a:t>CPAN </a:t>
            </a:r>
            <a:r>
              <a:rPr lang="en-US" sz="1600" dirty="0" smtClean="0"/>
              <a:t>&amp; </a:t>
            </a:r>
            <a:r>
              <a:rPr lang="en-US" sz="1600" dirty="0"/>
              <a:t>TCHATT program </a:t>
            </a:r>
            <a:r>
              <a:rPr lang="en-US" sz="1600" dirty="0" smtClean="0"/>
              <a:t>reach &amp; coverage across HRIs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891351" y="1898521"/>
            <a:ext cx="4981303" cy="1420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Lato"/>
              <a:buChar char="▷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858838" lvl="1" indent="-284163">
              <a:spcBef>
                <a:spcPts val="600"/>
              </a:spcBef>
              <a:buSzPct val="130000"/>
            </a:pPr>
            <a:r>
              <a:rPr lang="en-US" sz="1400" dirty="0" smtClean="0"/>
              <a:t>Key process and outcome evaluation metrics</a:t>
            </a:r>
          </a:p>
          <a:p>
            <a:pPr marL="1260475" lvl="2" indent="-269875">
              <a:spcBef>
                <a:spcPts val="600"/>
              </a:spcBef>
              <a:buSzPct val="90000"/>
              <a:tabLst>
                <a:tab pos="5486400" algn="l"/>
                <a:tab pos="5773738" algn="l"/>
                <a:tab pos="5884863" algn="l"/>
              </a:tabLst>
            </a:pPr>
            <a:r>
              <a:rPr lang="en-US" sz="1200" dirty="0" smtClean="0"/>
              <a:t>Total reached to date: </a:t>
            </a:r>
            <a:r>
              <a:rPr lang="en-US" sz="1200" dirty="0" smtClean="0">
                <a:solidFill>
                  <a:srgbClr val="31243E"/>
                </a:solidFill>
              </a:rPr>
              <a:t>Reach (e.g., # PCPs </a:t>
            </a:r>
            <a:r>
              <a:rPr lang="en-US" sz="1200" dirty="0" smtClean="0"/>
              <a:t>enrolled in CPAN,  # school districts enrolled in TCHATT)</a:t>
            </a:r>
          </a:p>
          <a:p>
            <a:pPr marL="1260475" lvl="2" indent="-269875">
              <a:spcBef>
                <a:spcPts val="600"/>
              </a:spcBef>
              <a:buSzPct val="90000"/>
              <a:tabLst>
                <a:tab pos="5486400" algn="l"/>
                <a:tab pos="5773738" algn="l"/>
                <a:tab pos="5884863" algn="l"/>
              </a:tabLst>
            </a:pPr>
            <a:r>
              <a:rPr lang="en-US" sz="1200" dirty="0" smtClean="0"/>
              <a:t>Service delivery (e.g., PCPs using CPAN at least once, students receiving at least one TCHATT session</a:t>
            </a:r>
            <a:r>
              <a:rPr lang="en-US" sz="1400" dirty="0" smtClean="0"/>
              <a:t>)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893700" y="3086674"/>
            <a:ext cx="7361300" cy="1027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Lato"/>
              <a:buChar char="▷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858838" lvl="1" indent="-284163">
              <a:spcBef>
                <a:spcPts val="1200"/>
              </a:spcBef>
              <a:buSzPct val="130000"/>
            </a:pPr>
            <a:r>
              <a:rPr lang="en-US" sz="1400" dirty="0"/>
              <a:t>Outcomes not captured through existing Consortium sources (e.g., Trayt) or able to be measured through external evaluation surveys</a:t>
            </a:r>
          </a:p>
          <a:p>
            <a:pPr>
              <a:spcBef>
                <a:spcPts val="1200"/>
              </a:spcBef>
            </a:pPr>
            <a:r>
              <a:rPr lang="en-US" sz="1600" dirty="0" smtClean="0"/>
              <a:t>Logic models informed the development of a quarterly process evaluation report as well as CPAN &amp; TCHATT surveys</a:t>
            </a:r>
            <a:endParaRPr lang="en-US" sz="18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181651"/>
              </p:ext>
            </p:extLst>
          </p:nvPr>
        </p:nvGraphicFramePr>
        <p:xfrm>
          <a:off x="6103427" y="2227658"/>
          <a:ext cx="2651498" cy="762137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992600">
                  <a:extLst>
                    <a:ext uri="{9D8B030D-6E8A-4147-A177-3AD203B41FA5}">
                      <a16:colId xmlns:a16="http://schemas.microsoft.com/office/drawing/2014/main" val="826862698"/>
                    </a:ext>
                  </a:extLst>
                </a:gridCol>
                <a:gridCol w="658898">
                  <a:extLst>
                    <a:ext uri="{9D8B030D-6E8A-4147-A177-3AD203B41FA5}">
                      <a16:colId xmlns:a16="http://schemas.microsoft.com/office/drawing/2014/main" val="3397927860"/>
                    </a:ext>
                  </a:extLst>
                </a:gridCol>
              </a:tblGrid>
              <a:tr h="224314">
                <a:tc gridSpan="2">
                  <a:txBody>
                    <a:bodyPr/>
                    <a:lstStyle/>
                    <a:p>
                      <a:r>
                        <a:rPr lang="en-US" sz="1050" dirty="0" smtClean="0"/>
                        <a:t>CPAN &amp; TCHATT Reach (as of 6/30/22)</a:t>
                      </a:r>
                      <a:endParaRPr lang="en-US" sz="1050" dirty="0">
                        <a:latin typeface="Lato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091217"/>
                  </a:ext>
                </a:extLst>
              </a:tr>
              <a:tr h="224314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CPAN enrolled PCP </a:t>
                      </a:r>
                      <a:r>
                        <a:rPr lang="en-US" sz="1050" dirty="0" smtClean="0"/>
                        <a:t>&amp; staff</a:t>
                      </a:r>
                      <a:endParaRPr lang="en-US" sz="1050" dirty="0">
                        <a:latin typeface="La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10,182</a:t>
                      </a:r>
                      <a:endParaRPr lang="en-US" sz="1050" dirty="0">
                        <a:latin typeface="Lato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937467"/>
                  </a:ext>
                </a:extLst>
              </a:tr>
              <a:tr h="259217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TCHATT enrolled campuses</a:t>
                      </a:r>
                      <a:endParaRPr lang="en-US" sz="1050" dirty="0">
                        <a:latin typeface="La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3,207</a:t>
                      </a:r>
                      <a:endParaRPr lang="en-US" sz="1050" dirty="0">
                        <a:latin typeface="Lato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431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358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93700" y="527727"/>
            <a:ext cx="6462600" cy="857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" dirty="0" smtClean="0">
                <a:solidFill>
                  <a:schemeClr val="bg2"/>
                </a:solidFill>
              </a:rPr>
              <a:t>TCHATT &amp; CPAN </a:t>
            </a:r>
            <a:br>
              <a:rPr lang="en" dirty="0" smtClean="0">
                <a:solidFill>
                  <a:schemeClr val="bg2"/>
                </a:solidFill>
              </a:rPr>
            </a:br>
            <a:r>
              <a:rPr lang="en" dirty="0" smtClean="0">
                <a:solidFill>
                  <a:schemeClr val="bg2"/>
                </a:solidFill>
              </a:rPr>
              <a:t>Surveys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93701" y="1507066"/>
            <a:ext cx="3749244" cy="3418821"/>
          </a:xfrm>
        </p:spPr>
        <p:txBody>
          <a:bodyPr/>
          <a:lstStyle/>
          <a:p>
            <a:pPr indent="-440256">
              <a:spcBef>
                <a:spcPts val="0"/>
              </a:spcBef>
              <a:buSzPts val="1600"/>
            </a:pPr>
            <a:r>
              <a:rPr lang="en-US" sz="1600" u="sng" dirty="0"/>
              <a:t>Year 2 Objective</a:t>
            </a:r>
            <a:r>
              <a:rPr lang="en-US" sz="1600" dirty="0"/>
              <a:t>:  Adapt and deliver </a:t>
            </a:r>
            <a:r>
              <a:rPr lang="en-US" sz="1600" dirty="0" smtClean="0"/>
              <a:t>TCHATT &amp; CPAN surveys </a:t>
            </a:r>
            <a:r>
              <a:rPr lang="en-US" sz="1600" dirty="0"/>
              <a:t>to understand contextual factors influencing program engagement and implementation </a:t>
            </a:r>
            <a:endParaRPr lang="en-US" sz="1600" dirty="0" smtClean="0"/>
          </a:p>
          <a:p>
            <a:pPr indent="-440256">
              <a:spcBef>
                <a:spcPts val="1200"/>
              </a:spcBef>
              <a:buSzPts val="1600"/>
            </a:pPr>
            <a:r>
              <a:rPr lang="en-US" sz="1600" dirty="0" smtClean="0"/>
              <a:t>Developed </a:t>
            </a:r>
            <a:r>
              <a:rPr lang="en-US" sz="1600" dirty="0"/>
              <a:t>sampling </a:t>
            </a:r>
            <a:r>
              <a:rPr lang="en-US" sz="1600" dirty="0" smtClean="0"/>
              <a:t>frames </a:t>
            </a:r>
            <a:r>
              <a:rPr lang="en-US" sz="1600" dirty="0"/>
              <a:t>to identify </a:t>
            </a:r>
            <a:r>
              <a:rPr lang="en-US" sz="1600" dirty="0" smtClean="0"/>
              <a:t>a diverse sample </a:t>
            </a:r>
            <a:r>
              <a:rPr lang="en-US" sz="1600" dirty="0"/>
              <a:t>of </a:t>
            </a:r>
            <a:r>
              <a:rPr lang="en-US" sz="1600" dirty="0" smtClean="0"/>
              <a:t>school districts/campuses (TCHATT) and clinics (CPAN) across HRIs</a:t>
            </a:r>
          </a:p>
          <a:p>
            <a:pPr indent="-440256">
              <a:spcBef>
                <a:spcPts val="1200"/>
              </a:spcBef>
              <a:buSzPts val="1600"/>
            </a:pPr>
            <a:r>
              <a:rPr lang="en-US" sz="1600" u="sng" dirty="0" smtClean="0"/>
              <a:t>Goal</a:t>
            </a:r>
            <a:r>
              <a:rPr lang="en-US" sz="1600" dirty="0" smtClean="0"/>
              <a:t>: 100 campuses/clinics from Year 1; 100 new campuses/clinics</a:t>
            </a:r>
            <a:endParaRPr lang="en-US" sz="1600" dirty="0"/>
          </a:p>
          <a:p>
            <a:pPr marL="16944" indent="0">
              <a:spcBef>
                <a:spcPts val="1200"/>
              </a:spcBef>
              <a:buSzPts val="1600"/>
              <a:buNone/>
            </a:pPr>
            <a:endParaRPr lang="en" sz="1600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" t="8579" r="4337" b="7454"/>
          <a:stretch/>
        </p:blipFill>
        <p:spPr>
          <a:xfrm>
            <a:off x="4761286" y="681749"/>
            <a:ext cx="3900229" cy="3433051"/>
          </a:xfrm>
          <a:prstGeom prst="rect">
            <a:avLst/>
          </a:prstGeom>
        </p:spPr>
      </p:pic>
      <p:sp>
        <p:nvSpPr>
          <p:cNvPr id="9" name="Text Placeholder 5"/>
          <p:cNvSpPr txBox="1">
            <a:spLocks/>
          </p:cNvSpPr>
          <p:nvPr/>
        </p:nvSpPr>
        <p:spPr>
          <a:xfrm>
            <a:off x="4836779" y="4181371"/>
            <a:ext cx="3749244" cy="509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Lato"/>
              <a:buChar char="▷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16944" indent="0" algn="ctr">
              <a:spcBef>
                <a:spcPts val="0"/>
              </a:spcBef>
              <a:buSzPts val="1600"/>
              <a:buNone/>
            </a:pPr>
            <a:r>
              <a:rPr lang="en-US" sz="1600" u="sng" dirty="0" smtClean="0"/>
              <a:t>Survey Timeline</a:t>
            </a:r>
            <a:r>
              <a:rPr lang="en-US" sz="1600" dirty="0" smtClean="0"/>
              <a:t>: July-August 2022</a:t>
            </a:r>
          </a:p>
          <a:p>
            <a:pPr indent="-440256" algn="ctr">
              <a:spcBef>
                <a:spcPts val="1200"/>
              </a:spcBef>
              <a:buSzPts val="1600"/>
            </a:pPr>
            <a:endParaRPr lang="en-US" sz="1600" dirty="0" smtClean="0"/>
          </a:p>
          <a:p>
            <a:pPr marL="16944" indent="0" algn="ctr">
              <a:spcBef>
                <a:spcPts val="1200"/>
              </a:spcBef>
              <a:buSzPts val="1600"/>
              <a:buFont typeface="Lato"/>
              <a:buNone/>
            </a:pPr>
            <a:endParaRPr lang="en" sz="1600" dirty="0" smtClean="0"/>
          </a:p>
          <a:p>
            <a:pPr marL="114300" indent="0" algn="ctr">
              <a:buFont typeface="Lato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30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CPWE Interviews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3700" y="1373588"/>
            <a:ext cx="7351666" cy="35523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800" u="sng" dirty="0" smtClean="0"/>
              <a:t>Year </a:t>
            </a:r>
            <a:r>
              <a:rPr lang="en-US" sz="1800" u="sng" dirty="0"/>
              <a:t>2 Objective</a:t>
            </a:r>
            <a:r>
              <a:rPr lang="en-US" sz="1800" dirty="0"/>
              <a:t>:  C</a:t>
            </a:r>
            <a:r>
              <a:rPr lang="en-US" sz="1800" dirty="0" smtClean="0"/>
              <a:t>onduct interviews with CPWE residents to </a:t>
            </a:r>
            <a:r>
              <a:rPr lang="en-US" sz="1800" dirty="0"/>
              <a:t>understand </a:t>
            </a:r>
            <a:r>
              <a:rPr lang="en-US" sz="1800" dirty="0" smtClean="0"/>
              <a:t>their </a:t>
            </a:r>
            <a:r>
              <a:rPr lang="en-US" sz="1800" dirty="0"/>
              <a:t>perspectives </a:t>
            </a:r>
            <a:r>
              <a:rPr lang="en-US" sz="1800" dirty="0" smtClean="0"/>
              <a:t>on:</a:t>
            </a:r>
          </a:p>
          <a:p>
            <a:pPr marL="858838" lvl="1" indent="-346075">
              <a:spcBef>
                <a:spcPts val="600"/>
              </a:spcBef>
              <a:buSzPct val="130000"/>
            </a:pPr>
            <a:r>
              <a:rPr lang="en-US" sz="1400" dirty="0" smtClean="0"/>
              <a:t>Program satisfaction</a:t>
            </a:r>
          </a:p>
          <a:p>
            <a:pPr marL="858838" lvl="1" indent="-346075">
              <a:spcBef>
                <a:spcPts val="600"/>
              </a:spcBef>
              <a:buSzPct val="130000"/>
            </a:pPr>
            <a:r>
              <a:rPr lang="en-US" sz="1400" dirty="0" smtClean="0"/>
              <a:t>Program challenges</a:t>
            </a:r>
          </a:p>
          <a:p>
            <a:pPr marL="858838" lvl="1" indent="-346075">
              <a:spcBef>
                <a:spcPts val="600"/>
              </a:spcBef>
              <a:buSzPct val="130000"/>
            </a:pPr>
            <a:r>
              <a:rPr lang="en-US" sz="1400" dirty="0" smtClean="0"/>
              <a:t>Potential influence of program </a:t>
            </a:r>
            <a:r>
              <a:rPr lang="en-US" sz="1400" dirty="0"/>
              <a:t>on professional development </a:t>
            </a:r>
            <a:r>
              <a:rPr lang="en-US" sz="1400" dirty="0" smtClean="0"/>
              <a:t>and future career plans</a:t>
            </a:r>
          </a:p>
          <a:p>
            <a:pPr>
              <a:spcBef>
                <a:spcPts val="1200"/>
              </a:spcBef>
            </a:pPr>
            <a:r>
              <a:rPr lang="en-US" sz="1600" dirty="0" smtClean="0"/>
              <a:t>Updated CPWE interview guide from Year 1</a:t>
            </a:r>
          </a:p>
          <a:p>
            <a:pPr>
              <a:spcBef>
                <a:spcPts val="1200"/>
              </a:spcBef>
            </a:pPr>
            <a:r>
              <a:rPr lang="en-US" sz="1600" dirty="0"/>
              <a:t>Conducting interviews with </a:t>
            </a:r>
            <a:r>
              <a:rPr lang="en-US" sz="1600" dirty="0" smtClean="0"/>
              <a:t>residents </a:t>
            </a:r>
            <a:r>
              <a:rPr lang="en-US" sz="1600" dirty="0"/>
              <a:t>(1 per HRI) </a:t>
            </a:r>
            <a:endParaRPr lang="en-US" sz="1600" dirty="0" smtClean="0"/>
          </a:p>
          <a:p>
            <a:pPr marL="858838" lvl="1" indent="-325438">
              <a:spcBef>
                <a:spcPts val="600"/>
              </a:spcBef>
              <a:buSzPct val="130000"/>
            </a:pPr>
            <a:r>
              <a:rPr lang="en-US" sz="1400" dirty="0" smtClean="0"/>
              <a:t>7 (out of 10) </a:t>
            </a:r>
            <a:r>
              <a:rPr lang="en-US" sz="1400" dirty="0"/>
              <a:t>interviews completed </a:t>
            </a:r>
          </a:p>
          <a:p>
            <a:pPr>
              <a:spcBef>
                <a:spcPts val="1200"/>
              </a:spcBef>
            </a:pPr>
            <a:r>
              <a:rPr lang="en-US" sz="1600" u="sng" dirty="0" smtClean="0"/>
              <a:t>Timeline</a:t>
            </a:r>
            <a:r>
              <a:rPr lang="en-US" sz="1600" dirty="0"/>
              <a:t>: </a:t>
            </a:r>
            <a:r>
              <a:rPr lang="en-US" sz="1600" dirty="0" smtClean="0"/>
              <a:t>June-July 2022</a:t>
            </a:r>
            <a:endParaRPr lang="en-US" sz="16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8466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Cost Analysis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3699" y="1373588"/>
            <a:ext cx="7367431" cy="35523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800" u="sng" dirty="0" smtClean="0"/>
              <a:t>Year </a:t>
            </a:r>
            <a:r>
              <a:rPr lang="en-US" sz="1800" u="sng" dirty="0"/>
              <a:t>2 </a:t>
            </a:r>
            <a:r>
              <a:rPr lang="en-US" sz="1800" u="sng" dirty="0" smtClean="0"/>
              <a:t>Objective</a:t>
            </a:r>
            <a:r>
              <a:rPr lang="en-US" sz="1800" dirty="0" smtClean="0"/>
              <a:t>:  Evaluate </a:t>
            </a:r>
            <a:r>
              <a:rPr lang="en-US" sz="1800" dirty="0"/>
              <a:t>the cost of CPAN and TCHATT program implementation</a:t>
            </a:r>
            <a:endParaRPr lang="en-US" sz="1800" dirty="0" smtClean="0"/>
          </a:p>
          <a:p>
            <a:pPr>
              <a:spcBef>
                <a:spcPts val="1200"/>
              </a:spcBef>
            </a:pPr>
            <a:r>
              <a:rPr lang="en-US" sz="1800" dirty="0"/>
              <a:t>R</a:t>
            </a:r>
            <a:r>
              <a:rPr lang="en-US" sz="1800" dirty="0" smtClean="0"/>
              <a:t>eviewed </a:t>
            </a:r>
            <a:r>
              <a:rPr lang="en-US" sz="1800" dirty="0"/>
              <a:t>existing data sources for obtaining cost data (e.g., Trayt, Lantana, and HRI quarterly reports</a:t>
            </a:r>
            <a:r>
              <a:rPr lang="en-US" sz="1800" dirty="0" smtClean="0"/>
              <a:t>)</a:t>
            </a:r>
          </a:p>
          <a:p>
            <a:pPr>
              <a:spcBef>
                <a:spcPts val="1200"/>
              </a:spcBef>
            </a:pPr>
            <a:r>
              <a:rPr lang="en-US" sz="1800" dirty="0" smtClean="0"/>
              <a:t>Developed instruments for obtaining cost/time data not available through existing sources</a:t>
            </a:r>
          </a:p>
          <a:p>
            <a:pPr lvl="1">
              <a:spcBef>
                <a:spcPts val="600"/>
              </a:spcBef>
              <a:buSzPct val="130000"/>
            </a:pPr>
            <a:r>
              <a:rPr lang="en-US" sz="1400" dirty="0" smtClean="0"/>
              <a:t>Surveys for HRIs</a:t>
            </a:r>
          </a:p>
          <a:p>
            <a:pPr lvl="1">
              <a:spcBef>
                <a:spcPts val="600"/>
              </a:spcBef>
              <a:buSzPct val="130000"/>
            </a:pPr>
            <a:r>
              <a:rPr lang="en-US" sz="1400" dirty="0" smtClean="0"/>
              <a:t>Questions added to CPAN survey (PCPs) and TCHATT survey (school personnel)</a:t>
            </a:r>
          </a:p>
          <a:p>
            <a:pPr>
              <a:spcBef>
                <a:spcPts val="1200"/>
              </a:spcBef>
            </a:pPr>
            <a:r>
              <a:rPr lang="en-US" sz="1800" u="sng" dirty="0" smtClean="0"/>
              <a:t>Timeline</a:t>
            </a:r>
            <a:r>
              <a:rPr lang="en-US" sz="1800" dirty="0" smtClean="0"/>
              <a:t>: July-August 2022 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97387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Geographic Vulnerability Index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3699" y="1373588"/>
            <a:ext cx="7328017" cy="35523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800" u="sng" dirty="0" smtClean="0"/>
              <a:t>Year 2 Objective</a:t>
            </a:r>
            <a:r>
              <a:rPr lang="en-US" sz="1800" dirty="0" smtClean="0"/>
              <a:t>:  </a:t>
            </a:r>
            <a:r>
              <a:rPr lang="en-US" sz="1800" dirty="0"/>
              <a:t>Describe CPAN </a:t>
            </a:r>
            <a:r>
              <a:rPr lang="en-US" sz="1800" dirty="0" smtClean="0"/>
              <a:t>&amp; </a:t>
            </a:r>
            <a:r>
              <a:rPr lang="en-US" sz="1800" dirty="0"/>
              <a:t>TCHATT program reach/coverage </a:t>
            </a:r>
            <a:r>
              <a:rPr lang="en-US" sz="1800" dirty="0" smtClean="0"/>
              <a:t>by </a:t>
            </a:r>
            <a:r>
              <a:rPr lang="en-US" sz="1800" dirty="0"/>
              <a:t>community </a:t>
            </a:r>
            <a:r>
              <a:rPr lang="en-US" sz="1800" dirty="0" smtClean="0"/>
              <a:t>factors, with a focus on indicators of vulnerability (e.g., geographic factors, demographic, social vulnerability)</a:t>
            </a:r>
          </a:p>
          <a:p>
            <a:pPr>
              <a:spcBef>
                <a:spcPts val="1200"/>
              </a:spcBef>
            </a:pPr>
            <a:r>
              <a:rPr lang="en-US" sz="1800" dirty="0" smtClean="0"/>
              <a:t>Developing a geographic &amp; social vulnerability index (GSVI), based on existing measures of social determinants of health</a:t>
            </a:r>
          </a:p>
          <a:p>
            <a:pPr>
              <a:spcBef>
                <a:spcPts val="1200"/>
              </a:spcBef>
            </a:pPr>
            <a:r>
              <a:rPr lang="en-US" sz="1800" dirty="0" smtClean="0"/>
              <a:t>Create a dashboard to allow program planners to view CPAN provider &amp; TCHATT school enrollment by factors comprising the GSVI index.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8260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HRI Evaluation Packets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3699" y="1373588"/>
            <a:ext cx="6989059" cy="35523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800" u="sng" dirty="0" smtClean="0"/>
              <a:t>Year 2 Objective</a:t>
            </a:r>
            <a:r>
              <a:rPr lang="en-US" sz="1800" dirty="0" smtClean="0"/>
              <a:t>:  Disseminate </a:t>
            </a:r>
            <a:r>
              <a:rPr lang="en-US" sz="1800" dirty="0"/>
              <a:t>external evaluation results to HRI leadership to promote quality improvement of the program throughout the evaluation </a:t>
            </a:r>
            <a:r>
              <a:rPr lang="en-US" sz="1800" dirty="0" smtClean="0"/>
              <a:t>period</a:t>
            </a:r>
          </a:p>
          <a:p>
            <a:pPr>
              <a:spcBef>
                <a:spcPts val="1200"/>
              </a:spcBef>
            </a:pPr>
            <a:r>
              <a:rPr lang="en-US" sz="1800" dirty="0" smtClean="0"/>
              <a:t>Developing packets for HRIs with results of Year 1 external evaluation Will schedule calls with HRIs to review results, as needed</a:t>
            </a:r>
          </a:p>
          <a:p>
            <a:pPr>
              <a:spcBef>
                <a:spcPts val="1200"/>
              </a:spcBef>
            </a:pPr>
            <a:r>
              <a:rPr lang="en-US" sz="1800" u="sng" dirty="0" smtClean="0"/>
              <a:t>Timeline</a:t>
            </a:r>
            <a:r>
              <a:rPr lang="en-US" sz="1800" dirty="0" smtClean="0"/>
              <a:t>:  August 2022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98295898"/>
      </p:ext>
    </p:extLst>
  </p:cSld>
  <p:clrMapOvr>
    <a:masterClrMapping/>
  </p:clrMapOvr>
</p:sld>
</file>

<file path=ppt/theme/theme1.xml><?xml version="1.0" encoding="utf-8"?>
<a:theme xmlns:a="http://schemas.openxmlformats.org/drawingml/2006/main" name="Antonio template">
  <a:themeElements>
    <a:clrScheme name="UTHealth Color Palette">
      <a:dk1>
        <a:srgbClr val="31243E"/>
      </a:dk1>
      <a:lt1>
        <a:srgbClr val="FFFFFF"/>
      </a:lt1>
      <a:dk2>
        <a:srgbClr val="AE6042"/>
      </a:dk2>
      <a:lt2>
        <a:srgbClr val="FFFFFF"/>
      </a:lt2>
      <a:accent1>
        <a:srgbClr val="4E738A"/>
      </a:accent1>
      <a:accent2>
        <a:srgbClr val="757578"/>
      </a:accent2>
      <a:accent3>
        <a:srgbClr val="7D708F"/>
      </a:accent3>
      <a:accent4>
        <a:srgbClr val="002856"/>
      </a:accent4>
      <a:accent5>
        <a:srgbClr val="423153"/>
      </a:accent5>
      <a:accent6>
        <a:srgbClr val="F2B826"/>
      </a:accent6>
      <a:hlink>
        <a:srgbClr val="587E6A"/>
      </a:hlink>
      <a:folHlink>
        <a:srgbClr val="00285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BD4FF0F-2CEA-4389-B9B7-9FB3643F1D13}"/>
</file>

<file path=customXml/itemProps2.xml><?xml version="1.0" encoding="utf-8"?>
<ds:datastoreItem xmlns:ds="http://schemas.openxmlformats.org/officeDocument/2006/customXml" ds:itemID="{93FB9C4D-ED44-4F15-A0C3-D3A6C8E0ADF1}"/>
</file>

<file path=customXml/itemProps3.xml><?xml version="1.0" encoding="utf-8"?>
<ds:datastoreItem xmlns:ds="http://schemas.openxmlformats.org/officeDocument/2006/customXml" ds:itemID="{DCB875B4-52F9-45B5-9A77-876B31EE648E}"/>
</file>

<file path=docProps/app.xml><?xml version="1.0" encoding="utf-8"?>
<Properties xmlns="http://schemas.openxmlformats.org/officeDocument/2006/extended-properties" xmlns:vt="http://schemas.openxmlformats.org/officeDocument/2006/docPropsVTypes">
  <TotalTime>2151</TotalTime>
  <Words>450</Words>
  <Application>Microsoft Office PowerPoint</Application>
  <PresentationFormat>On-screen Show (16:9)</PresentationFormat>
  <Paragraphs>49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Lato</vt:lpstr>
      <vt:lpstr>Arial</vt:lpstr>
      <vt:lpstr>Raleway</vt:lpstr>
      <vt:lpstr>Antonio template</vt:lpstr>
      <vt:lpstr>TCMHCC External Evaluation July 2022</vt:lpstr>
      <vt:lpstr>Trayt Data</vt:lpstr>
      <vt:lpstr>TCHATT &amp; CPAN  Surveys</vt:lpstr>
      <vt:lpstr>CPWE Interviews</vt:lpstr>
      <vt:lpstr>Cost Analysis</vt:lpstr>
      <vt:lpstr>Geographic Vulnerability Index</vt:lpstr>
      <vt:lpstr>HRI Evaluation Packets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TCMHCC External Evaluation Year 1 Findings</dc:title>
  <dc:creator>Erica Frost</dc:creator>
  <cp:lastModifiedBy>Frost, Erica L</cp:lastModifiedBy>
  <cp:revision>107</cp:revision>
  <cp:lastPrinted>2022-03-22T04:20:49Z</cp:lastPrinted>
  <dcterms:modified xsi:type="dcterms:W3CDTF">2022-07-16T02:32:09Z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