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4"/>
    <p:sldMasterId id="2147483648" r:id="rId5"/>
  </p:sldMasterIdLst>
  <p:notesMasterIdLst>
    <p:notesMasterId r:id="rId12"/>
  </p:notesMasterIdLst>
  <p:handoutMasterIdLst>
    <p:handoutMasterId r:id="rId13"/>
  </p:handoutMasterIdLst>
  <p:sldIdLst>
    <p:sldId id="259" r:id="rId6"/>
    <p:sldId id="330" r:id="rId7"/>
    <p:sldId id="331" r:id="rId8"/>
    <p:sldId id="334" r:id="rId9"/>
    <p:sldId id="332" r:id="rId10"/>
    <p:sldId id="30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27860E-DD56-F336-9CC9-7FAE6380CF77}" name="Lara O'Toole" initials="LO" userId="fc0575ee1589a563" providerId="Windows Live"/>
  <p188:author id="{1D696B15-BCBE-6025-3290-4B1E3CEF9913}" name="Susswein, Melanie" initials="SM" userId="S::melanie.susswein@austin.utexas.edu::7b98fcaf-eaac-4105-bd9c-fdda590d51cc" providerId="AD"/>
  <p188:author id="{40850A31-9F58-BD9B-59AF-E4C7D2D7E03D}" name="Nick Brothers" initials="NB" userId="1BDRAupL7PSiaW9Y8JkUfvXNAOuPlgEOxQoCHEkQp9M=" providerId="None"/>
  <p188:author id="{99CDADCF-1B40-3AE0-3D72-3A061AEB0FD3}" name="Melanie Susswein" initials="MS" userId="u72xAnym/0b7Wslhh/tYxFdJBoJpYJX66rfvm9dOWFU=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swein, Melanie" initials="SM" lastIdx="12" clrIdx="0">
    <p:extLst>
      <p:ext uri="{19B8F6BF-5375-455C-9EA6-DF929625EA0E}">
        <p15:presenceInfo xmlns:p15="http://schemas.microsoft.com/office/powerpoint/2012/main" userId="S-1-5-21-527237240-963894560-725345543-10644420" providerId="AD"/>
      </p:ext>
    </p:extLst>
  </p:cmAuthor>
  <p:cmAuthor id="2" name="Wagner, Jessica H" initials="WJH" lastIdx="7" clrIdx="1">
    <p:extLst>
      <p:ext uri="{19B8F6BF-5375-455C-9EA6-DF929625EA0E}">
        <p15:presenceInfo xmlns:p15="http://schemas.microsoft.com/office/powerpoint/2012/main" userId="S-1-5-21-527237240-963894560-725345543-5731480" providerId="AD"/>
      </p:ext>
    </p:extLst>
  </p:cmAuthor>
  <p:cmAuthor id="3" name="Kirschten, Nicole" initials="KN" lastIdx="6" clrIdx="2">
    <p:extLst>
      <p:ext uri="{19B8F6BF-5375-455C-9EA6-DF929625EA0E}">
        <p15:presenceInfo xmlns:p15="http://schemas.microsoft.com/office/powerpoint/2012/main" userId="S::nicole.kirschten@austin.utexas.edu::95cef902-7c5d-4167-b6c8-62a0489aa68e" providerId="AD"/>
      </p:ext>
    </p:extLst>
  </p:cmAuthor>
  <p:cmAuthor id="4" name="Susswein, Melanie" initials="SM [2]" lastIdx="11" clrIdx="3">
    <p:extLst>
      <p:ext uri="{19B8F6BF-5375-455C-9EA6-DF929625EA0E}">
        <p15:presenceInfo xmlns:p15="http://schemas.microsoft.com/office/powerpoint/2012/main" userId="S::melanie.susswein@austin.utexas.edu::7b98fcaf-eaac-4105-bd9c-fdda590d51cc" providerId="AD"/>
      </p:ext>
    </p:extLst>
  </p:cmAuthor>
  <p:cmAuthor id="5" name="Thompson, Asha" initials="TA" lastIdx="1" clrIdx="4">
    <p:extLst>
      <p:ext uri="{19B8F6BF-5375-455C-9EA6-DF929625EA0E}">
        <p15:presenceInfo xmlns:p15="http://schemas.microsoft.com/office/powerpoint/2012/main" userId="S::asha.thompson@austin.utexas.edu::6eb3b2c3-07cd-48cc-9b2b-18757f3f7c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5927"/>
    <a:srgbClr val="055F86"/>
    <a:srgbClr val="F89722"/>
    <a:srgbClr val="BF5700"/>
    <a:srgbClr val="333E48"/>
    <a:srgbClr val="000000"/>
    <a:srgbClr val="B7E8FC"/>
    <a:srgbClr val="D9E1E2"/>
    <a:srgbClr val="CC6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AEE0A5-2744-4361-BE79-84443CEBE279}" v="16" dt="2023-03-15T22:38:17.690"/>
    <p1510:client id="{E4365945-6E57-4E8B-A901-47C43C354E16}" v="2" dt="2023-03-15T18:42:27.562"/>
    <p1510:client id="{F60D0973-DD27-41BC-A350-92612647F49C}" v="128" dt="2023-03-15T16:52:29.7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1"/>
    <p:restoredTop sz="83333"/>
  </p:normalViewPr>
  <p:slideViewPr>
    <p:cSldViewPr snapToGrid="0">
      <p:cViewPr varScale="1">
        <p:scale>
          <a:sx n="95" d="100"/>
          <a:sy n="95" d="100"/>
        </p:scale>
        <p:origin x="168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0" d="100"/>
        <a:sy n="8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672" y="36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, Monae" userId="S::lathomas@utsystem.edu::7db095b4-bfc1-431a-b1a4-ad2abe0b6cee" providerId="AD" clId="Web-{795197B9-4AAE-9093-3F75-EFA8667E368A}"/>
    <pc:docChg chg="modSld">
      <pc:chgData name="Thomas, Monae" userId="S::lathomas@utsystem.edu::7db095b4-bfc1-431a-b1a4-ad2abe0b6cee" providerId="AD" clId="Web-{795197B9-4AAE-9093-3F75-EFA8667E368A}" dt="2023-03-20T14:55:03.891" v="0"/>
      <pc:docMkLst>
        <pc:docMk/>
      </pc:docMkLst>
      <pc:sldChg chg="modNotes">
        <pc:chgData name="Thomas, Monae" userId="S::lathomas@utsystem.edu::7db095b4-bfc1-431a-b1a4-ad2abe0b6cee" providerId="AD" clId="Web-{795197B9-4AAE-9093-3F75-EFA8667E368A}" dt="2023-03-20T14:55:03.891" v="0"/>
        <pc:sldMkLst>
          <pc:docMk/>
          <pc:sldMk cId="1061386358" sldId="33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3053B6-6217-FB4C-97B8-73F1E67098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F6E12-537A-9D4E-BE64-45F17A2B28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4B608-1760-4A4B-A7E5-7C414B65B9BB}" type="datetimeFigureOut">
              <a:rPr lang="en-US" smtClean="0"/>
              <a:t>3/20/2023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A95E8-18DD-0B40-8F2B-77EA07A39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51A46-FD89-F64A-A3D6-70441212BF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9D6BA-4A99-8740-8C5B-828AA0BF91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02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D20AE-F7E2-CB4E-9C44-11F2A84F2432}" type="datetimeFigureOut">
              <a:rPr lang="en-US" smtClean="0"/>
              <a:t>3/20/2023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7FD9A-5055-0642-ACED-3B38B2273D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56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063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www.linkedin.com</a:t>
            </a:r>
            <a:r>
              <a:rPr lang="en-US" dirty="0"/>
              <a:t>/feed/update/urn:li:activity:7008140827449298944/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www.linkedin.com</a:t>
            </a:r>
            <a:r>
              <a:rPr lang="en-US" dirty="0"/>
              <a:t>/feed/update/urn:li:activity:7028376821582745601/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www.facebook.com</a:t>
            </a:r>
            <a:r>
              <a:rPr lang="en-US" dirty="0"/>
              <a:t>/</a:t>
            </a:r>
            <a:r>
              <a:rPr lang="en-US" dirty="0" err="1"/>
              <a:t>TexasCPAN</a:t>
            </a:r>
            <a:r>
              <a:rPr lang="en-US" dirty="0"/>
              <a:t>/posts/pfbid0Xqdk85MGY2egFqnPLq3usq78MgxaQaRSfKHCHR1ZgTtoQRX5so6B1xbUCo1sUfgTl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694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3F3F3F"/>
              </a:solidFill>
              <a:effectLst/>
              <a:latin typeface="Helvetica" pitchFamily="2" charset="0"/>
            </a:endParaRPr>
          </a:p>
          <a:p>
            <a:endParaRPr lang="en-US" dirty="0">
              <a:solidFill>
                <a:srgbClr val="3F3F3F"/>
              </a:solidFill>
              <a:effectLst/>
              <a:latin typeface="Helvetica" pitchFamily="2" charset="0"/>
              <a:cs typeface="Helvetica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4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30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74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6279E-ABEE-E843-8B56-0EE764620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9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42B301-86BA-544A-BAC3-4E3116A12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C9CC33-2D11-C24F-AFC1-865B480AEC84}"/>
              </a:ext>
            </a:extLst>
          </p:cNvPr>
          <p:cNvSpPr txBox="1">
            <a:spLocks/>
          </p:cNvSpPr>
          <p:nvPr userDrawn="1"/>
        </p:nvSpPr>
        <p:spPr>
          <a:xfrm>
            <a:off x="660400" y="4379261"/>
            <a:ext cx="10515600" cy="6096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67" dirty="0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70F3E4F8-D783-F441-8405-49ABA4A03A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080" y="5058490"/>
            <a:ext cx="10439400" cy="341686"/>
          </a:xfrm>
          <a:prstGeom prst="rect">
            <a:avLst/>
          </a:prstGeom>
        </p:spPr>
        <p:txBody>
          <a:bodyPr anchor="b"/>
          <a:lstStyle>
            <a:lvl1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1pPr>
            <a:lvl2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2pPr>
            <a:lvl3pPr marL="0" indent="0" algn="l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</a:lstStyle>
          <a:p>
            <a:pPr lvl="0"/>
            <a:r>
              <a:rPr lang="en-US"/>
              <a:t>Click to add speaker or grant/contract information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3FB8CC9-E9B6-4647-A9F1-0BC2D46BC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080" y="4289313"/>
            <a:ext cx="8204200" cy="5940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2pPr>
            <a:lvl3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3pPr>
            <a:lvl4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4pPr>
            <a:lvl5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5pPr>
          </a:lstStyle>
          <a:p>
            <a:pPr lvl="0"/>
            <a:r>
              <a:rPr lang="en-US"/>
              <a:t>Center for Health Communication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C4D2BCD-1DAA-864F-BE57-D288204C01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7080" y="2236164"/>
            <a:ext cx="10439400" cy="1878012"/>
          </a:xfrm>
          <a:prstGeom prst="rect">
            <a:avLst/>
          </a:prstGeo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lang="en-US" sz="6400" b="1" i="0" strike="noStrike" kern="800" cap="all" normalizeH="0" baseline="0" dirty="0">
                <a:solidFill>
                  <a:schemeClr val="bg1"/>
                </a:solidFill>
                <a:latin typeface="+mj-lt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38F0E-DD87-0946-A49E-EE0CB1E699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79" y="674893"/>
            <a:ext cx="3599180" cy="525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E2600D-BFF1-DB4E-8970-85CC3A9B59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4223" y="1707768"/>
            <a:ext cx="3156026" cy="18629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AAB20F-40CF-804F-8A85-99DE19415C01}"/>
              </a:ext>
            </a:extLst>
          </p:cNvPr>
          <p:cNvCxnSpPr>
            <a:cxnSpLocks/>
          </p:cNvCxnSpPr>
          <p:nvPr userDrawn="1"/>
        </p:nvCxnSpPr>
        <p:spPr>
          <a:xfrm>
            <a:off x="1143715" y="1437591"/>
            <a:ext cx="3166534" cy="0"/>
          </a:xfrm>
          <a:prstGeom prst="line">
            <a:avLst/>
          </a:prstGeom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09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B1B53887-BD1D-3140-9AAB-71F3DF9D9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4"/>
          <a:stretch/>
        </p:blipFill>
        <p:spPr>
          <a:xfrm flipH="1">
            <a:off x="0" y="357"/>
            <a:ext cx="4076700" cy="68576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FBAA39A-32FB-BB48-8C22-1C28B51C2EF5}"/>
              </a:ext>
            </a:extLst>
          </p:cNvPr>
          <p:cNvSpPr/>
          <p:nvPr userDrawn="1"/>
        </p:nvSpPr>
        <p:spPr>
          <a:xfrm>
            <a:off x="0" y="0"/>
            <a:ext cx="4076700" cy="686422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D77FBB9-E489-8942-A137-8E1A92BE70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3400" y="5770254"/>
            <a:ext cx="2781300" cy="554346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36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C0C3168-50E5-BC48-B15C-C415849FC92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98937" y="1061303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EE78B6D9-BDA2-724B-965C-B143D98BAE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98937" y="2084989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504FCD33-06A1-1443-A688-17AD49FAAFA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98937" y="3108675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24FD5AAF-C7C0-9447-9EAC-E823D29FAB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98937" y="4132361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DD12E56E-D49C-BB40-BD07-860E08A14F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98937" y="5156047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922533-CE2B-6D4B-9848-8F841E429ED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83586" y="1061302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CF0E94E-4D3D-6A44-9FEC-5673B955794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8610" y="2081558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F0B6CB6-85CE-CA44-89D1-EFA6C50369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78611" y="413236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356ABAA4-6B5A-D142-962F-B6112A6BAD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78610" y="3112105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D319CFE5-510E-A74B-A583-A72AC0607D7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78612" y="515589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4787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is Health Commun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3087BC9-611C-0147-99BE-C20A0A1CDC82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5AE9D2-E897-3741-BEBC-80D1511BB7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394" b="7394"/>
          <a:stretch/>
        </p:blipFill>
        <p:spPr>
          <a:xfrm>
            <a:off x="545878" y="523431"/>
            <a:ext cx="11119660" cy="6134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B8AB91-BB63-D042-9DFD-8225781132F8}"/>
              </a:ext>
            </a:extLst>
          </p:cNvPr>
          <p:cNvSpPr/>
          <p:nvPr userDrawn="1"/>
        </p:nvSpPr>
        <p:spPr>
          <a:xfrm>
            <a:off x="545878" y="523431"/>
            <a:ext cx="11119660" cy="61341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88A3A74-C23C-4744-BB51-D3B6BD96B989}"/>
              </a:ext>
            </a:extLst>
          </p:cNvPr>
          <p:cNvSpPr txBox="1">
            <a:spLocks/>
          </p:cNvSpPr>
          <p:nvPr userDrawn="1"/>
        </p:nvSpPr>
        <p:spPr>
          <a:xfrm>
            <a:off x="3398533" y="3687463"/>
            <a:ext cx="5414350" cy="1211343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fontAlgn="auto" latinLnBrk="0" hangingPunct="1">
              <a:lnSpc>
                <a:spcPts val="38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+mn-lt"/>
              </a:rPr>
              <a:t>Health communication is the </a:t>
            </a:r>
            <a:r>
              <a:rPr lang="en-US" b="1" dirty="0"/>
              <a:t>science and art </a:t>
            </a:r>
            <a:r>
              <a:rPr lang="en-US" dirty="0">
                <a:latin typeface="+mn-lt"/>
              </a:rPr>
              <a:t>of using communication to advance the health and well-being of people and populations.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1AD374D-23E7-FB43-99EB-380372102EAD}"/>
              </a:ext>
            </a:extLst>
          </p:cNvPr>
          <p:cNvSpPr txBox="1">
            <a:spLocks/>
          </p:cNvSpPr>
          <p:nvPr userDrawn="1"/>
        </p:nvSpPr>
        <p:spPr>
          <a:xfrm>
            <a:off x="3398533" y="2300826"/>
            <a:ext cx="5414350" cy="105511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bg1"/>
                </a:solidFill>
                <a:latin typeface="+mj-lt"/>
              </a:rPr>
              <a:t>WHAT IS </a:t>
            </a:r>
            <a: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HEALTH</a:t>
            </a:r>
            <a:b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COMMUNICATION?</a:t>
            </a:r>
          </a:p>
        </p:txBody>
      </p:sp>
    </p:spTree>
    <p:extLst>
      <p:ext uri="{BB962C8B-B14F-4D97-AF65-F5344CB8AC3E}">
        <p14:creationId xmlns:p14="http://schemas.microsoft.com/office/powerpoint/2010/main" val="362744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5776" y="533400"/>
            <a:ext cx="6592824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4D6FE-5CF1-8946-B589-76BB7B7AEA05}"/>
              </a:ext>
            </a:extLst>
          </p:cNvPr>
          <p:cNvSpPr txBox="1"/>
          <p:nvPr userDrawn="1"/>
        </p:nvSpPr>
        <p:spPr>
          <a:xfrm>
            <a:off x="533400" y="1607710"/>
            <a:ext cx="4223795" cy="109376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3820"/>
              </a:lnSpc>
            </a:pPr>
            <a:r>
              <a:rPr lang="en-GB" sz="3600" dirty="0">
                <a:solidFill>
                  <a:schemeClr val="tx2"/>
                </a:solidFill>
                <a:latin typeface="+mj-lt"/>
              </a:rPr>
              <a:t>OUR </a:t>
            </a:r>
          </a:p>
          <a:p>
            <a:pPr>
              <a:lnSpc>
                <a:spcPts val="3820"/>
              </a:lnSpc>
            </a:pPr>
            <a:r>
              <a:rPr lang="en-GB" sz="3600" dirty="0">
                <a:solidFill>
                  <a:schemeClr val="tx2"/>
                </a:solidFill>
                <a:latin typeface="+mj-lt"/>
              </a:rPr>
              <a:t>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98204-577B-D446-8DA6-145EF7262AC6}"/>
              </a:ext>
            </a:extLst>
          </p:cNvPr>
          <p:cNvSpPr txBox="1"/>
          <p:nvPr userDrawn="1"/>
        </p:nvSpPr>
        <p:spPr>
          <a:xfrm>
            <a:off x="533400" y="2898240"/>
            <a:ext cx="42237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Our people have</a:t>
            </a:r>
            <a:r>
              <a:rPr lang="en-US" sz="1600" b="1" dirty="0">
                <a:solidFill>
                  <a:schemeClr val="tx1"/>
                </a:solidFill>
              </a:rPr>
              <a:t> broad and deep communication expertise</a:t>
            </a:r>
            <a:r>
              <a:rPr lang="en-US" sz="1600" dirty="0">
                <a:solidFill>
                  <a:schemeClr val="tx1"/>
                </a:solidFill>
              </a:rPr>
              <a:t> that allows our Center to lead the creation of </a:t>
            </a:r>
            <a:r>
              <a:rPr lang="en-US" sz="1600" b="1" dirty="0">
                <a:solidFill>
                  <a:schemeClr val="tx1"/>
                </a:solidFill>
              </a:rPr>
              <a:t>evidence-based health communication</a:t>
            </a:r>
            <a:r>
              <a:rPr lang="en-US" sz="1600" dirty="0">
                <a:solidFill>
                  <a:schemeClr val="tx1"/>
                </a:solidFill>
              </a:rPr>
              <a:t> scholarship, education, and practice.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Our interdisciplinary group of scholars embraces opportunities to use communication to improve the health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of people around the globe.</a:t>
            </a:r>
          </a:p>
        </p:txBody>
      </p:sp>
    </p:spTree>
    <p:extLst>
      <p:ext uri="{BB962C8B-B14F-4D97-AF65-F5344CB8AC3E}">
        <p14:creationId xmlns:p14="http://schemas.microsoft.com/office/powerpoint/2010/main" val="1936895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0E84C-A6BF-2442-9F03-D19710C97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278" y="3141298"/>
            <a:ext cx="3024553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3E876D0-37DA-DB47-846F-33FD0ACC34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31323" y="3141298"/>
            <a:ext cx="3247292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29F7A47-9737-884C-A795-F3FEA1124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7171" y="3141297"/>
            <a:ext cx="2878017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7A2F2C-1D99-2E4E-B476-FB492EF855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364" y="2503978"/>
            <a:ext cx="3543300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Research.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6F47AB2C-4651-BA41-8633-4550A5B75C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4339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practice.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9DC260E-59AF-5743-811D-A54DAB4BE3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3021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Education.</a:t>
            </a:r>
          </a:p>
        </p:txBody>
      </p:sp>
    </p:spTree>
    <p:extLst>
      <p:ext uri="{BB962C8B-B14F-4D97-AF65-F5344CB8AC3E}">
        <p14:creationId xmlns:p14="http://schemas.microsoft.com/office/powerpoint/2010/main" val="2627244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51FC8B2-7C22-714E-A7EB-A4019B0080D7}"/>
              </a:ext>
            </a:extLst>
          </p:cNvPr>
          <p:cNvSpPr/>
          <p:nvPr userDrawn="1"/>
        </p:nvSpPr>
        <p:spPr>
          <a:xfrm>
            <a:off x="896792" y="2361572"/>
            <a:ext cx="2134855" cy="2134855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CE00084-C525-8340-A855-5141EC17856C}"/>
              </a:ext>
            </a:extLst>
          </p:cNvPr>
          <p:cNvSpPr/>
          <p:nvPr userDrawn="1"/>
        </p:nvSpPr>
        <p:spPr>
          <a:xfrm>
            <a:off x="3652496" y="2361572"/>
            <a:ext cx="2134855" cy="2134855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1C1AD2D-432D-4D48-8AD5-7E67AA0E765C}"/>
              </a:ext>
            </a:extLst>
          </p:cNvPr>
          <p:cNvSpPr/>
          <p:nvPr userDrawn="1"/>
        </p:nvSpPr>
        <p:spPr>
          <a:xfrm>
            <a:off x="6409343" y="2361572"/>
            <a:ext cx="2134855" cy="2134855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91A261-38CF-E641-9620-36A82B2F4FE1}"/>
              </a:ext>
            </a:extLst>
          </p:cNvPr>
          <p:cNvSpPr/>
          <p:nvPr userDrawn="1"/>
        </p:nvSpPr>
        <p:spPr>
          <a:xfrm>
            <a:off x="9166191" y="2361572"/>
            <a:ext cx="2134855" cy="2134855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FF23BD-FBD0-9441-BE6E-36C3907F6F3D}"/>
              </a:ext>
            </a:extLst>
          </p:cNvPr>
          <p:cNvSpPr/>
          <p:nvPr userDrawn="1"/>
        </p:nvSpPr>
        <p:spPr>
          <a:xfrm>
            <a:off x="1100244" y="2565025"/>
            <a:ext cx="1727949" cy="1727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49C814-5199-0C48-B8B9-2E0661548207}"/>
              </a:ext>
            </a:extLst>
          </p:cNvPr>
          <p:cNvSpPr/>
          <p:nvPr userDrawn="1"/>
        </p:nvSpPr>
        <p:spPr>
          <a:xfrm>
            <a:off x="3855948" y="2565025"/>
            <a:ext cx="1727949" cy="172794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731BD2-846C-0444-88F9-0250A3DF6060}"/>
              </a:ext>
            </a:extLst>
          </p:cNvPr>
          <p:cNvSpPr/>
          <p:nvPr userDrawn="1"/>
        </p:nvSpPr>
        <p:spPr>
          <a:xfrm>
            <a:off x="6626480" y="2565025"/>
            <a:ext cx="1727949" cy="1727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A05F25-38D7-6941-BB38-BF6CC10C6CAF}"/>
              </a:ext>
            </a:extLst>
          </p:cNvPr>
          <p:cNvSpPr/>
          <p:nvPr userDrawn="1"/>
        </p:nvSpPr>
        <p:spPr>
          <a:xfrm>
            <a:off x="9369643" y="2565025"/>
            <a:ext cx="1727949" cy="1727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EEB9AD2-C69D-8449-BFFD-3F83746A0A90}"/>
              </a:ext>
            </a:extLst>
          </p:cNvPr>
          <p:cNvCxnSpPr/>
          <p:nvPr userDrawn="1"/>
        </p:nvCxnSpPr>
        <p:spPr>
          <a:xfrm>
            <a:off x="313006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E7E379-1010-F04F-B4A4-3EA6E2A4114D}"/>
              </a:ext>
            </a:extLst>
          </p:cNvPr>
          <p:cNvCxnSpPr/>
          <p:nvPr userDrawn="1"/>
        </p:nvCxnSpPr>
        <p:spPr>
          <a:xfrm>
            <a:off x="5902569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0BFA1C-5F1C-9048-BB51-295DDE740677}"/>
              </a:ext>
            </a:extLst>
          </p:cNvPr>
          <p:cNvCxnSpPr/>
          <p:nvPr userDrawn="1"/>
        </p:nvCxnSpPr>
        <p:spPr>
          <a:xfrm>
            <a:off x="865749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B11BB2C-E4C4-D141-B8E5-DB215621C544}"/>
              </a:ext>
            </a:extLst>
          </p:cNvPr>
          <p:cNvSpPr txBox="1"/>
          <p:nvPr userDrawn="1"/>
        </p:nvSpPr>
        <p:spPr>
          <a:xfrm>
            <a:off x="890954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RESEARCH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B45591-3003-F64B-AF42-FCB04EB22FFE}"/>
              </a:ext>
            </a:extLst>
          </p:cNvPr>
          <p:cNvSpPr txBox="1"/>
          <p:nvPr userDrawn="1"/>
        </p:nvSpPr>
        <p:spPr>
          <a:xfrm>
            <a:off x="3636836" y="3247238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INSIGHT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11D36-2782-B246-B28B-2F1AC833FC9B}"/>
              </a:ext>
            </a:extLst>
          </p:cNvPr>
          <p:cNvSpPr txBox="1"/>
          <p:nvPr userDrawn="1"/>
        </p:nvSpPr>
        <p:spPr>
          <a:xfrm>
            <a:off x="6404494" y="3114626"/>
            <a:ext cx="21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STRATEGY +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MESSAGING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CCC92B-BDF7-784B-9244-BEE36B04328B}"/>
              </a:ext>
            </a:extLst>
          </p:cNvPr>
          <p:cNvSpPr txBox="1"/>
          <p:nvPr userDrawn="1"/>
        </p:nvSpPr>
        <p:spPr>
          <a:xfrm>
            <a:off x="9159572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+mn-lt"/>
              </a:rPr>
              <a:t>TACTIC</a:t>
            </a:r>
          </a:p>
        </p:txBody>
      </p:sp>
    </p:spTree>
    <p:extLst>
      <p:ext uri="{BB962C8B-B14F-4D97-AF65-F5344CB8AC3E}">
        <p14:creationId xmlns:p14="http://schemas.microsoft.com/office/powerpoint/2010/main" val="15631589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21D0337-DC66-584B-9420-6B543B69286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1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B83C6BD5-47B0-A94C-8531-BCA44C97AD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700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research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D6A57-5FD7-D44B-BED2-CC09772B4777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D959F-A944-0041-9346-5B4A4097009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1EBDE0-5C5B-DD41-8054-34647147D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8922" y="2327148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911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113D7B0-9AC6-5246-97DE-3EAE76A5D6F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A0775B8-D9FD-8443-BBD3-65A61AE4A1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7D8713D-87DE-3842-B587-8072868E79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insight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668599-318F-0840-80FE-9B66E02815E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31F752-ABDF-694B-BDC9-A4CC3331F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4621" y="2143733"/>
            <a:ext cx="2057400" cy="20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95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43BED5-4633-F947-B0D0-47AB04682EB6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A9F472-F50B-EF46-A4FD-EFBCAAF2D7A7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43034C-950C-8347-BE94-9C8F768B8A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E8F15A43-CF7E-8546-9712-A0ACA77E6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Strategy + messaging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599D93-DEC4-C748-BDF0-309D865E9F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9313" y="2334063"/>
            <a:ext cx="140801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F1F765-8771-D94A-8F15-BDDA703325C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18D03E-398C-E144-938A-EFAE4DB64ACC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34DFFC80-4827-BA49-9BC5-20C5551D4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TACTIC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90DEB2A-B18C-5243-BA07-9D04E84B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0F0C72-147E-254C-8507-64B023FCF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6485" y="2327148"/>
            <a:ext cx="155367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31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6700" y="533400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1600200"/>
            <a:ext cx="3151496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DB9A2F2-1242-1B46-B7DF-1D7D17DB9D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1421884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399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88907" y="1600200"/>
            <a:ext cx="3169693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8" name="Text Placeholder 27">
            <a:extLst>
              <a:ext uri="{FF2B5EF4-FFF2-40B4-BE49-F238E27FC236}">
                <a16:creationId xmlns:a16="http://schemas.microsoft.com/office/drawing/2014/main" id="{B212C390-CD0C-D24E-BBA3-C54DB36768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88907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256716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8FFA99-5E11-7F4B-8ED4-CDB56DDEA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1" y="533400"/>
            <a:ext cx="11125200" cy="61339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3F0FAA-A83F-A242-A8D5-5CB9B29090FC}"/>
              </a:ext>
            </a:extLst>
          </p:cNvPr>
          <p:cNvSpPr/>
          <p:nvPr userDrawn="1"/>
        </p:nvSpPr>
        <p:spPr>
          <a:xfrm>
            <a:off x="555967" y="533400"/>
            <a:ext cx="11125200" cy="6133956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DAD99C1-EAC3-424A-97FA-C9DAF4FB1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06400" y="2645887"/>
            <a:ext cx="6161396" cy="2523113"/>
          </a:xfrm>
          <a:prstGeom prst="rect">
            <a:avLst/>
          </a:prstGeom>
          <a:noFill/>
        </p:spPr>
        <p:txBody>
          <a:bodyPr lIns="182880" tIns="91440" rIns="182880" bIns="91440" anchor="t" anchorCtr="0">
            <a:normAutofit/>
          </a:bodyPr>
          <a:lstStyle>
            <a:lvl1pPr marL="0" indent="45720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This quote is 100% editable. Adjust it to your needs and capture your audience’s attention.”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FA694-8681-FE40-95BC-E37373E3BD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638757" y="2458319"/>
            <a:ext cx="923634" cy="72825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0DDE8D0-BD08-AC42-81FE-5C0DEE9D45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06400" y="5142118"/>
            <a:ext cx="6161396" cy="3138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- First Last</a:t>
            </a:r>
          </a:p>
        </p:txBody>
      </p:sp>
    </p:spTree>
    <p:extLst>
      <p:ext uri="{BB962C8B-B14F-4D97-AF65-F5344CB8AC3E}">
        <p14:creationId xmlns:p14="http://schemas.microsoft.com/office/powerpoint/2010/main" val="315868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3AD2221A-0909-1241-985C-803E2DC70D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THE CHC TEAM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9F4B87E0-6C91-3442-BA25-0DCC5E87C41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02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Affili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22903DE-AF14-AD41-BB39-5CBFE21CC3BE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6148606F-0F19-4A41-95D6-BF3F372DF8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399" y="1042345"/>
            <a:ext cx="5562600" cy="111570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cap="all" spc="100" baseline="0">
                <a:solidFill>
                  <a:schemeClr val="tx2"/>
                </a:solidFill>
                <a:latin typeface="+mj-lt"/>
              </a:defRPr>
            </a:lvl1pPr>
            <a:lvl2pPr algn="ctr">
              <a:defRPr cap="all" spc="100" baseline="0"/>
            </a:lvl2pPr>
            <a:lvl3pPr algn="ctr">
              <a:defRPr cap="all" spc="100" baseline="0"/>
            </a:lvl3pPr>
            <a:lvl4pPr algn="ctr">
              <a:defRPr cap="all" spc="100" baseline="0"/>
            </a:lvl4pPr>
            <a:lvl5pPr algn="ctr">
              <a:defRPr cap="all" spc="100" baseline="0"/>
            </a:lvl5pPr>
          </a:lstStyle>
          <a:p>
            <a:pPr lvl="0"/>
            <a:r>
              <a:rPr lang="en-US"/>
              <a:t>Our</a:t>
            </a:r>
          </a:p>
          <a:p>
            <a:pPr lvl="0"/>
            <a:r>
              <a:rPr lang="en-US"/>
              <a:t>affiliates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DA0131B7-F830-9749-90B2-BE2D51E773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1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1190EB8-B7D0-6E48-B239-7D381710E0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2800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739F6FE2-BAD8-A94C-AA2F-6EA5583B5B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4099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B6BF9F7-F56C-8940-8643-5EAB43E0F3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498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1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26D10252-59F3-F746-A4B7-B9C5ACCB128C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19" name="Text Placeholder 42">
            <a:extLst>
              <a:ext uri="{FF2B5EF4-FFF2-40B4-BE49-F238E27FC236}">
                <a16:creationId xmlns:a16="http://schemas.microsoft.com/office/drawing/2014/main" id="{AB80B76F-2E06-F04B-998C-FF54263C2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912" y="4226284"/>
            <a:ext cx="2374842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7B2FC9A-2DCC-0B43-8C2F-311ED4933E6D}"/>
              </a:ext>
            </a:extLst>
          </p:cNvPr>
          <p:cNvCxnSpPr>
            <a:cxnSpLocks/>
          </p:cNvCxnSpPr>
          <p:nvPr userDrawn="1"/>
        </p:nvCxnSpPr>
        <p:spPr>
          <a:xfrm>
            <a:off x="65697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12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 Placeholder 149">
            <a:extLst>
              <a:ext uri="{FF2B5EF4-FFF2-40B4-BE49-F238E27FC236}">
                <a16:creationId xmlns:a16="http://schemas.microsoft.com/office/drawing/2014/main" id="{86BF0079-6E74-424D-8552-33E2EEAC91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248" y="3694042"/>
            <a:ext cx="2374841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 </a:t>
            </a:r>
            <a:br>
              <a:rPr lang="en-US"/>
            </a:br>
            <a:r>
              <a:rPr lang="en-US"/>
              <a:t>summer 2018</a:t>
            </a:r>
          </a:p>
        </p:txBody>
      </p:sp>
      <p:sp>
        <p:nvSpPr>
          <p:cNvPr id="122" name="Text Placeholder 42">
            <a:extLst>
              <a:ext uri="{FF2B5EF4-FFF2-40B4-BE49-F238E27FC236}">
                <a16:creationId xmlns:a16="http://schemas.microsoft.com/office/drawing/2014/main" id="{AF9B3064-A419-6E46-9A67-9E20FF6F3B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68622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3" name="Text Placeholder 149">
            <a:extLst>
              <a:ext uri="{FF2B5EF4-FFF2-40B4-BE49-F238E27FC236}">
                <a16:creationId xmlns:a16="http://schemas.microsoft.com/office/drawing/2014/main" id="{A31ED498-C9DE-BB49-BAC3-64874BD94C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70817" y="3694042"/>
            <a:ext cx="2436119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2018</a:t>
            </a:r>
          </a:p>
        </p:txBody>
      </p:sp>
      <p:sp>
        <p:nvSpPr>
          <p:cNvPr id="124" name="Text Placeholder 42">
            <a:extLst>
              <a:ext uri="{FF2B5EF4-FFF2-40B4-BE49-F238E27FC236}">
                <a16:creationId xmlns:a16="http://schemas.microsoft.com/office/drawing/2014/main" id="{9FC79106-3A5B-414C-99A6-0E6E098A35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62610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5" name="Text Placeholder 149">
            <a:extLst>
              <a:ext uri="{FF2B5EF4-FFF2-40B4-BE49-F238E27FC236}">
                <a16:creationId xmlns:a16="http://schemas.microsoft.com/office/drawing/2014/main" id="{97726078-5840-DB41-9E94-F548F1AD2A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0417" y="3692909"/>
            <a:ext cx="2436117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</a:t>
            </a:r>
            <a:br>
              <a:rPr lang="en-US"/>
            </a:br>
            <a:r>
              <a:rPr lang="en-US"/>
              <a:t>summer 2019</a:t>
            </a:r>
          </a:p>
        </p:txBody>
      </p:sp>
      <p:sp>
        <p:nvSpPr>
          <p:cNvPr id="126" name="Text Placeholder 42">
            <a:extLst>
              <a:ext uri="{FF2B5EF4-FFF2-40B4-BE49-F238E27FC236}">
                <a16:creationId xmlns:a16="http://schemas.microsoft.com/office/drawing/2014/main" id="{78BB0B06-19B7-C646-90C0-DC4A7A32D0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56595" y="4226284"/>
            <a:ext cx="2374841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7" name="Text Placeholder 149">
            <a:extLst>
              <a:ext uri="{FF2B5EF4-FFF2-40B4-BE49-F238E27FC236}">
                <a16:creationId xmlns:a16="http://schemas.microsoft.com/office/drawing/2014/main" id="{67C4C46C-C3B9-E340-A97E-08FCE081C75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6264" y="3692909"/>
            <a:ext cx="2418725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2019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D6A7948-0332-6A43-8A55-EF38AF544451}"/>
              </a:ext>
            </a:extLst>
          </p:cNvPr>
          <p:cNvCxnSpPr>
            <a:cxnSpLocks/>
          </p:cNvCxnSpPr>
          <p:nvPr userDrawn="1"/>
        </p:nvCxnSpPr>
        <p:spPr>
          <a:xfrm>
            <a:off x="338968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12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1CE175EC-97C1-7D4E-AE04-156176F53A07}"/>
              </a:ext>
            </a:extLst>
          </p:cNvPr>
          <p:cNvCxnSpPr>
            <a:cxnSpLocks/>
          </p:cNvCxnSpPr>
          <p:nvPr userDrawn="1"/>
        </p:nvCxnSpPr>
        <p:spPr>
          <a:xfrm>
            <a:off x="6183676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03FC5FC-9998-0443-941B-D721350E99B1}"/>
              </a:ext>
            </a:extLst>
          </p:cNvPr>
          <p:cNvCxnSpPr>
            <a:cxnSpLocks/>
          </p:cNvCxnSpPr>
          <p:nvPr userDrawn="1"/>
        </p:nvCxnSpPr>
        <p:spPr>
          <a:xfrm>
            <a:off x="8977664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9F4700BC-065C-F14D-8CF4-E6FD6F663316}"/>
              </a:ext>
            </a:extLst>
          </p:cNvPr>
          <p:cNvSpPr/>
          <p:nvPr userDrawn="1"/>
        </p:nvSpPr>
        <p:spPr>
          <a:xfrm>
            <a:off x="4055309" y="1995888"/>
            <a:ext cx="1438146" cy="1438146"/>
          </a:xfrm>
          <a:prstGeom prst="ellipse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003047B2-DDD0-CD44-A07B-3318E1EA2327}"/>
              </a:ext>
            </a:extLst>
          </p:cNvPr>
          <p:cNvSpPr/>
          <p:nvPr userDrawn="1"/>
        </p:nvSpPr>
        <p:spPr>
          <a:xfrm>
            <a:off x="4204665" y="2132944"/>
            <a:ext cx="1164034" cy="1164034"/>
          </a:xfrm>
          <a:prstGeom prst="ellipse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Shape 2615">
            <a:extLst>
              <a:ext uri="{FF2B5EF4-FFF2-40B4-BE49-F238E27FC236}">
                <a16:creationId xmlns:a16="http://schemas.microsoft.com/office/drawing/2014/main" id="{33B87555-F0E7-6C4B-8EAA-61C2DF5CBED0}"/>
              </a:ext>
            </a:extLst>
          </p:cNvPr>
          <p:cNvSpPr/>
          <p:nvPr userDrawn="1"/>
        </p:nvSpPr>
        <p:spPr>
          <a:xfrm>
            <a:off x="4488573" y="2436157"/>
            <a:ext cx="579839" cy="579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8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8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algn="ctr" defTabSz="22836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1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5454AC-A19E-A845-BCB9-E98EFA6DD845}"/>
              </a:ext>
            </a:extLst>
          </p:cNvPr>
          <p:cNvGrpSpPr/>
          <p:nvPr userDrawn="1"/>
        </p:nvGrpSpPr>
        <p:grpSpPr>
          <a:xfrm>
            <a:off x="6812156" y="1995888"/>
            <a:ext cx="1438146" cy="1438146"/>
            <a:chOff x="6812156" y="1995888"/>
            <a:chExt cx="1438146" cy="143814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E7F1955-A3A0-8444-81B7-08BA151BEE75}"/>
                </a:ext>
              </a:extLst>
            </p:cNvPr>
            <p:cNvSpPr/>
            <p:nvPr userDrawn="1"/>
          </p:nvSpPr>
          <p:spPr>
            <a:xfrm>
              <a:off x="6812156" y="1995888"/>
              <a:ext cx="1438146" cy="1438146"/>
            </a:xfrm>
            <a:prstGeom prst="ellipse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CA37EF8-6BC2-564B-A2A8-1753FE8F3A16}"/>
                </a:ext>
              </a:extLst>
            </p:cNvPr>
            <p:cNvSpPr/>
            <p:nvPr userDrawn="1"/>
          </p:nvSpPr>
          <p:spPr>
            <a:xfrm>
              <a:off x="6949211" y="2132944"/>
              <a:ext cx="1164034" cy="11640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Shape 2591">
              <a:extLst>
                <a:ext uri="{FF2B5EF4-FFF2-40B4-BE49-F238E27FC236}">
                  <a16:creationId xmlns:a16="http://schemas.microsoft.com/office/drawing/2014/main" id="{35FACE29-2CAE-7741-8DDB-220724771D27}"/>
                </a:ext>
              </a:extLst>
            </p:cNvPr>
            <p:cNvSpPr/>
            <p:nvPr userDrawn="1"/>
          </p:nvSpPr>
          <p:spPr>
            <a:xfrm>
              <a:off x="7244529" y="2413677"/>
              <a:ext cx="564969" cy="564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32" tIns="19032" rIns="19032" bIns="19032" anchor="ctr"/>
            <a:lstStyle/>
            <a:p>
              <a:pPr algn="ctr" defTabSz="228369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61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1" name="Oval 130">
            <a:extLst>
              <a:ext uri="{FF2B5EF4-FFF2-40B4-BE49-F238E27FC236}">
                <a16:creationId xmlns:a16="http://schemas.microsoft.com/office/drawing/2014/main" id="{3C549D32-464E-734A-B3B3-E8C9465111D4}"/>
              </a:ext>
            </a:extLst>
          </p:cNvPr>
          <p:cNvSpPr/>
          <p:nvPr userDrawn="1"/>
        </p:nvSpPr>
        <p:spPr>
          <a:xfrm>
            <a:off x="1299605" y="2006971"/>
            <a:ext cx="1438146" cy="1438146"/>
          </a:xfrm>
          <a:prstGeom prst="ellipse">
            <a:avLst/>
          </a:prstGeom>
          <a:solidFill>
            <a:schemeClr val="accent1">
              <a:alpha val="1238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A0D1896-EAE3-D346-A503-864C59E4DB88}"/>
              </a:ext>
            </a:extLst>
          </p:cNvPr>
          <p:cNvSpPr/>
          <p:nvPr userDrawn="1"/>
        </p:nvSpPr>
        <p:spPr>
          <a:xfrm>
            <a:off x="1435517" y="2132944"/>
            <a:ext cx="1164034" cy="1164034"/>
          </a:xfrm>
          <a:prstGeom prst="ellipse">
            <a:avLst/>
          </a:prstGeom>
          <a:solidFill>
            <a:schemeClr val="accent1">
              <a:alpha val="1238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Shape 2397">
            <a:extLst>
              <a:ext uri="{FF2B5EF4-FFF2-40B4-BE49-F238E27FC236}">
                <a16:creationId xmlns:a16="http://schemas.microsoft.com/office/drawing/2014/main" id="{793C9A57-51CB-D049-9ECF-C33F8D10DDA5}"/>
              </a:ext>
            </a:extLst>
          </p:cNvPr>
          <p:cNvSpPr/>
          <p:nvPr userDrawn="1"/>
        </p:nvSpPr>
        <p:spPr>
          <a:xfrm>
            <a:off x="1731301" y="2454770"/>
            <a:ext cx="572465" cy="520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algn="ctr" defTabSz="22857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3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34F8D5B-110F-1445-A93B-959474A4227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timeline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2E0EED-4F70-9845-A88D-E9C3B7ED0685}"/>
              </a:ext>
            </a:extLst>
          </p:cNvPr>
          <p:cNvGrpSpPr/>
          <p:nvPr userDrawn="1"/>
        </p:nvGrpSpPr>
        <p:grpSpPr>
          <a:xfrm>
            <a:off x="9569004" y="1995888"/>
            <a:ext cx="1438146" cy="1438146"/>
            <a:chOff x="9569004" y="1995888"/>
            <a:chExt cx="1438146" cy="143814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15B49A42-23FC-B747-9DA7-1CCEC354B135}"/>
                </a:ext>
              </a:extLst>
            </p:cNvPr>
            <p:cNvSpPr/>
            <p:nvPr userDrawn="1"/>
          </p:nvSpPr>
          <p:spPr>
            <a:xfrm>
              <a:off x="9569004" y="1995888"/>
              <a:ext cx="1438146" cy="1438146"/>
            </a:xfrm>
            <a:prstGeom prst="ellipse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FF799E18-F4B4-4B40-82A4-D396A43F30EC}"/>
                </a:ext>
              </a:extLst>
            </p:cNvPr>
            <p:cNvSpPr/>
            <p:nvPr userDrawn="1"/>
          </p:nvSpPr>
          <p:spPr>
            <a:xfrm>
              <a:off x="9706058" y="2132944"/>
              <a:ext cx="1164034" cy="11640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E8467D0-40FF-524D-913D-EBE1FDDA9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011712" y="2399790"/>
              <a:ext cx="594878" cy="594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3270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36327"/>
            <a:ext cx="11125199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953C13F-98BA-A042-907A-FBA2801D8DA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7108" y="2429314"/>
            <a:ext cx="5321491" cy="3895285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600"/>
              <a:t>Insert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11125198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399" y="2427784"/>
            <a:ext cx="11125199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075129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75A007A3-6AE5-274E-8540-BF5718E84B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036322"/>
            <a:ext cx="5562600" cy="5276871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322E8B2-FD52-0946-922A-65803A50E6B6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47D62C-4F4B-1740-BED8-CF5F2C33B5A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10C17D0-69E8-9040-ACB3-30408D65B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5562600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2073461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9D02249-38E1-AD4D-83C0-0930604105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1036322"/>
            <a:ext cx="5562600" cy="5288278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9DEAB88-9624-534F-8B58-0D7AEF5BA2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20050" y="2443146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9306069-0BF6-DA45-AC2B-56442CD31E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0050" y="1039966"/>
            <a:ext cx="5338550" cy="1127717"/>
          </a:xfrm>
          <a:prstGeom prst="rect">
            <a:avLst/>
          </a:prstGeom>
        </p:spPr>
        <p:txBody>
          <a:bodyPr lIns="0" rIns="0"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1957632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E294F5-B31F-F949-885F-9AF9B042D474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CB0B1B9B-2287-B248-B168-6ABD8FC40A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400"/>
            <a:ext cx="11125200" cy="61341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2218746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4AD10D5-21EB-6D4C-BD5F-E6DEA38DC1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557" y="3429000"/>
            <a:ext cx="11125043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FIRST LAST, PH.D.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44B4FA4-5142-934F-93FF-A27F34295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557" y="4094479"/>
            <a:ext cx="11125043" cy="342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TITLE, UT CENTER FOR HEALTH COMMUNICATION</a:t>
            </a:r>
          </a:p>
        </p:txBody>
      </p:sp>
      <p:sp>
        <p:nvSpPr>
          <p:cNvPr id="17" name="Shape 697">
            <a:extLst>
              <a:ext uri="{FF2B5EF4-FFF2-40B4-BE49-F238E27FC236}">
                <a16:creationId xmlns:a16="http://schemas.microsoft.com/office/drawing/2014/main" id="{7B1453F8-E094-C244-9022-5407A071F67B}"/>
              </a:ext>
            </a:extLst>
          </p:cNvPr>
          <p:cNvSpPr txBox="1">
            <a:spLocks/>
          </p:cNvSpPr>
          <p:nvPr userDrawn="1"/>
        </p:nvSpPr>
        <p:spPr>
          <a:xfrm>
            <a:off x="3718322" y="6349099"/>
            <a:ext cx="1573239" cy="3543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/UTHEALTHCOMM</a:t>
            </a:r>
          </a:p>
        </p:txBody>
      </p:sp>
      <p:sp>
        <p:nvSpPr>
          <p:cNvPr id="18" name="Shape 697">
            <a:extLst>
              <a:ext uri="{FF2B5EF4-FFF2-40B4-BE49-F238E27FC236}">
                <a16:creationId xmlns:a16="http://schemas.microsoft.com/office/drawing/2014/main" id="{C0292193-6F00-2048-A4FC-3B19AA06ABA5}"/>
              </a:ext>
            </a:extLst>
          </p:cNvPr>
          <p:cNvSpPr txBox="1">
            <a:spLocks/>
          </p:cNvSpPr>
          <p:nvPr userDrawn="1"/>
        </p:nvSpPr>
        <p:spPr>
          <a:xfrm>
            <a:off x="5619496" y="6354799"/>
            <a:ext cx="1688437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@UTHEALTHCOMM</a:t>
            </a:r>
          </a:p>
        </p:txBody>
      </p:sp>
      <p:sp>
        <p:nvSpPr>
          <p:cNvPr id="19" name="Shape 697">
            <a:extLst>
              <a:ext uri="{FF2B5EF4-FFF2-40B4-BE49-F238E27FC236}">
                <a16:creationId xmlns:a16="http://schemas.microsoft.com/office/drawing/2014/main" id="{E4C441B6-7DC0-DE4F-8272-AAE70DFC7E17}"/>
              </a:ext>
            </a:extLst>
          </p:cNvPr>
          <p:cNvSpPr txBox="1">
            <a:spLocks/>
          </p:cNvSpPr>
          <p:nvPr userDrawn="1"/>
        </p:nvSpPr>
        <p:spPr>
          <a:xfrm>
            <a:off x="1473016" y="6354799"/>
            <a:ext cx="1931128" cy="342900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09E75B-8950-4646-B762-2EF09F73B60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440442" y="6366405"/>
            <a:ext cx="274320" cy="274299"/>
            <a:chOff x="6917513" y="5385461"/>
            <a:chExt cx="385526" cy="3854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30C244-2EB9-5A4D-93F9-CD9DD403BD49}"/>
                </a:ext>
              </a:extLst>
            </p:cNvPr>
            <p:cNvSpPr/>
            <p:nvPr userDrawn="1"/>
          </p:nvSpPr>
          <p:spPr>
            <a:xfrm>
              <a:off x="697057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0" name="Shape 2715">
              <a:extLst>
                <a:ext uri="{FF2B5EF4-FFF2-40B4-BE49-F238E27FC236}">
                  <a16:creationId xmlns:a16="http://schemas.microsoft.com/office/drawing/2014/main" id="{A39A9C36-1729-4A40-8E12-3DEBB092AB32}"/>
                </a:ext>
              </a:extLst>
            </p:cNvPr>
            <p:cNvSpPr/>
            <p:nvPr userDrawn="1"/>
          </p:nvSpPr>
          <p:spPr>
            <a:xfrm>
              <a:off x="691751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5929" y="7018"/>
                  </a:moveTo>
                  <a:cubicBezTo>
                    <a:pt x="15540" y="7246"/>
                    <a:pt x="15108" y="7411"/>
                    <a:pt x="14650" y="7499"/>
                  </a:cubicBezTo>
                  <a:cubicBezTo>
                    <a:pt x="14282" y="7114"/>
                    <a:pt x="13759" y="6874"/>
                    <a:pt x="13180" y="6874"/>
                  </a:cubicBezTo>
                  <a:cubicBezTo>
                    <a:pt x="12067" y="6874"/>
                    <a:pt x="11165" y="7762"/>
                    <a:pt x="11165" y="8856"/>
                  </a:cubicBezTo>
                  <a:cubicBezTo>
                    <a:pt x="11165" y="9011"/>
                    <a:pt x="11183" y="9162"/>
                    <a:pt x="11217" y="9308"/>
                  </a:cubicBezTo>
                  <a:cubicBezTo>
                    <a:pt x="9543" y="9225"/>
                    <a:pt x="8059" y="8436"/>
                    <a:pt x="7066" y="7236"/>
                  </a:cubicBezTo>
                  <a:cubicBezTo>
                    <a:pt x="6892" y="7529"/>
                    <a:pt x="6793" y="7870"/>
                    <a:pt x="6793" y="8233"/>
                  </a:cubicBezTo>
                  <a:cubicBezTo>
                    <a:pt x="6793" y="8921"/>
                    <a:pt x="7148" y="9528"/>
                    <a:pt x="7689" y="9883"/>
                  </a:cubicBezTo>
                  <a:cubicBezTo>
                    <a:pt x="7359" y="9873"/>
                    <a:pt x="7048" y="9784"/>
                    <a:pt x="6777" y="9635"/>
                  </a:cubicBezTo>
                  <a:cubicBezTo>
                    <a:pt x="6776" y="9644"/>
                    <a:pt x="6776" y="9652"/>
                    <a:pt x="6776" y="9660"/>
                  </a:cubicBezTo>
                  <a:cubicBezTo>
                    <a:pt x="6776" y="10621"/>
                    <a:pt x="7471" y="11422"/>
                    <a:pt x="8392" y="11604"/>
                  </a:cubicBezTo>
                  <a:cubicBezTo>
                    <a:pt x="8223" y="11650"/>
                    <a:pt x="8045" y="11673"/>
                    <a:pt x="7861" y="11673"/>
                  </a:cubicBezTo>
                  <a:cubicBezTo>
                    <a:pt x="7732" y="11673"/>
                    <a:pt x="7606" y="11661"/>
                    <a:pt x="7483" y="11638"/>
                  </a:cubicBezTo>
                  <a:cubicBezTo>
                    <a:pt x="7739" y="12426"/>
                    <a:pt x="8482" y="12999"/>
                    <a:pt x="9364" y="13015"/>
                  </a:cubicBezTo>
                  <a:cubicBezTo>
                    <a:pt x="8674" y="13547"/>
                    <a:pt x="7806" y="13863"/>
                    <a:pt x="6862" y="13863"/>
                  </a:cubicBezTo>
                  <a:cubicBezTo>
                    <a:pt x="6699" y="13863"/>
                    <a:pt x="6539" y="13855"/>
                    <a:pt x="6382" y="13837"/>
                  </a:cubicBezTo>
                  <a:cubicBezTo>
                    <a:pt x="7273" y="14398"/>
                    <a:pt x="8332" y="14727"/>
                    <a:pt x="9470" y="14727"/>
                  </a:cubicBezTo>
                  <a:cubicBezTo>
                    <a:pt x="13174" y="14727"/>
                    <a:pt x="15200" y="11706"/>
                    <a:pt x="15200" y="9086"/>
                  </a:cubicBezTo>
                  <a:cubicBezTo>
                    <a:pt x="15200" y="9000"/>
                    <a:pt x="15199" y="8914"/>
                    <a:pt x="15195" y="8829"/>
                  </a:cubicBezTo>
                  <a:cubicBezTo>
                    <a:pt x="15588" y="8550"/>
                    <a:pt x="15930" y="8201"/>
                    <a:pt x="16200" y="7804"/>
                  </a:cubicBezTo>
                  <a:cubicBezTo>
                    <a:pt x="15839" y="7960"/>
                    <a:pt x="15451" y="8067"/>
                    <a:pt x="15043" y="8115"/>
                  </a:cubicBezTo>
                  <a:cubicBezTo>
                    <a:pt x="15459" y="7870"/>
                    <a:pt x="15778" y="7482"/>
                    <a:pt x="15929" y="70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50214B-0C4A-2C4E-BE11-A2CC2E12CED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525878" y="6366405"/>
            <a:ext cx="274320" cy="274299"/>
            <a:chOff x="7756553" y="5385461"/>
            <a:chExt cx="385526" cy="38549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CC65F9-F3C7-AA47-A8B2-5C02BE1B0799}"/>
                </a:ext>
              </a:extLst>
            </p:cNvPr>
            <p:cNvSpPr/>
            <p:nvPr userDrawn="1"/>
          </p:nvSpPr>
          <p:spPr>
            <a:xfrm>
              <a:off x="780961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1" name="Shape 2716">
              <a:extLst>
                <a:ext uri="{FF2B5EF4-FFF2-40B4-BE49-F238E27FC236}">
                  <a16:creationId xmlns:a16="http://schemas.microsoft.com/office/drawing/2014/main" id="{1D7F6A53-4136-B34E-85E8-5A2453132B0E}"/>
                </a:ext>
              </a:extLst>
            </p:cNvPr>
            <p:cNvSpPr/>
            <p:nvPr userDrawn="1"/>
          </p:nvSpPr>
          <p:spPr>
            <a:xfrm>
              <a:off x="775655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5" y="7858"/>
                  </a:lnTo>
                  <a:lnTo>
                    <a:pt x="13245" y="6381"/>
                  </a:lnTo>
                  <a:lnTo>
                    <a:pt x="11938" y="6381"/>
                  </a:lnTo>
                  <a:cubicBezTo>
                    <a:pt x="10368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9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69D4F4-8081-454C-B97F-4AE2FB539237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DAE7E1A8-811D-4942-BABD-6A1A70376B1C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48ACAA-2ADE-AC46-9D04-96AB1D455D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49230" y="6427765"/>
            <a:ext cx="3218926" cy="1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1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Mik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A0E1A0-6F5A-6844-B4D2-8E21F28A8A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4570" y="742691"/>
            <a:ext cx="3384030" cy="51394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02A7D-32C7-1542-AFDC-A6C8DA84E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3429000"/>
            <a:ext cx="7086285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MICHAEL MACKERT, PH.D.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84B355-E651-8144-A30B-08EA9EBBD5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4094479"/>
            <a:ext cx="6672263" cy="276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DIRECTOR, UT CENTER FOR HEALTH COMMUNICATION</a:t>
            </a:r>
          </a:p>
        </p:txBody>
      </p:sp>
      <p:sp>
        <p:nvSpPr>
          <p:cNvPr id="24" name="Shape 697">
            <a:extLst>
              <a:ext uri="{FF2B5EF4-FFF2-40B4-BE49-F238E27FC236}">
                <a16:creationId xmlns:a16="http://schemas.microsoft.com/office/drawing/2014/main" id="{8707D6F1-847B-DB43-A1DD-6C02797DA4D4}"/>
              </a:ext>
            </a:extLst>
          </p:cNvPr>
          <p:cNvSpPr txBox="1">
            <a:spLocks/>
          </p:cNvSpPr>
          <p:nvPr userDrawn="1"/>
        </p:nvSpPr>
        <p:spPr>
          <a:xfrm>
            <a:off x="3605439" y="6353213"/>
            <a:ext cx="1065230" cy="35428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@mackert</a:t>
            </a:r>
          </a:p>
        </p:txBody>
      </p:sp>
      <p:sp>
        <p:nvSpPr>
          <p:cNvPr id="28" name="Shape 697">
            <a:extLst>
              <a:ext uri="{FF2B5EF4-FFF2-40B4-BE49-F238E27FC236}">
                <a16:creationId xmlns:a16="http://schemas.microsoft.com/office/drawing/2014/main" id="{FA3CA499-4AC8-3446-A8A6-A53D007CD096}"/>
              </a:ext>
            </a:extLst>
          </p:cNvPr>
          <p:cNvSpPr txBox="1">
            <a:spLocks/>
          </p:cNvSpPr>
          <p:nvPr userDrawn="1"/>
        </p:nvSpPr>
        <p:spPr>
          <a:xfrm>
            <a:off x="1188334" y="6353213"/>
            <a:ext cx="2136031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 algn="ctr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mackert@utexas.edu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26492DC-F6DC-1543-8F15-9C0A9AA0C1CB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hape 697">
            <a:extLst>
              <a:ext uri="{FF2B5EF4-FFF2-40B4-BE49-F238E27FC236}">
                <a16:creationId xmlns:a16="http://schemas.microsoft.com/office/drawing/2014/main" id="{76498118-B857-DD43-BDD2-FC95945590F8}"/>
              </a:ext>
            </a:extLst>
          </p:cNvPr>
          <p:cNvSpPr txBox="1">
            <a:spLocks/>
          </p:cNvSpPr>
          <p:nvPr userDrawn="1"/>
        </p:nvSpPr>
        <p:spPr>
          <a:xfrm>
            <a:off x="4951743" y="6353212"/>
            <a:ext cx="1818478" cy="35425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9207CB-13A0-1240-BFF5-03844E42784F}"/>
              </a:ext>
            </a:extLst>
          </p:cNvPr>
          <p:cNvGrpSpPr/>
          <p:nvPr userDrawn="1"/>
        </p:nvGrpSpPr>
        <p:grpSpPr>
          <a:xfrm>
            <a:off x="9098052" y="6353213"/>
            <a:ext cx="1867491" cy="342901"/>
            <a:chOff x="9363228" y="6328429"/>
            <a:chExt cx="1867491" cy="342901"/>
          </a:xfrm>
        </p:grpSpPr>
        <p:sp>
          <p:nvSpPr>
            <p:cNvPr id="33" name="Shape 697">
              <a:extLst>
                <a:ext uri="{FF2B5EF4-FFF2-40B4-BE49-F238E27FC236}">
                  <a16:creationId xmlns:a16="http://schemas.microsoft.com/office/drawing/2014/main" id="{11121826-3BA0-CD4E-9E0F-16F4620C85B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542282" y="6328429"/>
              <a:ext cx="1688437" cy="3429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 dirty="0">
                  <a:solidFill>
                    <a:schemeClr val="accent1"/>
                  </a:solidFill>
                </a:rPr>
                <a:t>@UTHEALTHCOMM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C9D11B-B3AE-044A-BDCF-220C8ED27B99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363228" y="6362730"/>
              <a:ext cx="274320" cy="274299"/>
              <a:chOff x="6917513" y="5385461"/>
              <a:chExt cx="385526" cy="38549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9B7C3C4-408F-4845-B5C8-D51490206DD5}"/>
                  </a:ext>
                </a:extLst>
              </p:cNvPr>
              <p:cNvSpPr/>
              <p:nvPr userDrawn="1"/>
            </p:nvSpPr>
            <p:spPr>
              <a:xfrm>
                <a:off x="697057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7" name="Shape 2715">
                <a:extLst>
                  <a:ext uri="{FF2B5EF4-FFF2-40B4-BE49-F238E27FC236}">
                    <a16:creationId xmlns:a16="http://schemas.microsoft.com/office/drawing/2014/main" id="{B018877F-6CBA-4542-86D1-1B71E35E022D}"/>
                  </a:ext>
                </a:extLst>
              </p:cNvPr>
              <p:cNvSpPr/>
              <p:nvPr userDrawn="1"/>
            </p:nvSpPr>
            <p:spPr>
              <a:xfrm>
                <a:off x="691751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19636"/>
                    </a:moveTo>
                    <a:cubicBezTo>
                      <a:pt x="20618" y="20179"/>
                      <a:pt x="20178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5929" y="7018"/>
                    </a:moveTo>
                    <a:cubicBezTo>
                      <a:pt x="15540" y="7246"/>
                      <a:pt x="15108" y="7411"/>
                      <a:pt x="14650" y="7499"/>
                    </a:cubicBezTo>
                    <a:cubicBezTo>
                      <a:pt x="14282" y="7114"/>
                      <a:pt x="13759" y="6874"/>
                      <a:pt x="13180" y="6874"/>
                    </a:cubicBezTo>
                    <a:cubicBezTo>
                      <a:pt x="12067" y="6874"/>
                      <a:pt x="11165" y="7762"/>
                      <a:pt x="11165" y="8856"/>
                    </a:cubicBezTo>
                    <a:cubicBezTo>
                      <a:pt x="11165" y="9011"/>
                      <a:pt x="11183" y="9162"/>
                      <a:pt x="11217" y="9308"/>
                    </a:cubicBezTo>
                    <a:cubicBezTo>
                      <a:pt x="9543" y="9225"/>
                      <a:pt x="8059" y="8436"/>
                      <a:pt x="7066" y="7236"/>
                    </a:cubicBezTo>
                    <a:cubicBezTo>
                      <a:pt x="6892" y="7529"/>
                      <a:pt x="6793" y="7870"/>
                      <a:pt x="6793" y="8233"/>
                    </a:cubicBezTo>
                    <a:cubicBezTo>
                      <a:pt x="6793" y="8921"/>
                      <a:pt x="7148" y="9528"/>
                      <a:pt x="7689" y="9883"/>
                    </a:cubicBezTo>
                    <a:cubicBezTo>
                      <a:pt x="7359" y="9873"/>
                      <a:pt x="7048" y="9784"/>
                      <a:pt x="6777" y="9635"/>
                    </a:cubicBezTo>
                    <a:cubicBezTo>
                      <a:pt x="6776" y="9644"/>
                      <a:pt x="6776" y="9652"/>
                      <a:pt x="6776" y="9660"/>
                    </a:cubicBezTo>
                    <a:cubicBezTo>
                      <a:pt x="6776" y="10621"/>
                      <a:pt x="7471" y="11422"/>
                      <a:pt x="8392" y="11604"/>
                    </a:cubicBezTo>
                    <a:cubicBezTo>
                      <a:pt x="8223" y="11650"/>
                      <a:pt x="8045" y="11673"/>
                      <a:pt x="7861" y="11673"/>
                    </a:cubicBezTo>
                    <a:cubicBezTo>
                      <a:pt x="7732" y="11673"/>
                      <a:pt x="7606" y="11661"/>
                      <a:pt x="7483" y="11638"/>
                    </a:cubicBezTo>
                    <a:cubicBezTo>
                      <a:pt x="7739" y="12426"/>
                      <a:pt x="8482" y="12999"/>
                      <a:pt x="9364" y="13015"/>
                    </a:cubicBezTo>
                    <a:cubicBezTo>
                      <a:pt x="8674" y="13547"/>
                      <a:pt x="7806" y="13863"/>
                      <a:pt x="6862" y="13863"/>
                    </a:cubicBezTo>
                    <a:cubicBezTo>
                      <a:pt x="6699" y="13863"/>
                      <a:pt x="6539" y="13855"/>
                      <a:pt x="6382" y="13837"/>
                    </a:cubicBezTo>
                    <a:cubicBezTo>
                      <a:pt x="7273" y="14398"/>
                      <a:pt x="8332" y="14727"/>
                      <a:pt x="9470" y="14727"/>
                    </a:cubicBezTo>
                    <a:cubicBezTo>
                      <a:pt x="13174" y="14727"/>
                      <a:pt x="15200" y="11706"/>
                      <a:pt x="15200" y="9086"/>
                    </a:cubicBezTo>
                    <a:cubicBezTo>
                      <a:pt x="15200" y="9000"/>
                      <a:pt x="15199" y="8914"/>
                      <a:pt x="15195" y="8829"/>
                    </a:cubicBezTo>
                    <a:cubicBezTo>
                      <a:pt x="15588" y="8550"/>
                      <a:pt x="15930" y="8201"/>
                      <a:pt x="16200" y="7804"/>
                    </a:cubicBezTo>
                    <a:cubicBezTo>
                      <a:pt x="15839" y="7960"/>
                      <a:pt x="15451" y="8067"/>
                      <a:pt x="15043" y="8115"/>
                    </a:cubicBezTo>
                    <a:cubicBezTo>
                      <a:pt x="15459" y="7870"/>
                      <a:pt x="15778" y="7482"/>
                      <a:pt x="15929" y="70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 dirty="0"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28CAE7-B8EC-D348-B487-0422D1915776}"/>
              </a:ext>
            </a:extLst>
          </p:cNvPr>
          <p:cNvGrpSpPr/>
          <p:nvPr userDrawn="1"/>
        </p:nvGrpSpPr>
        <p:grpSpPr>
          <a:xfrm>
            <a:off x="7051295" y="6347513"/>
            <a:ext cx="1765683" cy="354301"/>
            <a:chOff x="7448664" y="6322729"/>
            <a:chExt cx="1765683" cy="354301"/>
          </a:xfrm>
        </p:grpSpPr>
        <p:sp>
          <p:nvSpPr>
            <p:cNvPr id="32" name="Shape 697">
              <a:extLst>
                <a:ext uri="{FF2B5EF4-FFF2-40B4-BE49-F238E27FC236}">
                  <a16:creationId xmlns:a16="http://schemas.microsoft.com/office/drawing/2014/main" id="{CC7F70D8-5FDB-B842-807E-84B203D2B6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41108" y="6322729"/>
              <a:ext cx="1573239" cy="3543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 dirty="0">
                  <a:solidFill>
                    <a:schemeClr val="accent1"/>
                  </a:solidFill>
                </a:rPr>
                <a:t>/UTHEALTHCOMM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6D4F7A-0455-EB44-9152-9FA9C6D53C95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7448664" y="6362730"/>
              <a:ext cx="274320" cy="274299"/>
              <a:chOff x="7756553" y="5385461"/>
              <a:chExt cx="385526" cy="385496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5CC70A4-7110-BA46-B7AB-CECC903A9F28}"/>
                  </a:ext>
                </a:extLst>
              </p:cNvPr>
              <p:cNvSpPr/>
              <p:nvPr userDrawn="1"/>
            </p:nvSpPr>
            <p:spPr>
              <a:xfrm>
                <a:off x="780961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0" name="Shape 2716">
                <a:extLst>
                  <a:ext uri="{FF2B5EF4-FFF2-40B4-BE49-F238E27FC236}">
                    <a16:creationId xmlns:a16="http://schemas.microsoft.com/office/drawing/2014/main" id="{7CF770C1-239C-3A43-B24A-62F2E727A830}"/>
                  </a:ext>
                </a:extLst>
              </p:cNvPr>
              <p:cNvSpPr/>
              <p:nvPr userDrawn="1"/>
            </p:nvSpPr>
            <p:spPr>
              <a:xfrm>
                <a:off x="775655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76" y="8468"/>
                    </a:moveTo>
                    <a:cubicBezTo>
                      <a:pt x="11776" y="8071"/>
                      <a:pt x="11817" y="7858"/>
                      <a:pt x="12428" y="7858"/>
                    </a:cubicBezTo>
                    <a:lnTo>
                      <a:pt x="13245" y="7858"/>
                    </a:lnTo>
                    <a:lnTo>
                      <a:pt x="13245" y="6381"/>
                    </a:lnTo>
                    <a:lnTo>
                      <a:pt x="11938" y="6381"/>
                    </a:lnTo>
                    <a:cubicBezTo>
                      <a:pt x="10368" y="6381"/>
                      <a:pt x="9816" y="7120"/>
                      <a:pt x="9816" y="8363"/>
                    </a:cubicBezTo>
                    <a:lnTo>
                      <a:pt x="9816" y="9322"/>
                    </a:lnTo>
                    <a:lnTo>
                      <a:pt x="8837" y="9322"/>
                    </a:lnTo>
                    <a:lnTo>
                      <a:pt x="8837" y="10800"/>
                    </a:lnTo>
                    <a:lnTo>
                      <a:pt x="9816" y="10800"/>
                    </a:lnTo>
                    <a:lnTo>
                      <a:pt x="9816" y="15219"/>
                    </a:lnTo>
                    <a:lnTo>
                      <a:pt x="11774" y="15219"/>
                    </a:lnTo>
                    <a:lnTo>
                      <a:pt x="11774" y="10800"/>
                    </a:lnTo>
                    <a:lnTo>
                      <a:pt x="13081" y="10800"/>
                    </a:lnTo>
                    <a:lnTo>
                      <a:pt x="13254" y="9322"/>
                    </a:lnTo>
                    <a:lnTo>
                      <a:pt x="11774" y="9322"/>
                    </a:lnTo>
                    <a:cubicBezTo>
                      <a:pt x="11774" y="9322"/>
                      <a:pt x="11776" y="8468"/>
                      <a:pt x="11776" y="8468"/>
                    </a:cubicBezTo>
                    <a:close/>
                    <a:moveTo>
                      <a:pt x="20618" y="19636"/>
                    </a:moveTo>
                    <a:cubicBezTo>
                      <a:pt x="20618" y="20179"/>
                      <a:pt x="20179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9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 dirty="0">
                  <a:latin typeface="Arial"/>
                  <a:ea typeface="Arial"/>
                  <a:cs typeface="Arial"/>
                </a:endParaRPr>
              </a:p>
            </p:txBody>
          </p:sp>
        </p:grpSp>
      </p:grp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776D156-BAFF-6046-B158-FA7F213D9CE6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F4C52-E553-0E47-929B-A5FD167E48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4518964"/>
            <a:ext cx="4291256" cy="732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marL="0" indent="0">
              <a:buNone/>
            </a:pPr>
            <a:r>
              <a:rPr lang="en-US" sz="1500"/>
              <a:t>If the highest aim of a captain were to preserve his ship, he would keep it in port forever.</a:t>
            </a:r>
            <a:br>
              <a:rPr lang="en-US" sz="1500"/>
            </a:br>
            <a:r>
              <a:rPr lang="en-US" sz="1500" i="1"/>
              <a:t>-Thomas Aquinas</a:t>
            </a:r>
          </a:p>
        </p:txBody>
      </p:sp>
    </p:spTree>
    <p:extLst>
      <p:ext uri="{BB962C8B-B14F-4D97-AF65-F5344CB8AC3E}">
        <p14:creationId xmlns:p14="http://schemas.microsoft.com/office/powerpoint/2010/main" val="2815271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B949-904C-9A2F-25BD-AD6FC0075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F9DFB2-9B93-C4CF-032B-CF9532BCEE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361EA-AE5C-BD31-6680-AD07346C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1A980-0B49-9FC0-1163-F90E53297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E24CD-AC73-2B4F-6E91-DEC426EA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95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5E12B-DC7C-FC35-4F5B-07765E95B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FF4A-6EC2-7D52-192E-D705C9A02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48350-9F6E-C9BC-D0BD-A039D842D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26F93-7512-943D-7E90-3932F9EE6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2F339-549D-1DB2-EF75-74A86D008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617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B4546-5376-2C57-3894-98724B12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14E499-7029-BFC3-E058-E981BE188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A120E-EA44-2211-EC23-2D6FB2413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A89F8-6C2D-C4B3-9402-2539560EE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C6229-92F8-C81B-59C4-498D6ACC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7344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42BDE-0103-B7E5-1500-E5F47D1A3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18410-76AB-C2E3-FCCF-7232D8ECC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38DBFE-59F3-3748-2DD8-1E7CF81CE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629A71-C997-67B7-8D2E-D6DB7AE9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2AF8C-ACC3-6FBB-C61B-893A40631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02F63-D1F1-704C-AF99-BD053D075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089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8DB08-69DA-E970-B9E4-B83E44CAA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4CCB7-0AAE-2D30-C076-63389E8EB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74711-5E48-38E5-B7C2-CEB49FACC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9A7CB6-1334-7F71-5024-7461CE73A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CBB4D6-C439-406D-620F-125AF7F720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397379-5302-37DD-C285-3626B205B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A04B40-3DAE-D390-EF1B-58E2284EC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992B30-97FE-7E0A-80DE-77EFDF1D3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260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AEBA0-8B71-1723-7470-082908FEA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15BA81-38CB-BCB0-137C-9A1A7EF80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B50706-D93C-796C-E39B-882EF4DFB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07ECB-6AB6-29BE-38C9-B21CF99D3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069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E6A1E2-F4D0-B26D-7C36-7E2E7C70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84FEA1-A96E-AC8D-1952-A3C785118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EDFC7-A32C-5C6D-CC50-DD0A39AC1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569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FB053-D36B-D3CB-B7B0-39831115E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09E2E-EA9C-219F-8200-EA56F44C8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6C2F8-3628-D7C3-CAE2-EE91D5795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EA30F-C4B5-FFE1-0032-699DA85BD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F0DC4-13A7-FCA9-A104-D2F76E91E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30768-A809-BCFA-33BF-7DF314692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265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4738B-E65E-1CE4-E5DB-2BD282CC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7A2D2F-8DA9-F55A-B47D-D5BDB54982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F876B-7150-9001-8634-DDF65EEB7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CCADDD-4C31-52A3-4312-C21F5B21B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25AA4-B8C8-7843-CBA4-CE2574D05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3A2EB-01FF-ADF9-DE9B-4E51F0DE2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64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AE33-4D8A-CAC7-6E81-0D4645CC6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B711C2-2849-EAFA-B396-A090638EF6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187A5-1DD1-0237-0AF9-8F954A1A0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B2B74-6CCC-8969-2D56-001BCF08A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D1E96-45EB-52BB-4E56-3AB891734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679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A1EC60-A3EA-3A1A-6E8E-86C13B8E7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0EC3CA-992A-1487-F25C-1158C1FA9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B61C6-802E-E456-41F1-E3A162EBE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02A29-4F9F-B077-3892-1874FCF94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55225-8D50-5975-751D-FAABCE42F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630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6700" y="533400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1600200"/>
            <a:ext cx="3151496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rgbClr val="BE5927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DB9A2F2-1242-1B46-B7DF-1D7D17DB9D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365958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90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5" r:id="rId3"/>
    <p:sldLayoutId id="2147483663" r:id="rId4"/>
    <p:sldLayoutId id="2147483684" r:id="rId5"/>
    <p:sldLayoutId id="2147483685" r:id="rId6"/>
    <p:sldLayoutId id="2147483687" r:id="rId7"/>
    <p:sldLayoutId id="2147483688" r:id="rId8"/>
    <p:sldLayoutId id="2147483689" r:id="rId9"/>
    <p:sldLayoutId id="2147483690" r:id="rId10"/>
    <p:sldLayoutId id="2147483672" r:id="rId11"/>
    <p:sldLayoutId id="2147483673" r:id="rId12"/>
    <p:sldLayoutId id="2147483678" r:id="rId13"/>
    <p:sldLayoutId id="2147483682" r:id="rId14"/>
    <p:sldLayoutId id="2147483681" r:id="rId15"/>
    <p:sldLayoutId id="2147483667" r:id="rId16"/>
    <p:sldLayoutId id="2147483669" r:id="rId17"/>
    <p:sldLayoutId id="2147483683" r:id="rId18"/>
    <p:sldLayoutId id="2147483675" r:id="rId19"/>
    <p:sldLayoutId id="2147483674" r:id="rId20"/>
    <p:sldLayoutId id="2147483679" r:id="rId21"/>
    <p:sldLayoutId id="2147483694" r:id="rId22"/>
    <p:sldLayoutId id="214748367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DE53C"/>
          </p15:clr>
        </p15:guide>
        <p15:guide id="2" pos="3840" userDrawn="1">
          <p15:clr>
            <a:srgbClr val="FDE53C"/>
          </p15:clr>
        </p15:guide>
        <p15:guide id="3" pos="336" userDrawn="1">
          <p15:clr>
            <a:srgbClr val="A4A3A4"/>
          </p15:clr>
        </p15:guide>
        <p15:guide id="4" orient="horz" pos="336" userDrawn="1">
          <p15:clr>
            <a:srgbClr val="A4A3A4"/>
          </p15:clr>
        </p15:guide>
        <p15:guide id="5" orient="horz" pos="3984" userDrawn="1">
          <p15:clr>
            <a:srgbClr val="A4A3A4"/>
          </p15:clr>
        </p15:guide>
        <p15:guide id="6" pos="7344" userDrawn="1">
          <p15:clr>
            <a:srgbClr val="A4A3A4"/>
          </p15:clr>
        </p15:guide>
        <p15:guide id="7" pos="2568" userDrawn="1">
          <p15:clr>
            <a:srgbClr val="5ACBF0"/>
          </p15:clr>
        </p15:guide>
        <p15:guide id="8" pos="5112" userDrawn="1">
          <p15:clr>
            <a:srgbClr val="5ACBF0"/>
          </p15:clr>
        </p15:guide>
        <p15:guide id="9" pos="2088" userDrawn="1">
          <p15:clr>
            <a:srgbClr val="FDE53C"/>
          </p15:clr>
        </p15:guide>
        <p15:guide id="10" pos="5568" userDrawn="1">
          <p15:clr>
            <a:srgbClr val="FDE53C"/>
          </p15:clr>
        </p15:guide>
        <p15:guide id="11" orient="horz" pos="120" userDrawn="1">
          <p15:clr>
            <a:srgbClr val="000000"/>
          </p15:clr>
        </p15:guide>
        <p15:guide id="12" orient="horz" pos="4200" userDrawn="1">
          <p15:clr>
            <a:srgbClr val="000000"/>
          </p15:clr>
        </p15:guide>
        <p15:guide id="13" orient="horz" pos="1008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A083F-15E5-D628-E21C-00E201C61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DBC19-2A8F-CB5C-5A81-44C7539AC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DACFD-6D57-9F0C-3EE9-C8E6E7696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52515-E8F0-4F51-8E33-AE24F81726E9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97929-6D87-328B-43E5-904205AD2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1F827-DC12-5FED-1CFF-305E9988D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9C5CC-A742-451E-B938-6C978AA9E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4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mp"/><Relationship Id="rId3" Type="http://schemas.openxmlformats.org/officeDocument/2006/relationships/image" Target="../media/image20.tmp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606ACB-6CBA-7D40-9CA4-87670C195D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2489994"/>
            <a:ext cx="10439400" cy="1878012"/>
          </a:xfrm>
        </p:spPr>
        <p:txBody>
          <a:bodyPr/>
          <a:lstStyle/>
          <a:p>
            <a:r>
              <a:rPr lang="en-US" sz="4000" dirty="0"/>
              <a:t>Texas Child Mental Health Care Consortium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CEE3FB-8761-42D3-A5EA-83BC43EAF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100" y="4845607"/>
            <a:ext cx="10439400" cy="341686"/>
          </a:xfrm>
        </p:spPr>
        <p:txBody>
          <a:bodyPr/>
          <a:lstStyle/>
          <a:p>
            <a:r>
              <a:rPr lang="en-US" sz="1600" dirty="0"/>
              <a:t>Melanie Susswein, MSW</a:t>
            </a:r>
          </a:p>
        </p:txBody>
      </p:sp>
      <p:sp>
        <p:nvSpPr>
          <p:cNvPr id="4" name="Google Shape;162;p29">
            <a:extLst>
              <a:ext uri="{FF2B5EF4-FFF2-40B4-BE49-F238E27FC236}">
                <a16:creationId xmlns:a16="http://schemas.microsoft.com/office/drawing/2014/main" id="{E9EC237D-D7AB-66C7-BFB9-DBE049C29F7A}"/>
              </a:ext>
            </a:extLst>
          </p:cNvPr>
          <p:cNvSpPr txBox="1">
            <a:spLocks noGrp="1"/>
          </p:cNvSpPr>
          <p:nvPr/>
        </p:nvSpPr>
        <p:spPr>
          <a:xfrm>
            <a:off x="876300" y="4368006"/>
            <a:ext cx="10444800" cy="4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None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" sz="2200" dirty="0"/>
              <a:t>Enhancing Awareness and Outreach for CPAN and </a:t>
            </a:r>
            <a:r>
              <a:rPr lang="en" sz="2200" dirty="0" err="1"/>
              <a:t>PeriPAN</a:t>
            </a:r>
            <a:r>
              <a:rPr lang="en" sz="2200" dirty="0"/>
              <a:t>   |   March 2023 Update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02385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82A25-200F-423E-2455-9277D4F34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399" y="1689920"/>
            <a:ext cx="4537365" cy="3824727"/>
          </a:xfrm>
        </p:spPr>
        <p:txBody>
          <a:bodyPr lIns="91440" tIns="45720" rIns="91440" bIns="45720" anchor="t"/>
          <a:lstStyle/>
          <a:p>
            <a:pPr>
              <a:lnSpc>
                <a:spcPct val="100000"/>
              </a:lnSpc>
            </a:pPr>
            <a:r>
              <a:rPr lang="en-US" sz="1200" dirty="0" err="1"/>
              <a:t>PeriPAN</a:t>
            </a:r>
            <a:r>
              <a:rPr lang="en-US" sz="1200" dirty="0"/>
              <a:t> HRI Listening Sessions 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Community of Practice - Newsletter and Social Media Presentations and Guidance to HRIs</a:t>
            </a:r>
            <a:endParaRPr lang="en-US" sz="1200" dirty="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1200" dirty="0"/>
              <a:t>In-Person </a:t>
            </a:r>
            <a:r>
              <a:rPr lang="en-US" sz="1200" dirty="0">
                <a:solidFill>
                  <a:srgbClr val="333E48"/>
                </a:solidFill>
              </a:rPr>
              <a:t>Outreach</a:t>
            </a:r>
            <a:r>
              <a:rPr lang="en-US" sz="1200" dirty="0"/>
              <a:t> Consultation With BCM </a:t>
            </a:r>
          </a:p>
          <a:p>
            <a:pPr marL="628650" lvl="1" indent="-17145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1200" dirty="0"/>
              <a:t>3 days, initial calls, visited &gt; 50 clinics, enrolled 4, follow-up strategy</a:t>
            </a:r>
            <a:endParaRPr lang="en-US" sz="1200" dirty="0">
              <a:cs typeface="Arial"/>
            </a:endParaRPr>
          </a:p>
          <a:p>
            <a:pPr marL="628650" lvl="1" indent="-17145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1200" dirty="0"/>
              <a:t>4.5 out of 5 usefulness and helpfulness rating</a:t>
            </a:r>
            <a:endParaRPr lang="en-US" sz="1200" dirty="0">
              <a:cs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1200" dirty="0"/>
              <a:t>Newsletter Best Practice Review and Guidance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CPAN Stakeholder Report</a:t>
            </a:r>
          </a:p>
          <a:p>
            <a:pPr marL="628650" lvl="1" indent="-17145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1200" dirty="0"/>
              <a:t>Presented 200+ opportunities statewide and by region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PeriPAN Stakeholder Plan –Deeper dive with 7 key partners 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Continued Creative Deliverables and Support </a:t>
            </a:r>
            <a:r>
              <a:rPr lang="en-US" sz="1200" dirty="0">
                <a:cs typeface="Arial" panose="020B0604020202020204"/>
              </a:rPr>
              <a:t>Cross-Promotion With Other Relevant CHC Projects</a:t>
            </a:r>
          </a:p>
          <a:p>
            <a:pPr marL="0" indent="0">
              <a:buNone/>
            </a:pPr>
            <a:br>
              <a:rPr lang="en-US" sz="1400" dirty="0"/>
            </a:br>
            <a:endParaRPr lang="en-US" sz="1400" dirty="0"/>
          </a:p>
        </p:txBody>
      </p:sp>
      <p:pic>
        <p:nvPicPr>
          <p:cNvPr id="2" name="Picture 1" descr="A computer and a mug&#10;&#10;Description automatically generated with low confidence">
            <a:extLst>
              <a:ext uri="{FF2B5EF4-FFF2-40B4-BE49-F238E27FC236}">
                <a16:creationId xmlns:a16="http://schemas.microsoft.com/office/drawing/2014/main" id="{CCC88FC6-3EC7-BB99-639A-9E4855946E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32" t="5195" r="2116" b="20530"/>
          <a:stretch/>
        </p:blipFill>
        <p:spPr>
          <a:xfrm>
            <a:off x="5945093" y="3163507"/>
            <a:ext cx="5547199" cy="1670996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  <a:effectLst>
            <a:outerShdw blurRad="63500" sx="101000" sy="101000" algn="ctr" rotWithShape="0">
              <a:prstClr val="black">
                <a:alpha val="10000"/>
              </a:prstClr>
            </a:outerShdw>
          </a:effectLst>
        </p:spPr>
      </p:pic>
      <p:sp>
        <p:nvSpPr>
          <p:cNvPr id="22" name="Title 3">
            <a:extLst>
              <a:ext uri="{FF2B5EF4-FFF2-40B4-BE49-F238E27FC236}">
                <a16:creationId xmlns:a16="http://schemas.microsoft.com/office/drawing/2014/main" id="{34FFF72C-09F2-B89F-3747-0A54A7412D9D}"/>
              </a:ext>
            </a:extLst>
          </p:cNvPr>
          <p:cNvSpPr txBox="1">
            <a:spLocks/>
          </p:cNvSpPr>
          <p:nvPr/>
        </p:nvSpPr>
        <p:spPr>
          <a:xfrm>
            <a:off x="533399" y="703037"/>
            <a:ext cx="4537365" cy="931032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CPAN and </a:t>
            </a:r>
            <a:r>
              <a:rPr lang="en-US" sz="2400" dirty="0" err="1"/>
              <a:t>PeriPAN</a:t>
            </a:r>
            <a:r>
              <a:rPr lang="en-US" sz="2400" dirty="0"/>
              <a:t> Strategic Support and Outreach</a:t>
            </a:r>
          </a:p>
        </p:txBody>
      </p:sp>
      <p:pic>
        <p:nvPicPr>
          <p:cNvPr id="34" name="Picture 33" descr="A couple of women in a kitchen&#10;&#10;Description automatically generated with medium confidence">
            <a:extLst>
              <a:ext uri="{FF2B5EF4-FFF2-40B4-BE49-F238E27FC236}">
                <a16:creationId xmlns:a16="http://schemas.microsoft.com/office/drawing/2014/main" id="{8E882E8B-DAD0-0FFD-2FCE-88057F396A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35" b="17277"/>
          <a:stretch/>
        </p:blipFill>
        <p:spPr>
          <a:xfrm>
            <a:off x="5416008" y="1289739"/>
            <a:ext cx="2779625" cy="141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03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329D7-2E70-9769-6886-90628A9D89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822" y="365760"/>
            <a:ext cx="4492007" cy="1084668"/>
          </a:xfrm>
        </p:spPr>
        <p:txBody>
          <a:bodyPr anchor="b" anchorCtr="0"/>
          <a:lstStyle/>
          <a:p>
            <a:r>
              <a:rPr lang="en-US" sz="2400" dirty="0"/>
              <a:t>CPAN Social Media Analysis</a:t>
            </a:r>
            <a:br>
              <a:rPr lang="en-US" sz="2400" dirty="0"/>
            </a:br>
            <a:r>
              <a:rPr lang="en-US" sz="1100" dirty="0">
                <a:latin typeface="+mn-lt"/>
              </a:rPr>
              <a:t>December – February 2023</a:t>
            </a:r>
            <a:endParaRPr lang="en-US" sz="2400" dirty="0">
              <a:latin typeface="+mn-lt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87FC6AA-8319-89EA-F6D7-F0BBFE9E5CF6}"/>
              </a:ext>
            </a:extLst>
          </p:cNvPr>
          <p:cNvSpPr txBox="1">
            <a:spLocks/>
          </p:cNvSpPr>
          <p:nvPr/>
        </p:nvSpPr>
        <p:spPr>
          <a:xfrm>
            <a:off x="541822" y="1564893"/>
            <a:ext cx="4282165" cy="35593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Impact: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R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44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posts across Facebook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LinkedIn created by CHC</a:t>
            </a:r>
            <a:endParaRPr lang="en-US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51460" marR="0" lvl="0" indent="-25146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5,049 total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cumulative reach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10% increase from </a:t>
            </a:r>
            <a:b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last quarter.</a:t>
            </a: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200" dirty="0">
              <a:solidFill>
                <a:srgbClr val="333E4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Quarterly Growth: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251460" marR="0" lvl="0" indent="-25146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Facebook</a:t>
            </a:r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7.7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 increase, from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480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to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517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followers.</a:t>
            </a:r>
          </a:p>
          <a:p>
            <a:pPr marL="708660" lvl="1" indent="-251460">
              <a:lnSpc>
                <a:spcPct val="12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track with the 6.9% increase last quarter</a:t>
            </a:r>
            <a:b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51460" marR="0" lvl="0" indent="-25146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LinkedIn –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72.6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 increase, from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106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to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183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followers. </a:t>
            </a:r>
          </a:p>
          <a:p>
            <a:pPr marL="628650" lvl="1" indent="-171450">
              <a:lnSpc>
                <a:spcPct val="12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Surpasses the already impressive 51.4% </a:t>
            </a:r>
            <a:b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increase last quarter</a:t>
            </a: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FD0A6F-17D4-102A-83F4-E5FCBD279A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66"/>
          <a:stretch/>
        </p:blipFill>
        <p:spPr>
          <a:xfrm>
            <a:off x="8538354" y="426657"/>
            <a:ext cx="3111824" cy="2742807"/>
          </a:xfrm>
          <a:prstGeom prst="rect">
            <a:avLst/>
          </a:prstGeom>
          <a:ln w="6350">
            <a:solidFill>
              <a:schemeClr val="tx1">
                <a:lumMod val="20000"/>
                <a:lumOff val="80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23FDD5D9-152A-48E7-5F2D-58D401A53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352" y="3303351"/>
            <a:ext cx="3111825" cy="3249849"/>
          </a:xfrm>
          <a:prstGeom prst="rect">
            <a:avLst/>
          </a:prstGeom>
          <a:ln w="6350">
            <a:solidFill>
              <a:schemeClr val="tx1">
                <a:lumMod val="20000"/>
                <a:lumOff val="80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</p:pic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46823DF-22EC-4ED3-E7D9-C467F6383F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965" y="1814708"/>
            <a:ext cx="3332201" cy="3559397"/>
          </a:xfrm>
          <a:prstGeom prst="rect">
            <a:avLst/>
          </a:prstGeom>
          <a:ln w="6350">
            <a:solidFill>
              <a:schemeClr val="tx1">
                <a:lumMod val="20000"/>
                <a:lumOff val="80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8044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C0CEC6-8339-B8EA-1866-B11680763DCF}"/>
              </a:ext>
            </a:extLst>
          </p:cNvPr>
          <p:cNvSpPr txBox="1"/>
          <p:nvPr/>
        </p:nvSpPr>
        <p:spPr>
          <a:xfrm>
            <a:off x="533400" y="6503109"/>
            <a:ext cx="34547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*Source: Google Analytics 8/1/22-3/12/23, comparison period 8/1/21-3/12/22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1744B31-9756-9FE3-A68C-B324A02FAD1A}"/>
              </a:ext>
            </a:extLst>
          </p:cNvPr>
          <p:cNvSpPr txBox="1">
            <a:spLocks/>
          </p:cNvSpPr>
          <p:nvPr/>
        </p:nvSpPr>
        <p:spPr>
          <a:xfrm>
            <a:off x="530352" y="1645920"/>
            <a:ext cx="4971087" cy="449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Cross-use of videos: </a:t>
            </a:r>
            <a:endParaRPr lang="en-US" sz="1400" b="1" dirty="0">
              <a:solidFill>
                <a:srgbClr val="333E48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51460" marR="0" lvl="0" indent="-25146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total of 6,101,210 impressions: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467,711 on Facebook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5,604,796</a:t>
            </a: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programmatic display via websites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28,703</a:t>
            </a: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Google Ads</a:t>
            </a: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200" dirty="0">
              <a:solidFill>
                <a:srgbClr val="333E4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51460" marR="0" lvl="0" indent="-25146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18,053</a:t>
            </a:r>
            <a:r>
              <a:rPr lang="en-US" sz="14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clicks total, 88 resulting in </a:t>
            </a:r>
            <a:r>
              <a:rPr lang="en-US" sz="14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CPAN </a:t>
            </a:r>
            <a:r>
              <a:rPr lang="en-US" sz="14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calls.</a:t>
            </a:r>
          </a:p>
          <a:p>
            <a:pPr marL="251460" marR="0" lvl="0" indent="-25146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200" dirty="0">
              <a:solidFill>
                <a:srgbClr val="333E4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51460" marR="0" lvl="0" indent="-25146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Website traffic (/CPAN</a:t>
            </a:r>
            <a:r>
              <a:rPr lang="en-US" sz="1400" b="1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sz="1400" b="1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24,191</a:t>
            </a: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users (684% increase*)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23,814 new users (749% increase*)</a:t>
            </a:r>
            <a:endParaRPr lang="en-US" sz="1200" dirty="0">
              <a:solidFill>
                <a:srgbClr val="333E4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29,412 sessions (573% increase)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82% of visitors are new visitors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Top acquisition channels driving traffic to website are attributable to digital campaign</a:t>
            </a: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(see figure)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Sessions by device</a:t>
            </a:r>
          </a:p>
          <a:p>
            <a:pPr marL="1017270" lvl="2" indent="-256032">
              <a:lnSpc>
                <a:spcPct val="12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13.3K Mobile</a:t>
            </a:r>
          </a:p>
          <a:p>
            <a:pPr marL="1017270" lvl="2" indent="-256032">
              <a:lnSpc>
                <a:spcPct val="12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12.7K Desktop</a:t>
            </a:r>
          </a:p>
          <a:p>
            <a:pPr marL="1017270" lvl="2" indent="-256032">
              <a:lnSpc>
                <a:spcPct val="12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1.8K Tablet</a:t>
            </a:r>
            <a:endParaRPr lang="en-US" sz="1200" dirty="0">
              <a:solidFill>
                <a:srgbClr val="333E4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887866F4-F864-9ED3-01DC-52F91D2134DD}"/>
              </a:ext>
            </a:extLst>
          </p:cNvPr>
          <p:cNvSpPr txBox="1">
            <a:spLocks/>
          </p:cNvSpPr>
          <p:nvPr/>
        </p:nvSpPr>
        <p:spPr>
          <a:xfrm>
            <a:off x="533399" y="592777"/>
            <a:ext cx="4546557" cy="1236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55F8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CPAN Digital </a:t>
            </a:r>
            <a:r>
              <a:rPr lang="en-US" sz="2400" b="1" dirty="0" err="1">
                <a:solidFill>
                  <a:srgbClr val="055F8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OUTrEAch</a:t>
            </a:r>
            <a:r>
              <a:rPr lang="en-US" sz="2400" b="1" dirty="0">
                <a:solidFill>
                  <a:srgbClr val="055F8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analysis</a:t>
            </a:r>
            <a:br>
              <a:rPr lang="en-US" sz="2400" b="1" dirty="0">
                <a:solidFill>
                  <a:srgbClr val="055F8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1100" dirty="0">
                <a:solidFill>
                  <a:srgbClr val="055F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1, 2022 – March 12, 2023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A8E352-96F3-C3AF-3C26-33A107D6E8D2}"/>
              </a:ext>
            </a:extLst>
          </p:cNvPr>
          <p:cNvGrpSpPr/>
          <p:nvPr/>
        </p:nvGrpSpPr>
        <p:grpSpPr>
          <a:xfrm>
            <a:off x="5661456" y="595464"/>
            <a:ext cx="5392570" cy="1266188"/>
            <a:chOff x="6096000" y="4068450"/>
            <a:chExt cx="5385818" cy="1264603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pic>
          <p:nvPicPr>
            <p:cNvPr id="4" name="Picture 3" descr="Chart, line chart&#10;&#10;Description automatically generated">
              <a:extLst>
                <a:ext uri="{FF2B5EF4-FFF2-40B4-BE49-F238E27FC236}">
                  <a16:creationId xmlns:a16="http://schemas.microsoft.com/office/drawing/2014/main" id="{D777ECA7-EAEE-7B90-50D4-49ED3BEA2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4068450"/>
              <a:ext cx="5385818" cy="1264603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6BCE528-E789-0687-65C6-DFBC24DF6F23}"/>
                </a:ext>
              </a:extLst>
            </p:cNvPr>
            <p:cNvSpPr txBox="1"/>
            <p:nvPr/>
          </p:nvSpPr>
          <p:spPr>
            <a:xfrm>
              <a:off x="7020083" y="4371019"/>
              <a:ext cx="34052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800" i="1" dirty="0">
                  <a:solidFill>
                    <a:srgbClr val="BF5700"/>
                  </a:solidFill>
                  <a:effectLst/>
                  <a:latin typeface="Helvetica" pitchFamily="2" charset="0"/>
                </a:rPr>
                <a:t> August 2022 - Digital Outreach Begins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D6E1D44-168D-4D75-DD21-6368CF463740}"/>
                </a:ext>
              </a:extLst>
            </p:cNvPr>
            <p:cNvCxnSpPr>
              <a:cxnSpLocks/>
            </p:cNvCxnSpPr>
            <p:nvPr/>
          </p:nvCxnSpPr>
          <p:spPr>
            <a:xfrm>
              <a:off x="7126251" y="4475863"/>
              <a:ext cx="0" cy="601975"/>
            </a:xfrm>
            <a:prstGeom prst="line">
              <a:avLst/>
            </a:prstGeom>
            <a:ln w="12700">
              <a:solidFill>
                <a:srgbClr val="BE59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986C617-EFA8-6DBE-D4B8-CCA7BE2947DA}"/>
              </a:ext>
            </a:extLst>
          </p:cNvPr>
          <p:cNvSpPr txBox="1">
            <a:spLocks/>
          </p:cNvSpPr>
          <p:nvPr/>
        </p:nvSpPr>
        <p:spPr>
          <a:xfrm>
            <a:off x="5952955" y="593050"/>
            <a:ext cx="5392570" cy="363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cap="none" dirty="0">
                <a:solidFill>
                  <a:srgbClr val="055F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Website Year Over Year</a:t>
            </a:r>
            <a:endParaRPr lang="en-US" sz="200" b="1" cap="none" dirty="0">
              <a:solidFill>
                <a:srgbClr val="055F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6419146-13D8-4DFD-354E-BD43C5D8CA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63" r="10054"/>
          <a:stretch/>
        </p:blipFill>
        <p:spPr>
          <a:xfrm>
            <a:off x="10286328" y="4134821"/>
            <a:ext cx="1767024" cy="2368288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</p:pic>
      <p:pic>
        <p:nvPicPr>
          <p:cNvPr id="27" name="Picture 2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6648447-5C30-94BF-F55D-441D7B004A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098" r="17716"/>
          <a:stretch/>
        </p:blipFill>
        <p:spPr>
          <a:xfrm>
            <a:off x="7011587" y="4271173"/>
            <a:ext cx="1474281" cy="2231936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</p:pic>
      <p:pic>
        <p:nvPicPr>
          <p:cNvPr id="29" name="Picture 2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29ABAFA-8529-850B-69F6-DFE04FDAD7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487" r="1234" b="94"/>
          <a:stretch/>
        </p:blipFill>
        <p:spPr>
          <a:xfrm>
            <a:off x="8664315" y="3455624"/>
            <a:ext cx="1443566" cy="2229849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</p:pic>
      <p:pic>
        <p:nvPicPr>
          <p:cNvPr id="35" name="Picture 34" descr="Chart, bar chart&#10;&#10;Description automatically generated">
            <a:extLst>
              <a:ext uri="{FF2B5EF4-FFF2-40B4-BE49-F238E27FC236}">
                <a16:creationId xmlns:a16="http://schemas.microsoft.com/office/drawing/2014/main" id="{F4301D41-3220-8720-EAD6-8639DA7576B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8623"/>
          <a:stretch/>
        </p:blipFill>
        <p:spPr>
          <a:xfrm>
            <a:off x="5661456" y="2091358"/>
            <a:ext cx="5842989" cy="1123840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</p:pic>
      <p:pic>
        <p:nvPicPr>
          <p:cNvPr id="36" name="Picture 35" descr="Chart, sunburst chart&#10;&#10;Description automatically generated">
            <a:extLst>
              <a:ext uri="{FF2B5EF4-FFF2-40B4-BE49-F238E27FC236}">
                <a16:creationId xmlns:a16="http://schemas.microsoft.com/office/drawing/2014/main" id="{4F7D27A1-6CA8-3826-82C8-3141A7E3F8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937" y="4958674"/>
            <a:ext cx="1347626" cy="1405175"/>
          </a:xfrm>
          <a:prstGeom prst="rect">
            <a:avLst/>
          </a:prstGeom>
          <a:ln>
            <a:noFill/>
          </a:ln>
        </p:spPr>
      </p:pic>
      <p:pic>
        <p:nvPicPr>
          <p:cNvPr id="37" name="Picture 36" descr="Chart, sunburst chart&#10;&#10;Description automatically generated">
            <a:extLst>
              <a:ext uri="{FF2B5EF4-FFF2-40B4-BE49-F238E27FC236}">
                <a16:creationId xmlns:a16="http://schemas.microsoft.com/office/drawing/2014/main" id="{E4337831-3D01-994E-D0A7-5607656A7F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59" y="3343109"/>
            <a:ext cx="1556445" cy="1254175"/>
          </a:xfrm>
          <a:prstGeom prst="rect">
            <a:avLst/>
          </a:prstGeom>
          <a:ln>
            <a:noFill/>
          </a:ln>
        </p:spPr>
      </p:pic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9FBA0F6F-D238-A9C8-DAA8-93F2F8F3C237}"/>
              </a:ext>
            </a:extLst>
          </p:cNvPr>
          <p:cNvSpPr txBox="1">
            <a:spLocks/>
          </p:cNvSpPr>
          <p:nvPr/>
        </p:nvSpPr>
        <p:spPr>
          <a:xfrm>
            <a:off x="5725300" y="1960656"/>
            <a:ext cx="5842989" cy="363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cap="none" dirty="0">
                <a:solidFill>
                  <a:srgbClr val="055F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CPAN Consults 2022 - 2023</a:t>
            </a:r>
            <a:endParaRPr lang="en-US" sz="200" b="1" cap="none" dirty="0">
              <a:solidFill>
                <a:srgbClr val="055F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386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82A25-200F-423E-2455-9277D4F34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918" y="1536212"/>
            <a:ext cx="5321490" cy="3885415"/>
          </a:xfrm>
        </p:spPr>
        <p:txBody>
          <a:bodyPr lIns="91440" tIns="45720" rIns="91440" bIns="45720" anchor="t"/>
          <a:lstStyle/>
          <a:p>
            <a:r>
              <a:rPr lang="en-US" sz="1400" b="1" dirty="0"/>
              <a:t>CPAN 3</a:t>
            </a:r>
            <a:r>
              <a:rPr lang="en-US" sz="1400" b="1" baseline="30000" dirty="0"/>
              <a:t>rd</a:t>
            </a:r>
            <a:r>
              <a:rPr lang="en-US" sz="1400" b="1" dirty="0"/>
              <a:t> Anniversary – Theme of Threes</a:t>
            </a:r>
          </a:p>
          <a:p>
            <a:pPr lvl="1"/>
            <a:r>
              <a:rPr lang="en-US" sz="1200" dirty="0"/>
              <a:t>Top 3 reasons clinicians call CPAN</a:t>
            </a:r>
          </a:p>
          <a:p>
            <a:pPr lvl="1"/>
            <a:r>
              <a:rPr lang="en-US" sz="1200" dirty="0"/>
              <a:t>3 ways CPAN fits into your day</a:t>
            </a:r>
          </a:p>
          <a:p>
            <a:pPr lvl="1"/>
            <a:r>
              <a:rPr lang="en-US" sz="1200" dirty="0"/>
              <a:t>3 statistics – consults, satisfaction, and education</a:t>
            </a:r>
          </a:p>
          <a:p>
            <a:pPr lvl="1"/>
            <a:r>
              <a:rPr lang="en-US" sz="1200" dirty="0"/>
              <a:t>E-Blast and Social Media - Brief &amp; Visual for HRIs</a:t>
            </a:r>
          </a:p>
          <a:p>
            <a:r>
              <a:rPr lang="en-US" sz="1400" b="1" dirty="0"/>
              <a:t>CPAN and </a:t>
            </a:r>
            <a:r>
              <a:rPr lang="en-US" sz="1400" b="1" dirty="0" err="1"/>
              <a:t>PeriPAN</a:t>
            </a:r>
            <a:r>
              <a:rPr lang="en-US" sz="1400" b="1" dirty="0"/>
              <a:t> Web Pages and SEO</a:t>
            </a:r>
            <a:endParaRPr lang="en-US" sz="1400" b="1" dirty="0">
              <a:cs typeface="Arial"/>
            </a:endParaRPr>
          </a:p>
          <a:p>
            <a:r>
              <a:rPr lang="en-US" sz="1400" b="1" dirty="0"/>
              <a:t>PeriPAN Foundational and Outreach Items:</a:t>
            </a:r>
          </a:p>
          <a:p>
            <a:pPr lvl="1"/>
            <a:r>
              <a:rPr lang="en-US" sz="1200" dirty="0"/>
              <a:t>Provider Toolkit</a:t>
            </a:r>
          </a:p>
          <a:p>
            <a:pPr lvl="1"/>
            <a:r>
              <a:rPr lang="en-US" sz="1200" dirty="0"/>
              <a:t>Video</a:t>
            </a:r>
          </a:p>
          <a:p>
            <a:pPr lvl="1"/>
            <a:r>
              <a:rPr lang="en-US" sz="1200" dirty="0"/>
              <a:t>Key Stakeholder Partnerships</a:t>
            </a:r>
          </a:p>
          <a:p>
            <a:pPr lvl="1"/>
            <a:r>
              <a:rPr lang="en-US" sz="1200" dirty="0"/>
              <a:t>Direct Mail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145A2-77CC-44E0-B687-136E2CF3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32295"/>
            <a:ext cx="5562600" cy="1127717"/>
          </a:xfrm>
        </p:spPr>
        <p:txBody>
          <a:bodyPr/>
          <a:lstStyle/>
          <a:p>
            <a:r>
              <a:rPr lang="en-US" dirty="0"/>
              <a:t>What’s Next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14CC3D8-1DCB-B879-8A0E-0DBF8672ECFE}"/>
              </a:ext>
            </a:extLst>
          </p:cNvPr>
          <p:cNvGrpSpPr/>
          <p:nvPr/>
        </p:nvGrpSpPr>
        <p:grpSpPr>
          <a:xfrm>
            <a:off x="5008682" y="2689943"/>
            <a:ext cx="2918234" cy="3423920"/>
            <a:chOff x="9506855" y="640080"/>
            <a:chExt cx="2256314" cy="2647299"/>
          </a:xfrm>
        </p:grpSpPr>
        <p:pic>
          <p:nvPicPr>
            <p:cNvPr id="26" name="Picture 25" descr="Logo&#10;&#10;Description automatically generated">
              <a:extLst>
                <a:ext uri="{FF2B5EF4-FFF2-40B4-BE49-F238E27FC236}">
                  <a16:creationId xmlns:a16="http://schemas.microsoft.com/office/drawing/2014/main" id="{CA459146-BE27-3728-157A-C2ADEEBB98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202" b="12405"/>
            <a:stretch/>
          </p:blipFill>
          <p:spPr>
            <a:xfrm>
              <a:off x="9506855" y="1496679"/>
              <a:ext cx="2119225" cy="914400"/>
            </a:xfrm>
            <a:prstGeom prst="rect">
              <a:avLst/>
            </a:prstGeom>
          </p:spPr>
        </p:pic>
        <p:pic>
          <p:nvPicPr>
            <p:cNvPr id="27" name="Picture 26" descr="Logo, company name&#10;&#10;Description automatically generated">
              <a:extLst>
                <a:ext uri="{FF2B5EF4-FFF2-40B4-BE49-F238E27FC236}">
                  <a16:creationId xmlns:a16="http://schemas.microsoft.com/office/drawing/2014/main" id="{D0CCAD8D-B218-5667-FDCB-49CDA58511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/>
            </a:blip>
            <a:srcRect t="8804" b="11804"/>
            <a:stretch/>
          </p:blipFill>
          <p:spPr>
            <a:xfrm>
              <a:off x="9643943" y="640080"/>
              <a:ext cx="2119226" cy="914400"/>
            </a:xfrm>
            <a:prstGeom prst="rect">
              <a:avLst/>
            </a:prstGeom>
          </p:spPr>
        </p:pic>
        <p:pic>
          <p:nvPicPr>
            <p:cNvPr id="28" name="Picture 2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50BB985A-DBC5-713E-1EC8-D9BDCDD215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alphaModFix/>
            </a:blip>
            <a:srcRect t="8348" b="12261"/>
            <a:stretch/>
          </p:blipFill>
          <p:spPr>
            <a:xfrm>
              <a:off x="9584732" y="2372979"/>
              <a:ext cx="2119225" cy="914400"/>
            </a:xfrm>
            <a:prstGeom prst="rect">
              <a:avLst/>
            </a:prstGeom>
          </p:spPr>
        </p:pic>
      </p:grpSp>
      <p:pic>
        <p:nvPicPr>
          <p:cNvPr id="31" name="Picture Placeholder 14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5059A42E-C8FD-7D22-4627-8A0C84120C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096" t="1202" r="1096" b="-1131"/>
          <a:stretch/>
        </p:blipFill>
        <p:spPr>
          <a:xfrm>
            <a:off x="7382244" y="744137"/>
            <a:ext cx="4752606" cy="5469564"/>
          </a:xfrm>
          <a:prstGeom prst="rect">
            <a:avLst/>
          </a:prstGeom>
          <a:noFill/>
        </p:spPr>
      </p:pic>
      <p:pic>
        <p:nvPicPr>
          <p:cNvPr id="33" name="Picture 3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DE60138-D8D9-5ADC-B031-C58E4309C3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r="70121"/>
          <a:stretch/>
        </p:blipFill>
        <p:spPr>
          <a:xfrm>
            <a:off x="5615273" y="843975"/>
            <a:ext cx="1882355" cy="189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866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D4FF-EDA9-4EC7-AA8D-B9382D27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2865141"/>
            <a:ext cx="11125199" cy="1127717"/>
          </a:xfrm>
        </p:spPr>
        <p:txBody>
          <a:bodyPr/>
          <a:lstStyle/>
          <a:p>
            <a:pPr algn="ctr"/>
            <a:r>
              <a:rPr lang="en-US" sz="6600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40117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CLI 191120">
      <a:dk1>
        <a:srgbClr val="333E48"/>
      </a:dk1>
      <a:lt1>
        <a:srgbClr val="FFFFFF"/>
      </a:lt1>
      <a:dk2>
        <a:srgbClr val="055F86"/>
      </a:dk2>
      <a:lt2>
        <a:srgbClr val="D6D2C3"/>
      </a:lt2>
      <a:accent1>
        <a:srgbClr val="BF5700"/>
      </a:accent1>
      <a:accent2>
        <a:srgbClr val="F79621"/>
      </a:accent2>
      <a:accent3>
        <a:srgbClr val="00A8B6"/>
      </a:accent3>
      <a:accent4>
        <a:srgbClr val="FED600"/>
      </a:accent4>
      <a:accent5>
        <a:srgbClr val="579C44"/>
      </a:accent5>
      <a:accent6>
        <a:srgbClr val="A4CC57"/>
      </a:accent6>
      <a:hlink>
        <a:srgbClr val="333E48"/>
      </a:hlink>
      <a:folHlink>
        <a:srgbClr val="9CAEB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2018a4d9-e5a5-428b-a312-dfd840ba6b63">approved, added to website</Comments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4D4C9A-CEC0-4070-9348-AA9477967539}">
  <ds:schemaRefs>
    <ds:schemaRef ds:uri="http://schemas.microsoft.com/office/2006/metadata/properties"/>
    <ds:schemaRef ds:uri="http://schemas.microsoft.com/office/infopath/2007/PartnerControls"/>
    <ds:schemaRef ds:uri="2018a4d9-e5a5-428b-a312-dfd840ba6b63"/>
    <ds:schemaRef ds:uri="bc6d5123-e1cb-4a6a-adf0-63854dce486e"/>
  </ds:schemaRefs>
</ds:datastoreItem>
</file>

<file path=customXml/itemProps2.xml><?xml version="1.0" encoding="utf-8"?>
<ds:datastoreItem xmlns:ds="http://schemas.openxmlformats.org/officeDocument/2006/customXml" ds:itemID="{6D80623D-F4AA-4B2B-BF45-881DA94E86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2F864E-608C-4C05-B88F-2E799976EF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4426</TotalTime>
  <Words>541</Words>
  <Application>Microsoft Office PowerPoint</Application>
  <PresentationFormat>Widescreen</PresentationFormat>
  <Paragraphs>85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What’s Next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Kirschten, Nicole</dc:creator>
  <cp:lastModifiedBy>Susswein, Melanie</cp:lastModifiedBy>
  <cp:revision>236</cp:revision>
  <dcterms:created xsi:type="dcterms:W3CDTF">2019-10-31T13:57:35Z</dcterms:created>
  <dcterms:modified xsi:type="dcterms:W3CDTF">2023-03-20T14:55:04Z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