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9" r:id="rId5"/>
    <p:sldId id="261" r:id="rId6"/>
    <p:sldId id="265" r:id="rId7"/>
    <p:sldId id="299" r:id="rId8"/>
    <p:sldId id="312" r:id="rId9"/>
    <p:sldId id="276" r:id="rId10"/>
    <p:sldId id="313" r:id="rId11"/>
    <p:sldId id="320" r:id="rId12"/>
    <p:sldId id="314" r:id="rId13"/>
    <p:sldId id="321" r:id="rId14"/>
    <p:sldId id="316" r:id="rId15"/>
    <p:sldId id="322" r:id="rId16"/>
    <p:sldId id="323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696B15-BCBE-6025-3290-4B1E3CEF9913}" name="Susswein, Melanie" initials="SM" userId="S::melanie.susswein@austin.utexas.edu::7b98fcaf-eaac-4105-bd9c-fdda590d51cc" providerId="AD"/>
  <p188:author id="{40850A31-9F58-BD9B-59AF-E4C7D2D7E03D}" name="Nick Brothers" initials="NB" userId="1BDRAupL7PSiaW9Y8JkUfvXNAOuPlgEOxQoCHEkQp9M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7E8FC"/>
    <a:srgbClr val="D9E1E2"/>
    <a:srgbClr val="F89722"/>
    <a:srgbClr val="BF5700"/>
    <a:srgbClr val="BE5927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D9CC4F-BB67-6F0C-6B14-0F0D203E5744}" v="13" dt="2022-05-13T21:21:05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3"/>
    <p:restoredTop sz="94694"/>
  </p:normalViewPr>
  <p:slideViewPr>
    <p:cSldViewPr snapToGrid="0">
      <p:cViewPr varScale="1">
        <p:scale>
          <a:sx n="108" d="100"/>
          <a:sy n="108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36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customXml" Target="../customXml/item3.xml" Id="rId3" /><Relationship Type="http://schemas.openxmlformats.org/officeDocument/2006/relationships/commentAuthors" Target="commentAuthors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tableStyles" Target="tableStyles.xml" Id="rId25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handoutMaster" Target="handoutMasters/handoutMaster1.xml" Id="rId20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theme" Target="theme/theme1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viewProps" Target="viewProps.xml" Id="rId23" /><Relationship Type="http://schemas.microsoft.com/office/2018/10/relationships/authors" Target="authors.xml" Id="rId28" /><Relationship Type="http://schemas.openxmlformats.org/officeDocument/2006/relationships/slide" Target="slides/slide6.xml" Id="rId10" /><Relationship Type="http://schemas.openxmlformats.org/officeDocument/2006/relationships/notesMaster" Target="notesMasters/notesMaster1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presProps" Target="presProps.xml" Id="rId22" /><Relationship Type="http://schemas.microsoft.com/office/2015/10/relationships/revisionInfo" Target="revisionInfo.xml" Id="rId27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68014-67D3-2D42-BE04-F7779A7FD7F2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34FD01-7F68-2341-8818-F0DF23CF3DAA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 dirty="0">
              <a:solidFill>
                <a:schemeClr val="lt1">
                  <a:alpha val="48740"/>
                </a:schemeClr>
              </a:solidFill>
            </a:rPr>
            <a:t>Identify Key Messages</a:t>
          </a:r>
        </a:p>
      </dgm:t>
    </dgm:pt>
    <dgm:pt modelId="{1D4CE26C-A8DB-CE4C-B3CF-BB3D6202D229}" type="parTrans" cxnId="{43FF0237-49AF-AA49-96BC-024681D90619}">
      <dgm:prSet/>
      <dgm:spPr/>
      <dgm:t>
        <a:bodyPr/>
        <a:lstStyle/>
        <a:p>
          <a:endParaRPr lang="en-US"/>
        </a:p>
      </dgm:t>
    </dgm:pt>
    <dgm:pt modelId="{241EDC29-D5E1-C64D-B3FB-C6EE378787A0}" type="sibTrans" cxnId="{43FF0237-49AF-AA49-96BC-024681D90619}">
      <dgm:prSet/>
      <dgm:spPr/>
      <dgm:t>
        <a:bodyPr/>
        <a:lstStyle/>
        <a:p>
          <a:endParaRPr lang="en-US"/>
        </a:p>
      </dgm:t>
    </dgm:pt>
    <dgm:pt modelId="{8BC5F7F3-DDFB-CC46-8BBC-C394EB1A0089}">
      <dgm:prSet phldrT="[Text]" custT="1"/>
      <dgm:spPr/>
      <dgm:t>
        <a:bodyPr/>
        <a:lstStyle/>
        <a:p>
          <a:r>
            <a:rPr lang="en-US" sz="2000" b="1" dirty="0">
              <a:latin typeface="+mj-lt"/>
            </a:rPr>
            <a:t>Script Development</a:t>
          </a:r>
        </a:p>
      </dgm:t>
    </dgm:pt>
    <dgm:pt modelId="{D837E60C-E479-CB48-BE56-5F446D8A32D7}" type="parTrans" cxnId="{E905D126-A222-A145-BE26-A413A743215F}">
      <dgm:prSet/>
      <dgm:spPr/>
      <dgm:t>
        <a:bodyPr/>
        <a:lstStyle/>
        <a:p>
          <a:endParaRPr lang="en-US"/>
        </a:p>
      </dgm:t>
    </dgm:pt>
    <dgm:pt modelId="{138F58E0-C2E7-5F44-A8DF-7F1A36891807}" type="sibTrans" cxnId="{E905D126-A222-A145-BE26-A413A743215F}">
      <dgm:prSet/>
      <dgm:spPr/>
      <dgm:t>
        <a:bodyPr/>
        <a:lstStyle/>
        <a:p>
          <a:endParaRPr lang="en-US"/>
        </a:p>
      </dgm:t>
    </dgm:pt>
    <dgm:pt modelId="{16CFBDF2-67B7-4A49-82A8-3480C9C91BB2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 dirty="0">
              <a:solidFill>
                <a:schemeClr val="lt1">
                  <a:alpha val="49000"/>
                </a:schemeClr>
              </a:solidFill>
            </a:rPr>
            <a:t>Production</a:t>
          </a:r>
        </a:p>
      </dgm:t>
    </dgm:pt>
    <dgm:pt modelId="{8486A02A-6CD7-4C47-897D-CF81AF4A059F}" type="parTrans" cxnId="{D03C4436-8670-3949-805A-6C1017EC8CA9}">
      <dgm:prSet/>
      <dgm:spPr/>
      <dgm:t>
        <a:bodyPr/>
        <a:lstStyle/>
        <a:p>
          <a:endParaRPr lang="en-US"/>
        </a:p>
      </dgm:t>
    </dgm:pt>
    <dgm:pt modelId="{0F9DCA34-BFFB-574A-8628-7252C9F4157E}" type="sibTrans" cxnId="{D03C4436-8670-3949-805A-6C1017EC8CA9}">
      <dgm:prSet/>
      <dgm:spPr/>
      <dgm:t>
        <a:bodyPr/>
        <a:lstStyle/>
        <a:p>
          <a:endParaRPr lang="en-US"/>
        </a:p>
      </dgm:t>
    </dgm:pt>
    <dgm:pt modelId="{D4F63F19-5101-FE40-B22B-BA7157721D48}">
      <dgm:prSet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 dirty="0">
              <a:solidFill>
                <a:schemeClr val="lt1">
                  <a:alpha val="49000"/>
                </a:schemeClr>
              </a:solidFill>
            </a:rPr>
            <a:t>Video Editing</a:t>
          </a:r>
        </a:p>
      </dgm:t>
    </dgm:pt>
    <dgm:pt modelId="{281BF23C-3C23-1A47-BA84-B64D1CB4D230}" type="parTrans" cxnId="{3238D144-9D43-8C4B-9ECC-C8C10DE9D652}">
      <dgm:prSet/>
      <dgm:spPr/>
      <dgm:t>
        <a:bodyPr/>
        <a:lstStyle/>
        <a:p>
          <a:endParaRPr lang="en-US"/>
        </a:p>
      </dgm:t>
    </dgm:pt>
    <dgm:pt modelId="{4A86C66E-5FE9-0444-AA10-08E664F7B0E5}" type="sibTrans" cxnId="{3238D144-9D43-8C4B-9ECC-C8C10DE9D652}">
      <dgm:prSet/>
      <dgm:spPr/>
      <dgm:t>
        <a:bodyPr/>
        <a:lstStyle/>
        <a:p>
          <a:endParaRPr lang="en-US"/>
        </a:p>
      </dgm:t>
    </dgm:pt>
    <dgm:pt modelId="{B846E0A0-4667-C743-8A7E-7AB59EDDB22D}" type="pres">
      <dgm:prSet presAssocID="{06C68014-67D3-2D42-BE04-F7779A7FD7F2}" presName="Name0" presStyleCnt="0">
        <dgm:presLayoutVars>
          <dgm:chMax val="7"/>
          <dgm:chPref val="7"/>
          <dgm:dir/>
        </dgm:presLayoutVars>
      </dgm:prSet>
      <dgm:spPr/>
    </dgm:pt>
    <dgm:pt modelId="{106CF967-7D8F-534A-8DAA-81F334F0B260}" type="pres">
      <dgm:prSet presAssocID="{06C68014-67D3-2D42-BE04-F7779A7FD7F2}" presName="Name1" presStyleCnt="0"/>
      <dgm:spPr/>
    </dgm:pt>
    <dgm:pt modelId="{BF2D210A-828F-BF4C-BFDA-A7F7B9B189D9}" type="pres">
      <dgm:prSet presAssocID="{06C68014-67D3-2D42-BE04-F7779A7FD7F2}" presName="cycle" presStyleCnt="0"/>
      <dgm:spPr/>
    </dgm:pt>
    <dgm:pt modelId="{22A93C5A-B8D9-564F-A75C-36F5289D7D7A}" type="pres">
      <dgm:prSet presAssocID="{06C68014-67D3-2D42-BE04-F7779A7FD7F2}" presName="srcNode" presStyleLbl="node1" presStyleIdx="0" presStyleCnt="4"/>
      <dgm:spPr/>
    </dgm:pt>
    <dgm:pt modelId="{7F6577FD-A084-AB42-9791-DBBF26548C8D}" type="pres">
      <dgm:prSet presAssocID="{06C68014-67D3-2D42-BE04-F7779A7FD7F2}" presName="conn" presStyleLbl="parChTrans1D2" presStyleIdx="0" presStyleCnt="1"/>
      <dgm:spPr/>
    </dgm:pt>
    <dgm:pt modelId="{96C71573-AB32-224C-B176-371292987AB4}" type="pres">
      <dgm:prSet presAssocID="{06C68014-67D3-2D42-BE04-F7779A7FD7F2}" presName="extraNode" presStyleLbl="node1" presStyleIdx="0" presStyleCnt="4"/>
      <dgm:spPr/>
    </dgm:pt>
    <dgm:pt modelId="{68FBC8D5-E083-CC43-86FD-CC008BECE7A0}" type="pres">
      <dgm:prSet presAssocID="{06C68014-67D3-2D42-BE04-F7779A7FD7F2}" presName="dstNode" presStyleLbl="node1" presStyleIdx="0" presStyleCnt="4"/>
      <dgm:spPr/>
    </dgm:pt>
    <dgm:pt modelId="{A6A99702-937D-A349-A8A7-D6D7391B9CD6}" type="pres">
      <dgm:prSet presAssocID="{DD34FD01-7F68-2341-8818-F0DF23CF3DAA}" presName="text_1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CDA0399D-3B1E-FA4A-ADF9-620390EAA4D1}" type="pres">
      <dgm:prSet presAssocID="{DD34FD01-7F68-2341-8818-F0DF23CF3DAA}" presName="accent_1" presStyleCnt="0"/>
      <dgm:spPr/>
    </dgm:pt>
    <dgm:pt modelId="{5EF20C2C-0E14-6C45-92BD-4A4CBB182E17}" type="pres">
      <dgm:prSet presAssocID="{DD34FD01-7F68-2341-8818-F0DF23CF3DAA}" presName="accentRepeatNode" presStyleLbl="solidFgAcc1" presStyleIdx="0" presStyleCnt="4"/>
      <dgm:spPr/>
    </dgm:pt>
    <dgm:pt modelId="{3A68BF9A-395E-3F4E-80A8-16C2D15B84EC}" type="pres">
      <dgm:prSet presAssocID="{8BC5F7F3-DDFB-CC46-8BBC-C394EB1A0089}" presName="text_2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5A5187E3-292E-3B44-8302-4FF24D1D238E}" type="pres">
      <dgm:prSet presAssocID="{8BC5F7F3-DDFB-CC46-8BBC-C394EB1A0089}" presName="accent_2" presStyleCnt="0"/>
      <dgm:spPr/>
    </dgm:pt>
    <dgm:pt modelId="{0E407B7A-CF88-9249-AB79-3B12066916EF}" type="pres">
      <dgm:prSet presAssocID="{8BC5F7F3-DDFB-CC46-8BBC-C394EB1A0089}" presName="accentRepeatNode" presStyleLbl="solidFgAcc1" presStyleIdx="1" presStyleCnt="4"/>
      <dgm:spPr/>
    </dgm:pt>
    <dgm:pt modelId="{8687BAFA-71C9-8C46-8C14-CF50671F13BA}" type="pres">
      <dgm:prSet presAssocID="{16CFBDF2-67B7-4A49-82A8-3480C9C91BB2}" presName="text_3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4D13262C-AF57-3F4A-BC46-1AFD6A0A1886}" type="pres">
      <dgm:prSet presAssocID="{16CFBDF2-67B7-4A49-82A8-3480C9C91BB2}" presName="accent_3" presStyleCnt="0"/>
      <dgm:spPr/>
    </dgm:pt>
    <dgm:pt modelId="{9F5596B9-C24D-9B48-96E8-E8D990AEF5D2}" type="pres">
      <dgm:prSet presAssocID="{16CFBDF2-67B7-4A49-82A8-3480C9C91BB2}" presName="accentRepeatNode" presStyleLbl="solidFgAcc1" presStyleIdx="2" presStyleCnt="4"/>
      <dgm:spPr/>
    </dgm:pt>
    <dgm:pt modelId="{C0FBF450-E3BB-CB4D-AF31-65F4986A1080}" type="pres">
      <dgm:prSet presAssocID="{D4F63F19-5101-FE40-B22B-BA7157721D48}" presName="text_4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C12061A-37A3-894C-BE48-1F6EE60C82D1}" type="pres">
      <dgm:prSet presAssocID="{D4F63F19-5101-FE40-B22B-BA7157721D48}" presName="accent_4" presStyleCnt="0"/>
      <dgm:spPr/>
    </dgm:pt>
    <dgm:pt modelId="{FEF8FD53-2B63-ED4D-A73A-58DEAB31EC0B}" type="pres">
      <dgm:prSet presAssocID="{D4F63F19-5101-FE40-B22B-BA7157721D48}" presName="accentRepeatNode" presStyleLbl="solidFgAcc1" presStyleIdx="3" presStyleCnt="4"/>
      <dgm:spPr/>
    </dgm:pt>
  </dgm:ptLst>
  <dgm:cxnLst>
    <dgm:cxn modelId="{E905D126-A222-A145-BE26-A413A743215F}" srcId="{06C68014-67D3-2D42-BE04-F7779A7FD7F2}" destId="{8BC5F7F3-DDFB-CC46-8BBC-C394EB1A0089}" srcOrd="1" destOrd="0" parTransId="{D837E60C-E479-CB48-BE56-5F446D8A32D7}" sibTransId="{138F58E0-C2E7-5F44-A8DF-7F1A36891807}"/>
    <dgm:cxn modelId="{D03C4436-8670-3949-805A-6C1017EC8CA9}" srcId="{06C68014-67D3-2D42-BE04-F7779A7FD7F2}" destId="{16CFBDF2-67B7-4A49-82A8-3480C9C91BB2}" srcOrd="2" destOrd="0" parTransId="{8486A02A-6CD7-4C47-897D-CF81AF4A059F}" sibTransId="{0F9DCA34-BFFB-574A-8628-7252C9F4157E}"/>
    <dgm:cxn modelId="{43FF0237-49AF-AA49-96BC-024681D90619}" srcId="{06C68014-67D3-2D42-BE04-F7779A7FD7F2}" destId="{DD34FD01-7F68-2341-8818-F0DF23CF3DAA}" srcOrd="0" destOrd="0" parTransId="{1D4CE26C-A8DB-CE4C-B3CF-BB3D6202D229}" sibTransId="{241EDC29-D5E1-C64D-B3FB-C6EE378787A0}"/>
    <dgm:cxn modelId="{3238D144-9D43-8C4B-9ECC-C8C10DE9D652}" srcId="{06C68014-67D3-2D42-BE04-F7779A7FD7F2}" destId="{D4F63F19-5101-FE40-B22B-BA7157721D48}" srcOrd="3" destOrd="0" parTransId="{281BF23C-3C23-1A47-BA84-B64D1CB4D230}" sibTransId="{4A86C66E-5FE9-0444-AA10-08E664F7B0E5}"/>
    <dgm:cxn modelId="{E8E12B74-4F15-1C4A-B545-1BE8D9F58E93}" type="presOf" srcId="{8BC5F7F3-DDFB-CC46-8BBC-C394EB1A0089}" destId="{3A68BF9A-395E-3F4E-80A8-16C2D15B84EC}" srcOrd="0" destOrd="0" presId="urn:microsoft.com/office/officeart/2008/layout/VerticalCurvedList"/>
    <dgm:cxn modelId="{7687B859-0016-7A43-8671-C4C72E1284E0}" type="presOf" srcId="{D4F63F19-5101-FE40-B22B-BA7157721D48}" destId="{C0FBF450-E3BB-CB4D-AF31-65F4986A1080}" srcOrd="0" destOrd="0" presId="urn:microsoft.com/office/officeart/2008/layout/VerticalCurvedList"/>
    <dgm:cxn modelId="{4AB0E288-181C-6F45-96A1-1FDC693031B8}" type="presOf" srcId="{241EDC29-D5E1-C64D-B3FB-C6EE378787A0}" destId="{7F6577FD-A084-AB42-9791-DBBF26548C8D}" srcOrd="0" destOrd="0" presId="urn:microsoft.com/office/officeart/2008/layout/VerticalCurvedList"/>
    <dgm:cxn modelId="{62E203BE-5AD8-5A48-9114-2A12EC206254}" type="presOf" srcId="{16CFBDF2-67B7-4A49-82A8-3480C9C91BB2}" destId="{8687BAFA-71C9-8C46-8C14-CF50671F13BA}" srcOrd="0" destOrd="0" presId="urn:microsoft.com/office/officeart/2008/layout/VerticalCurvedList"/>
    <dgm:cxn modelId="{FC2AD4E9-F676-2042-97BB-73045D1880B2}" type="presOf" srcId="{DD34FD01-7F68-2341-8818-F0DF23CF3DAA}" destId="{A6A99702-937D-A349-A8A7-D6D7391B9CD6}" srcOrd="0" destOrd="0" presId="urn:microsoft.com/office/officeart/2008/layout/VerticalCurvedList"/>
    <dgm:cxn modelId="{5E7FD8EB-9CA7-1C43-B1BE-2DFC045CF3DE}" type="presOf" srcId="{06C68014-67D3-2D42-BE04-F7779A7FD7F2}" destId="{B846E0A0-4667-C743-8A7E-7AB59EDDB22D}" srcOrd="0" destOrd="0" presId="urn:microsoft.com/office/officeart/2008/layout/VerticalCurvedList"/>
    <dgm:cxn modelId="{1417A29A-9CA9-CC40-AFB5-7CBCDCC0F012}" type="presParOf" srcId="{B846E0A0-4667-C743-8A7E-7AB59EDDB22D}" destId="{106CF967-7D8F-534A-8DAA-81F334F0B260}" srcOrd="0" destOrd="0" presId="urn:microsoft.com/office/officeart/2008/layout/VerticalCurvedList"/>
    <dgm:cxn modelId="{BE416617-69FC-D04A-8FF2-5C252947F121}" type="presParOf" srcId="{106CF967-7D8F-534A-8DAA-81F334F0B260}" destId="{BF2D210A-828F-BF4C-BFDA-A7F7B9B189D9}" srcOrd="0" destOrd="0" presId="urn:microsoft.com/office/officeart/2008/layout/VerticalCurvedList"/>
    <dgm:cxn modelId="{5262CE5D-69EB-784E-9C1D-65EDAC19C8CA}" type="presParOf" srcId="{BF2D210A-828F-BF4C-BFDA-A7F7B9B189D9}" destId="{22A93C5A-B8D9-564F-A75C-36F5289D7D7A}" srcOrd="0" destOrd="0" presId="urn:microsoft.com/office/officeart/2008/layout/VerticalCurvedList"/>
    <dgm:cxn modelId="{44A0972B-CAD4-0949-94F1-293614082A3E}" type="presParOf" srcId="{BF2D210A-828F-BF4C-BFDA-A7F7B9B189D9}" destId="{7F6577FD-A084-AB42-9791-DBBF26548C8D}" srcOrd="1" destOrd="0" presId="urn:microsoft.com/office/officeart/2008/layout/VerticalCurvedList"/>
    <dgm:cxn modelId="{97D9AB50-8614-A046-BF2E-9BD0CB2EAA14}" type="presParOf" srcId="{BF2D210A-828F-BF4C-BFDA-A7F7B9B189D9}" destId="{96C71573-AB32-224C-B176-371292987AB4}" srcOrd="2" destOrd="0" presId="urn:microsoft.com/office/officeart/2008/layout/VerticalCurvedList"/>
    <dgm:cxn modelId="{74F9447C-1058-694B-9608-D518BDAB5603}" type="presParOf" srcId="{BF2D210A-828F-BF4C-BFDA-A7F7B9B189D9}" destId="{68FBC8D5-E083-CC43-86FD-CC008BECE7A0}" srcOrd="3" destOrd="0" presId="urn:microsoft.com/office/officeart/2008/layout/VerticalCurvedList"/>
    <dgm:cxn modelId="{477DFF33-716C-3143-9969-63B64EF020B5}" type="presParOf" srcId="{106CF967-7D8F-534A-8DAA-81F334F0B260}" destId="{A6A99702-937D-A349-A8A7-D6D7391B9CD6}" srcOrd="1" destOrd="0" presId="urn:microsoft.com/office/officeart/2008/layout/VerticalCurvedList"/>
    <dgm:cxn modelId="{11F044C9-D738-AA47-8A61-2F5A26D243AC}" type="presParOf" srcId="{106CF967-7D8F-534A-8DAA-81F334F0B260}" destId="{CDA0399D-3B1E-FA4A-ADF9-620390EAA4D1}" srcOrd="2" destOrd="0" presId="urn:microsoft.com/office/officeart/2008/layout/VerticalCurvedList"/>
    <dgm:cxn modelId="{CA57E54A-8257-4247-AA21-396D399F20F9}" type="presParOf" srcId="{CDA0399D-3B1E-FA4A-ADF9-620390EAA4D1}" destId="{5EF20C2C-0E14-6C45-92BD-4A4CBB182E17}" srcOrd="0" destOrd="0" presId="urn:microsoft.com/office/officeart/2008/layout/VerticalCurvedList"/>
    <dgm:cxn modelId="{78F7267E-9F9A-3E4E-840C-2BB2F2DF8126}" type="presParOf" srcId="{106CF967-7D8F-534A-8DAA-81F334F0B260}" destId="{3A68BF9A-395E-3F4E-80A8-16C2D15B84EC}" srcOrd="3" destOrd="0" presId="urn:microsoft.com/office/officeart/2008/layout/VerticalCurvedList"/>
    <dgm:cxn modelId="{C1CF17EE-E12F-D749-984C-62F8450C0034}" type="presParOf" srcId="{106CF967-7D8F-534A-8DAA-81F334F0B260}" destId="{5A5187E3-292E-3B44-8302-4FF24D1D238E}" srcOrd="4" destOrd="0" presId="urn:microsoft.com/office/officeart/2008/layout/VerticalCurvedList"/>
    <dgm:cxn modelId="{995D3079-425F-624A-A9E9-DB5072BC9AE3}" type="presParOf" srcId="{5A5187E3-292E-3B44-8302-4FF24D1D238E}" destId="{0E407B7A-CF88-9249-AB79-3B12066916EF}" srcOrd="0" destOrd="0" presId="urn:microsoft.com/office/officeart/2008/layout/VerticalCurvedList"/>
    <dgm:cxn modelId="{E5AFA9C0-0847-F841-A775-EFA144A7294B}" type="presParOf" srcId="{106CF967-7D8F-534A-8DAA-81F334F0B260}" destId="{8687BAFA-71C9-8C46-8C14-CF50671F13BA}" srcOrd="5" destOrd="0" presId="urn:microsoft.com/office/officeart/2008/layout/VerticalCurvedList"/>
    <dgm:cxn modelId="{92ACAC34-4817-C44A-82BA-552C9C2E6866}" type="presParOf" srcId="{106CF967-7D8F-534A-8DAA-81F334F0B260}" destId="{4D13262C-AF57-3F4A-BC46-1AFD6A0A1886}" srcOrd="6" destOrd="0" presId="urn:microsoft.com/office/officeart/2008/layout/VerticalCurvedList"/>
    <dgm:cxn modelId="{DAA3112B-84F8-DD4C-B412-756B008E7F1F}" type="presParOf" srcId="{4D13262C-AF57-3F4A-BC46-1AFD6A0A1886}" destId="{9F5596B9-C24D-9B48-96E8-E8D990AEF5D2}" srcOrd="0" destOrd="0" presId="urn:microsoft.com/office/officeart/2008/layout/VerticalCurvedList"/>
    <dgm:cxn modelId="{776081C4-3AEC-D44F-886F-0AB10D90132B}" type="presParOf" srcId="{106CF967-7D8F-534A-8DAA-81F334F0B260}" destId="{C0FBF450-E3BB-CB4D-AF31-65F4986A1080}" srcOrd="7" destOrd="0" presId="urn:microsoft.com/office/officeart/2008/layout/VerticalCurvedList"/>
    <dgm:cxn modelId="{4F711082-BC21-DD4D-8569-C322F4C7D71A}" type="presParOf" srcId="{106CF967-7D8F-534A-8DAA-81F334F0B260}" destId="{DC12061A-37A3-894C-BE48-1F6EE60C82D1}" srcOrd="8" destOrd="0" presId="urn:microsoft.com/office/officeart/2008/layout/VerticalCurvedList"/>
    <dgm:cxn modelId="{70E16BA7-08C4-7B4A-A183-F386097BB983}" type="presParOf" srcId="{DC12061A-37A3-894C-BE48-1F6EE60C82D1}" destId="{FEF8FD53-2B63-ED4D-A73A-58DEAB31EC0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577FD-A084-AB42-9791-DBBF26548C8D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99702-937D-A349-A8A7-D6D7391B9CD6}">
      <dsp:nvSpPr>
        <dsp:cNvPr id="0" name=""/>
        <dsp:cNvSpPr/>
      </dsp:nvSpPr>
      <dsp:spPr>
        <a:xfrm>
          <a:off x="610504" y="416587"/>
          <a:ext cx="4220193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lt1">
                  <a:alpha val="48740"/>
                </a:schemeClr>
              </a:solidFill>
            </a:rPr>
            <a:t>Identify Key Messages</a:t>
          </a:r>
        </a:p>
      </dsp:txBody>
      <dsp:txXfrm>
        <a:off x="651197" y="457280"/>
        <a:ext cx="4138807" cy="752221"/>
      </dsp:txXfrm>
    </dsp:sp>
    <dsp:sp modelId="{5EF20C2C-0E14-6C45-92BD-4A4CBB182E17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8BF9A-395E-3F4E-80A8-16C2D15B84EC}">
      <dsp:nvSpPr>
        <dsp:cNvPr id="0" name=""/>
        <dsp:cNvSpPr/>
      </dsp:nvSpPr>
      <dsp:spPr>
        <a:xfrm>
          <a:off x="1088431" y="1667215"/>
          <a:ext cx="3742266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j-lt"/>
            </a:rPr>
            <a:t>Script Development</a:t>
          </a:r>
        </a:p>
      </dsp:txBody>
      <dsp:txXfrm>
        <a:off x="1129124" y="1707908"/>
        <a:ext cx="3660880" cy="752221"/>
      </dsp:txXfrm>
    </dsp:sp>
    <dsp:sp modelId="{0E407B7A-CF88-9249-AB79-3B12066916EF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7BAFA-71C9-8C46-8C14-CF50671F13BA}">
      <dsp:nvSpPr>
        <dsp:cNvPr id="0" name=""/>
        <dsp:cNvSpPr/>
      </dsp:nvSpPr>
      <dsp:spPr>
        <a:xfrm>
          <a:off x="1088431" y="2917843"/>
          <a:ext cx="3742266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lt1">
                  <a:alpha val="49000"/>
                </a:schemeClr>
              </a:solidFill>
            </a:rPr>
            <a:t>Production</a:t>
          </a:r>
        </a:p>
      </dsp:txBody>
      <dsp:txXfrm>
        <a:off x="1129124" y="2958536"/>
        <a:ext cx="3660880" cy="752221"/>
      </dsp:txXfrm>
    </dsp:sp>
    <dsp:sp modelId="{9F5596B9-C24D-9B48-96E8-E8D990AEF5D2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BF450-E3BB-CB4D-AF31-65F4986A1080}">
      <dsp:nvSpPr>
        <dsp:cNvPr id="0" name=""/>
        <dsp:cNvSpPr/>
      </dsp:nvSpPr>
      <dsp:spPr>
        <a:xfrm>
          <a:off x="610504" y="4168472"/>
          <a:ext cx="4220193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lt1">
                  <a:alpha val="49000"/>
                </a:schemeClr>
              </a:solidFill>
            </a:rPr>
            <a:t>Video Editing</a:t>
          </a:r>
        </a:p>
      </dsp:txBody>
      <dsp:txXfrm>
        <a:off x="651197" y="4209165"/>
        <a:ext cx="4138807" cy="752221"/>
      </dsp:txXfrm>
    </dsp:sp>
    <dsp:sp modelId="{FEF8FD53-2B63-ED4D-A73A-58DEAB31EC0B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7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28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24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55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85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+mn-lt"/>
              </a:rPr>
              <a:t>Health communication is the </a:t>
            </a:r>
            <a:r>
              <a:rPr lang="en-US" b="1"/>
              <a:t>science and art </a:t>
            </a:r>
            <a:r>
              <a:rPr lang="en-US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Our people have</a:t>
            </a:r>
            <a:r>
              <a:rPr lang="en-US" sz="1600" b="1">
                <a:solidFill>
                  <a:schemeClr val="tx1"/>
                </a:solidFill>
              </a:rPr>
              <a:t> broad and deep communication expertise</a:t>
            </a:r>
            <a:r>
              <a:rPr lang="en-US" sz="160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>
                <a:solidFill>
                  <a:schemeClr val="tx1"/>
                </a:solidFill>
              </a:rPr>
              <a:t>evidence-based health communication</a:t>
            </a:r>
            <a:r>
              <a:rPr lang="en-US" sz="160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>
                <a:solidFill>
                  <a:schemeClr val="tx1"/>
                </a:solidFill>
              </a:rPr>
            </a:br>
            <a:r>
              <a:rPr lang="en-US" sz="160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5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emf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341686"/>
          </a:xfrm>
        </p:spPr>
        <p:txBody>
          <a:bodyPr/>
          <a:lstStyle/>
          <a:p>
            <a:r>
              <a:rPr lang="en-US" sz="1600" dirty="0"/>
              <a:t>Melanie </a:t>
            </a:r>
            <a:r>
              <a:rPr lang="en-US" sz="1600" dirty="0" err="1"/>
              <a:t>Susswein</a:t>
            </a:r>
            <a:r>
              <a:rPr lang="en-US" sz="1600" dirty="0"/>
              <a:t>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10AA9E-3462-914C-938A-CDA236A5F1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en-US"/>
              <a:t>Agenda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D7557C-2DC7-A749-92B9-57543DC139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98937" y="2811726"/>
            <a:ext cx="5763333" cy="614363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CPAN Project Update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0FCE6C-4D79-5C45-A481-3C17B747FB5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98937" y="3835412"/>
            <a:ext cx="5763333" cy="614363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Q&amp;A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A16A568-3F39-2046-A6F1-AB61B840AB0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83586" y="2811725"/>
            <a:ext cx="614363" cy="614363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8954153-2637-F14D-B081-ADC8C375372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178610" y="3831981"/>
            <a:ext cx="614363" cy="614363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6376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16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FF73BA-A038-1647-A4E8-B0CF521D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5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F73AD-1204-8C4B-93B3-70271C629F5C}"/>
              </a:ext>
            </a:extLst>
          </p:cNvPr>
          <p:cNvSpPr/>
          <p:nvPr/>
        </p:nvSpPr>
        <p:spPr>
          <a:xfrm>
            <a:off x="1729946" y="3048000"/>
            <a:ext cx="9003957" cy="915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 STRATEGIES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78615-116B-6E48-AFF3-86E454007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957848"/>
          </a:xfrm>
        </p:spPr>
        <p:txBody>
          <a:bodyPr/>
          <a:lstStyle/>
          <a:p>
            <a:r>
              <a:rPr lang="en-US" dirty="0"/>
              <a:t>Communication plan </a:t>
            </a:r>
            <a:br>
              <a:rPr lang="en-US" dirty="0"/>
            </a:br>
            <a:r>
              <a:rPr lang="en-US" dirty="0">
                <a:latin typeface="+mn-lt"/>
              </a:rPr>
              <a:t>Engagement Strategies + Tactics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9CFB2B-3006-6D42-B613-9FD196F176AC}"/>
              </a:ext>
            </a:extLst>
          </p:cNvPr>
          <p:cNvCxnSpPr>
            <a:cxnSpLocks/>
          </p:cNvCxnSpPr>
          <p:nvPr/>
        </p:nvCxnSpPr>
        <p:spPr>
          <a:xfrm rot="-2700000" flipH="1" flipV="1">
            <a:off x="4427920" y="4362507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0C18A0-C9E8-7D45-B083-64E0B2BDE842}"/>
              </a:ext>
            </a:extLst>
          </p:cNvPr>
          <p:cNvCxnSpPr>
            <a:cxnSpLocks/>
          </p:cNvCxnSpPr>
          <p:nvPr/>
        </p:nvCxnSpPr>
        <p:spPr>
          <a:xfrm rot="2700000">
            <a:off x="7200427" y="4362507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4BDC69F-F1AB-8140-80BA-41CF00239DE2}"/>
              </a:ext>
            </a:extLst>
          </p:cNvPr>
          <p:cNvSpPr/>
          <p:nvPr/>
        </p:nvSpPr>
        <p:spPr>
          <a:xfrm>
            <a:off x="1729945" y="4761392"/>
            <a:ext cx="3191256" cy="915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Outreach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77DAFB-3E8E-4541-812A-308A95956211}"/>
              </a:ext>
            </a:extLst>
          </p:cNvPr>
          <p:cNvSpPr/>
          <p:nvPr/>
        </p:nvSpPr>
        <p:spPr>
          <a:xfrm>
            <a:off x="7530634" y="4761392"/>
            <a:ext cx="3191256" cy="915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Media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01F29C7-9453-2640-9BB8-4AB3234A0226}"/>
              </a:ext>
            </a:extLst>
          </p:cNvPr>
          <p:cNvSpPr/>
          <p:nvPr/>
        </p:nvSpPr>
        <p:spPr>
          <a:xfrm>
            <a:off x="1267444" y="3048000"/>
            <a:ext cx="915583" cy="9155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0BA408D-67D2-4D4B-AEA8-0553EB4CDE48}"/>
              </a:ext>
            </a:extLst>
          </p:cNvPr>
          <p:cNvSpPr/>
          <p:nvPr/>
        </p:nvSpPr>
        <p:spPr>
          <a:xfrm>
            <a:off x="10276111" y="3048000"/>
            <a:ext cx="915583" cy="9155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492780-794A-9B4C-8E87-39BAA1EE20BF}"/>
              </a:ext>
            </a:extLst>
          </p:cNvPr>
          <p:cNvSpPr/>
          <p:nvPr/>
        </p:nvSpPr>
        <p:spPr>
          <a:xfrm>
            <a:off x="10313180" y="4761353"/>
            <a:ext cx="915583" cy="915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30F79FA-4B29-EA45-8F7A-C7EEE5BF8E2B}"/>
              </a:ext>
            </a:extLst>
          </p:cNvPr>
          <p:cNvSpPr/>
          <p:nvPr/>
        </p:nvSpPr>
        <p:spPr>
          <a:xfrm>
            <a:off x="7030234" y="4761353"/>
            <a:ext cx="915583" cy="915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843B1A4-EE59-D24E-9234-225A457A93C4}"/>
              </a:ext>
            </a:extLst>
          </p:cNvPr>
          <p:cNvSpPr/>
          <p:nvPr/>
        </p:nvSpPr>
        <p:spPr>
          <a:xfrm>
            <a:off x="1267444" y="4761353"/>
            <a:ext cx="915583" cy="9155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B4FE42-97F0-964A-9AE2-4FA1A935C2BA}"/>
              </a:ext>
            </a:extLst>
          </p:cNvPr>
          <p:cNvSpPr/>
          <p:nvPr/>
        </p:nvSpPr>
        <p:spPr>
          <a:xfrm>
            <a:off x="4506018" y="4761353"/>
            <a:ext cx="915583" cy="9155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1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F98EBDBC-B2A7-407F-5A08-A3D5F5174E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Project onboarding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Information gathering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Formative research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Initiating creative development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</a:pPr>
            <a:endParaRPr lang="en-US" dirty="0">
              <a:solidFill>
                <a:schemeClr val="tx1">
                  <a:alpha val="12000"/>
                </a:schemeClr>
              </a:solidFill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A8C84841-F0B6-35C5-8808-BBB293F1EED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500" dirty="0">
                <a:solidFill>
                  <a:schemeClr val="tx2">
                    <a:alpha val="12253"/>
                  </a:schemeClr>
                </a:solidFill>
              </a:rPr>
              <a:t>Fall </a:t>
            </a:r>
            <a:r>
              <a:rPr lang="en-US" dirty="0">
                <a:solidFill>
                  <a:schemeClr val="tx2">
                    <a:alpha val="12253"/>
                  </a:schemeClr>
                </a:solidFill>
              </a:rPr>
              <a:t>2021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8DCE88AE-DAAD-7F3D-99B5-2298EFCC420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Formative research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Develop/refine outreach and communication plan</a:t>
            </a:r>
            <a:endParaRPr lang="en-US" dirty="0">
              <a:solidFill>
                <a:schemeClr val="tx1">
                  <a:alpha val="12000"/>
                </a:schemeClr>
              </a:solidFill>
              <a:cs typeface="Arial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</a:rPr>
              <a:t>Collaborate with physician engagement expert</a:t>
            </a:r>
            <a:endParaRPr lang="en-US" dirty="0">
              <a:solidFill>
                <a:schemeClr val="tx1">
                  <a:alpha val="12000"/>
                </a:schemeClr>
              </a:solidFill>
              <a:cs typeface="Arial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solidFill>
                  <a:schemeClr val="tx1">
                    <a:alpha val="12000"/>
                  </a:schemeClr>
                </a:solidFill>
                <a:ea typeface="+mn-lt"/>
                <a:cs typeface="+mn-lt"/>
              </a:rPr>
              <a:t>Provide HRIs with initial tools and strategies</a:t>
            </a:r>
            <a:endParaRPr lang="en-US" dirty="0">
              <a:solidFill>
                <a:schemeClr val="tx1">
                  <a:alpha val="12000"/>
                </a:schemeClr>
              </a:solidFill>
              <a:cs typeface="Arial" panose="020B0604020202020204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</a:pPr>
            <a:endParaRPr lang="en-US" dirty="0">
              <a:solidFill>
                <a:schemeClr val="tx1">
                  <a:alpha val="12000"/>
                </a:schemeClr>
              </a:solidFill>
            </a:endParaRP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1F840C42-3345-F7C4-D0BC-6D3D1E6BC07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alpha val="12000"/>
                  </a:schemeClr>
                </a:solidFill>
              </a:rPr>
              <a:t>Fall + </a:t>
            </a:r>
            <a:br>
              <a:rPr lang="en-US" dirty="0">
                <a:solidFill>
                  <a:schemeClr val="tx2">
                    <a:alpha val="12000"/>
                  </a:schemeClr>
                </a:solidFill>
              </a:rPr>
            </a:br>
            <a:r>
              <a:rPr lang="en-US" dirty="0">
                <a:solidFill>
                  <a:schemeClr val="tx2">
                    <a:alpha val="12000"/>
                  </a:schemeClr>
                </a:solidFill>
              </a:rPr>
              <a:t>Winter 2021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2FC493F2-1B36-59A8-DB98-493056D40F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Paid search/keyword marketing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Overview video launch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Continued outreach support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Social media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Other implementation tactics</a:t>
            </a:r>
          </a:p>
          <a:p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0D46948-7AF0-FDCC-DFAA-23916B9834D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z="1500" dirty="0"/>
              <a:t>SPRING + </a:t>
            </a:r>
            <a:br>
              <a:rPr lang="en-US" sz="1500" dirty="0"/>
            </a:br>
            <a:r>
              <a:rPr lang="en-US" sz="1500" dirty="0"/>
              <a:t>SUMMER 2022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2C81B410-F126-1824-6AB6-A658B6D43C6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chemeClr val="accent3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Continued engagement </a:t>
            </a:r>
            <a:br>
              <a:rPr lang="en-US" dirty="0"/>
            </a:br>
            <a:r>
              <a:rPr lang="en-US" dirty="0"/>
              <a:t>and implementation of communication plan</a:t>
            </a:r>
          </a:p>
          <a:p>
            <a:pPr>
              <a:lnSpc>
                <a:spcPct val="100000"/>
              </a:lnSpc>
              <a:buClr>
                <a:schemeClr val="accent3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Evaluation plan</a:t>
            </a:r>
          </a:p>
          <a:p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CDA09315-DDEF-A7D7-61B6-BCA361A9AC7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Fall + </a:t>
            </a:r>
            <a:br>
              <a:rPr lang="en-US" dirty="0"/>
            </a:br>
            <a:r>
              <a:rPr lang="en-US" dirty="0"/>
              <a:t>Winter 2022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12E4A24-BAE4-2B82-83AD-97F5563326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1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Paid search/outreach</a:t>
            </a:r>
          </a:p>
          <a:p>
            <a:endParaRPr lang="en-US" dirty="0"/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53DC1EC-FC9C-82A7-8BB7-75FDC36CC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5" t="2311" r="9916"/>
          <a:stretch/>
        </p:blipFill>
        <p:spPr>
          <a:xfrm>
            <a:off x="533400" y="1989438"/>
            <a:ext cx="3663778" cy="23821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3A0DE5-6894-11B5-436B-AEF8AEC3F961}"/>
              </a:ext>
            </a:extLst>
          </p:cNvPr>
          <p:cNvSpPr txBox="1"/>
          <p:nvPr/>
        </p:nvSpPr>
        <p:spPr>
          <a:xfrm>
            <a:off x="337351" y="5166804"/>
            <a:ext cx="1069759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dirty="0">
              <a:cs typeface="Arial" panose="020B0604020202020204"/>
            </a:endParaRPr>
          </a:p>
        </p:txBody>
      </p:sp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79802EDB-FA18-FEBC-F801-7949AFC14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370" y="1929395"/>
            <a:ext cx="6224230" cy="2887868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D24D7F4-0ABC-A746-02B1-6634E4563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374336"/>
              </p:ext>
            </p:extLst>
          </p:nvPr>
        </p:nvGraphicFramePr>
        <p:xfrm>
          <a:off x="56715" y="5151118"/>
          <a:ext cx="1179793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846">
                  <a:extLst>
                    <a:ext uri="{9D8B030D-6E8A-4147-A177-3AD203B41FA5}">
                      <a16:colId xmlns:a16="http://schemas.microsoft.com/office/drawing/2014/main" val="2799635353"/>
                    </a:ext>
                  </a:extLst>
                </a:gridCol>
                <a:gridCol w="8297088">
                  <a:extLst>
                    <a:ext uri="{9D8B030D-6E8A-4147-A177-3AD203B41FA5}">
                      <a16:colId xmlns:a16="http://schemas.microsoft.com/office/drawing/2014/main" val="3412529457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CLICKS: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People who saw the ad and then engaged with it.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82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IMPRESSIONS: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amount of times a Google search user saw our ads on their screen.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699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CTR (CLICK THROUGH RATE):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rate of users clicking on the ad and clicking on something else on the landing page.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996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COST: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Ad spend @ $500/month.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4468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57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Digital Strategies</a:t>
            </a:r>
          </a:p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6CF91E-0F79-E739-E6D0-7F463DE6B8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069" r="8174"/>
          <a:stretch/>
        </p:blipFill>
        <p:spPr>
          <a:xfrm>
            <a:off x="533400" y="1550259"/>
            <a:ext cx="5148943" cy="472074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B161AE9-8FEB-D3CB-4300-17DFA9B8BBC5}"/>
              </a:ext>
            </a:extLst>
          </p:cNvPr>
          <p:cNvSpPr txBox="1">
            <a:spLocks/>
          </p:cNvSpPr>
          <p:nvPr/>
        </p:nvSpPr>
        <p:spPr>
          <a:xfrm>
            <a:off x="6334972" y="2464881"/>
            <a:ext cx="5323628" cy="16144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cs typeface="Arial"/>
              </a:rPr>
              <a:t>The  goal of the  media plan is to drive our  target audience from awareness  to engagement.</a:t>
            </a:r>
            <a:r>
              <a:rPr lang="en-US" sz="1800" dirty="0"/>
              <a:t>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Increased clicks &amp; click through rates (CTRs)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 site traffic to CPAN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 provide engagement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F463F6DD-A5B7-403E-138E-7038D93ED5EF}"/>
              </a:ext>
            </a:extLst>
          </p:cNvPr>
          <p:cNvSpPr txBox="1">
            <a:spLocks/>
          </p:cNvSpPr>
          <p:nvPr/>
        </p:nvSpPr>
        <p:spPr>
          <a:xfrm>
            <a:off x="5947954" y="2093792"/>
            <a:ext cx="2866044" cy="355187"/>
          </a:xfrm>
          <a:prstGeom prst="rect">
            <a:avLst/>
          </a:prstGeom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2"/>
                </a:solidFill>
              </a:rPr>
              <a:t>Strategy.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A8223A1-13FB-AB2C-36C6-7F3AE20FAE88}"/>
              </a:ext>
            </a:extLst>
          </p:cNvPr>
          <p:cNvSpPr txBox="1">
            <a:spLocks/>
          </p:cNvSpPr>
          <p:nvPr/>
        </p:nvSpPr>
        <p:spPr>
          <a:xfrm>
            <a:off x="6334972" y="4780111"/>
            <a:ext cx="5323628" cy="16144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800" dirty="0">
                <a:cs typeface="Arial"/>
              </a:rPr>
              <a:t>Initial launch in May-June 2022: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1800" dirty="0">
                <a:cs typeface="Arial"/>
              </a:rPr>
              <a:t>Paid Search 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1800" dirty="0">
                <a:cs typeface="Arial"/>
              </a:rPr>
              <a:t>Continuous refinement of the audience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040294F-3D6B-91E3-6787-3BB0F80146AE}"/>
              </a:ext>
            </a:extLst>
          </p:cNvPr>
          <p:cNvSpPr txBox="1">
            <a:spLocks/>
          </p:cNvSpPr>
          <p:nvPr/>
        </p:nvSpPr>
        <p:spPr>
          <a:xfrm>
            <a:off x="5947954" y="4409022"/>
            <a:ext cx="2866044" cy="355187"/>
          </a:xfrm>
          <a:prstGeom prst="rect">
            <a:avLst/>
          </a:prstGeom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Tactics.</a:t>
            </a:r>
          </a:p>
        </p:txBody>
      </p:sp>
    </p:spTree>
    <p:extLst>
      <p:ext uri="{BB962C8B-B14F-4D97-AF65-F5344CB8AC3E}">
        <p14:creationId xmlns:p14="http://schemas.microsoft.com/office/powerpoint/2010/main" val="340742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842152"/>
            <a:ext cx="11125200" cy="543533"/>
          </a:xfrm>
        </p:spPr>
        <p:txBody>
          <a:bodyPr/>
          <a:lstStyle/>
          <a:p>
            <a:r>
              <a:rPr lang="en-US" dirty="0"/>
              <a:t>Overview Video launch</a:t>
            </a:r>
          </a:p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2E82E0-C01B-BE3B-CD05-550518407E1B}"/>
              </a:ext>
            </a:extLst>
          </p:cNvPr>
          <p:cNvSpPr txBox="1"/>
          <p:nvPr/>
        </p:nvSpPr>
        <p:spPr>
          <a:xfrm>
            <a:off x="-296780" y="35324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2. Script Development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FA97A6-F3BC-ED6E-00F5-1839C95352F4}"/>
              </a:ext>
            </a:extLst>
          </p:cNvPr>
          <p:cNvGrpSpPr/>
          <p:nvPr/>
        </p:nvGrpSpPr>
        <p:grpSpPr>
          <a:xfrm>
            <a:off x="0" y="1496137"/>
            <a:ext cx="4907280" cy="5418667"/>
            <a:chOff x="0" y="1496137"/>
            <a:chExt cx="4907280" cy="5418667"/>
          </a:xfrm>
        </p:grpSpPr>
        <p:graphicFrame>
          <p:nvGraphicFramePr>
            <p:cNvPr id="35" name="Diagram 34">
              <a:extLst>
                <a:ext uri="{FF2B5EF4-FFF2-40B4-BE49-F238E27FC236}">
                  <a16:creationId xmlns:a16="http://schemas.microsoft.com/office/drawing/2014/main" id="{C5266383-4F95-8CF0-0BC2-EB36D0C5153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11673997"/>
                </p:ext>
              </p:extLst>
            </p:nvPr>
          </p:nvGraphicFramePr>
          <p:xfrm>
            <a:off x="0" y="1496137"/>
            <a:ext cx="490728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ECE4135-0BF1-18E1-E13F-002930D3F843}"/>
                </a:ext>
              </a:extLst>
            </p:cNvPr>
            <p:cNvSpPr txBox="1"/>
            <p:nvPr/>
          </p:nvSpPr>
          <p:spPr>
            <a:xfrm>
              <a:off x="448376" y="2108038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tx2"/>
                  </a:solidFill>
                  <a:latin typeface="+mj-lt"/>
                </a:rPr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C6EF96-6901-BC92-3DC0-B7E40945EBE9}"/>
                </a:ext>
              </a:extLst>
            </p:cNvPr>
            <p:cNvSpPr txBox="1"/>
            <p:nvPr/>
          </p:nvSpPr>
          <p:spPr>
            <a:xfrm>
              <a:off x="915736" y="3357718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tx2"/>
                  </a:solidFill>
                  <a:latin typeface="+mj-lt"/>
                </a:rPr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3D7CB4-CCFF-9008-2F07-FE4B2E9137FE}"/>
                </a:ext>
              </a:extLst>
            </p:cNvPr>
            <p:cNvSpPr txBox="1"/>
            <p:nvPr/>
          </p:nvSpPr>
          <p:spPr>
            <a:xfrm>
              <a:off x="915736" y="4636124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tx2"/>
                  </a:solidFill>
                  <a:latin typeface="+mj-lt"/>
                </a:rPr>
                <a:t>3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C8D77D-6142-64B0-3C3E-5F108EEDC499}"/>
                </a:ext>
              </a:extLst>
            </p:cNvPr>
            <p:cNvSpPr txBox="1"/>
            <p:nvPr/>
          </p:nvSpPr>
          <p:spPr>
            <a:xfrm>
              <a:off x="448376" y="5867844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tx2"/>
                  </a:solidFill>
                  <a:latin typeface="+mj-lt"/>
                </a:rPr>
                <a:t>4</a:t>
              </a:r>
            </a:p>
          </p:txBody>
        </p:sp>
      </p:grpSp>
      <p:pic>
        <p:nvPicPr>
          <p:cNvPr id="40" name="Picture 3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AF79C1-ABE7-B383-11BC-63B6669C3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5830" y="1924800"/>
            <a:ext cx="5822770" cy="395397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970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1A0441-4556-EE55-8DC2-737B85946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</a:blip>
          <a:srcRect b="22157"/>
          <a:stretch/>
        </p:blipFill>
        <p:spPr>
          <a:xfrm>
            <a:off x="5441108" y="3108671"/>
            <a:ext cx="4665617" cy="363186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940A7A-F5E7-631C-5AC0-6BE4C9B11E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Continued outreach Support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BEA05DC-D3BB-9EFA-E1E1-8AEEA626662D}"/>
              </a:ext>
            </a:extLst>
          </p:cNvPr>
          <p:cNvSpPr txBox="1">
            <a:spLocks/>
          </p:cNvSpPr>
          <p:nvPr/>
        </p:nvSpPr>
        <p:spPr>
          <a:xfrm>
            <a:off x="1712164" y="2752837"/>
            <a:ext cx="3241431" cy="1352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10 HRIs 1:1 meetings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1 HRI in person all-day outreach strategy session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2 additional visits planned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1DB6543-1B65-0E20-BE89-159B362FA294}"/>
              </a:ext>
            </a:extLst>
          </p:cNvPr>
          <p:cNvSpPr txBox="1">
            <a:spLocks/>
          </p:cNvSpPr>
          <p:nvPr/>
        </p:nvSpPr>
        <p:spPr>
          <a:xfrm>
            <a:off x="1701108" y="5041347"/>
            <a:ext cx="3345594" cy="1352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Relationship building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Targeted messages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Measuring and goal setting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Brainstorming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EA6ABAD-FAD3-6571-D9D5-012A6B2D2D0C}"/>
              </a:ext>
            </a:extLst>
          </p:cNvPr>
          <p:cNvSpPr txBox="1">
            <a:spLocks/>
          </p:cNvSpPr>
          <p:nvPr/>
        </p:nvSpPr>
        <p:spPr>
          <a:xfrm>
            <a:off x="6208466" y="2752837"/>
            <a:ext cx="3058383" cy="1352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Communication review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Script practice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Community groups </a:t>
            </a:r>
            <a:br>
              <a:rPr lang="en-US" dirty="0"/>
            </a:br>
            <a:r>
              <a:rPr lang="en-US" dirty="0"/>
              <a:t>and events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B8468C0-0AE4-0EDC-A8F8-2CDB567CC230}"/>
              </a:ext>
            </a:extLst>
          </p:cNvPr>
          <p:cNvSpPr txBox="1">
            <a:spLocks/>
          </p:cNvSpPr>
          <p:nvPr/>
        </p:nvSpPr>
        <p:spPr>
          <a:xfrm>
            <a:off x="1703128" y="2115517"/>
            <a:ext cx="3241431" cy="52057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/>
              <a:t>Individual </a:t>
            </a:r>
            <a:br>
              <a:rPr lang="en-US" sz="1600" dirty="0"/>
            </a:br>
            <a:r>
              <a:rPr lang="en-US" sz="1600" dirty="0"/>
              <a:t>Consultation: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0FA31C6-DFEA-08D4-9809-47C55757BDCA}"/>
              </a:ext>
            </a:extLst>
          </p:cNvPr>
          <p:cNvSpPr txBox="1">
            <a:spLocks/>
          </p:cNvSpPr>
          <p:nvPr/>
        </p:nvSpPr>
        <p:spPr>
          <a:xfrm>
            <a:off x="6096000" y="2115518"/>
            <a:ext cx="3170849" cy="52057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/>
              <a:t>Continued </a:t>
            </a:r>
            <a:br>
              <a:rPr lang="en-US" sz="1600" dirty="0"/>
            </a:br>
            <a:r>
              <a:rPr lang="en-US" sz="1600" dirty="0"/>
              <a:t>Support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3F29D235-ABAE-9A9B-7675-FDCE95337DFB}"/>
              </a:ext>
            </a:extLst>
          </p:cNvPr>
          <p:cNvSpPr txBox="1">
            <a:spLocks/>
          </p:cNvSpPr>
          <p:nvPr/>
        </p:nvSpPr>
        <p:spPr>
          <a:xfrm>
            <a:off x="1701108" y="4404027"/>
            <a:ext cx="3345594" cy="52057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/>
              <a:t>Putting Strategy </a:t>
            </a:r>
            <a:br>
              <a:rPr lang="en-US" sz="1600" dirty="0"/>
            </a:br>
            <a:r>
              <a:rPr lang="en-US" sz="1600" dirty="0"/>
              <a:t>into Action</a:t>
            </a:r>
          </a:p>
        </p:txBody>
      </p:sp>
    </p:spTree>
    <p:extLst>
      <p:ext uri="{BB962C8B-B14F-4D97-AF65-F5344CB8AC3E}">
        <p14:creationId xmlns:p14="http://schemas.microsoft.com/office/powerpoint/2010/main" val="396396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4038600" cy="1475384"/>
          </a:xfrm>
        </p:spPr>
        <p:txBody>
          <a:bodyPr/>
          <a:lstStyle/>
          <a:p>
            <a:pPr algn="l"/>
            <a:r>
              <a:rPr lang="en-US" dirty="0"/>
              <a:t>Social </a:t>
            </a:r>
          </a:p>
          <a:p>
            <a:pPr algn="l"/>
            <a:r>
              <a:rPr lang="en-US" dirty="0"/>
              <a:t>media</a:t>
            </a:r>
          </a:p>
          <a:p>
            <a:endParaRPr lang="en-US" dirty="0"/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2E7D85FD-4DBE-819D-62C6-866A4F6F1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923" y="1194032"/>
            <a:ext cx="2947723" cy="29477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658C45-AD67-41FA-D993-9C5913CE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9184" y="2667894"/>
            <a:ext cx="3296115" cy="3594034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A44A927-8899-6403-B79C-327468A0E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923" y="4327991"/>
            <a:ext cx="3094299" cy="19339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E6E85A9-6193-B204-6F10-D5ED34E86B9F}"/>
              </a:ext>
            </a:extLst>
          </p:cNvPr>
          <p:cNvSpPr txBox="1"/>
          <p:nvPr/>
        </p:nvSpPr>
        <p:spPr>
          <a:xfrm>
            <a:off x="529184" y="6332846"/>
            <a:ext cx="32961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Facebook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5D6EE9-C1DC-D5FE-E6F8-45E1AD4BAB35}"/>
              </a:ext>
            </a:extLst>
          </p:cNvPr>
          <p:cNvSpPr txBox="1"/>
          <p:nvPr/>
        </p:nvSpPr>
        <p:spPr>
          <a:xfrm>
            <a:off x="3994279" y="6313742"/>
            <a:ext cx="32961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LinkedIn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ACBBF0-BE4E-660C-FB3A-D21BFE9D029F}"/>
              </a:ext>
            </a:extLst>
          </p:cNvPr>
          <p:cNvSpPr txBox="1"/>
          <p:nvPr/>
        </p:nvSpPr>
        <p:spPr>
          <a:xfrm>
            <a:off x="4016923" y="969428"/>
            <a:ext cx="29477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Instagram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35D394-1ABA-F54B-3D34-C5362BBFB1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361" t="9999" r="10492" b="63056"/>
          <a:stretch/>
        </p:blipFill>
        <p:spPr>
          <a:xfrm>
            <a:off x="7278806" y="1194032"/>
            <a:ext cx="4335984" cy="198558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BC78C22-337A-CD30-94A6-AA5AE82512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5400000">
            <a:off x="7761559" y="508708"/>
            <a:ext cx="367146" cy="15387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9C4FE5A-A785-B905-B30D-85A18CFE46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5000"/>
          </a:blip>
          <a:srcRect l="13361" t="36944" r="10492" b="21228"/>
          <a:stretch/>
        </p:blipFill>
        <p:spPr>
          <a:xfrm>
            <a:off x="7278806" y="3179618"/>
            <a:ext cx="4335984" cy="3082310"/>
          </a:xfrm>
          <a:prstGeom prst="rect">
            <a:avLst/>
          </a:prstGeom>
          <a:ln w="3175">
            <a:solidFill>
              <a:schemeClr val="bg1">
                <a:lumMod val="50000"/>
                <a:alpha val="18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17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D3DB57B-CFD4-AA5A-18A6-AB9626272E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424" b="424"/>
          <a:stretch/>
        </p:blipFill>
        <p:spPr>
          <a:xfrm>
            <a:off x="4076700" y="533400"/>
            <a:ext cx="7581900" cy="5791200"/>
          </a:xfr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EB493-BB4A-231F-FDFA-1A18D6CE0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716200"/>
            <a:ext cx="3151496" cy="513160"/>
          </a:xfrm>
        </p:spPr>
        <p:txBody>
          <a:bodyPr/>
          <a:lstStyle/>
          <a:p>
            <a:r>
              <a:rPr lang="en-US" sz="2800" dirty="0"/>
              <a:t>Anniversary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C0962-0769-1BE8-5934-3E4FF9907022}"/>
              </a:ext>
            </a:extLst>
          </p:cNvPr>
          <p:cNvSpPr txBox="1"/>
          <p:nvPr/>
        </p:nvSpPr>
        <p:spPr>
          <a:xfrm>
            <a:off x="533400" y="1366897"/>
            <a:ext cx="362208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Multiple tactics to promote and recognize 2-year anniversary milestones and achievements.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Social Media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Email content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Email images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TPS Website Banner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Op-ed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Prescription Monitoring Program Emails (15,000)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Michael and Susan Dell Healthy Living Webinar (14,000)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4DE62-D385-B4BE-ADED-E10B49434C46}"/>
              </a:ext>
            </a:extLst>
          </p:cNvPr>
          <p:cNvSpPr txBox="1"/>
          <p:nvPr/>
        </p:nvSpPr>
        <p:spPr>
          <a:xfrm>
            <a:off x="7228573" y="6179810"/>
            <a:ext cx="42062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Banner Ad for TPS website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22F579-9A58-D43C-E4FE-C12E222A8B93}"/>
              </a:ext>
            </a:extLst>
          </p:cNvPr>
          <p:cNvSpPr txBox="1"/>
          <p:nvPr/>
        </p:nvSpPr>
        <p:spPr>
          <a:xfrm>
            <a:off x="4292867" y="416649"/>
            <a:ext cx="266619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Embedded Email Image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84B40A-AFB0-15A1-A970-B3168F6345EA}"/>
              </a:ext>
            </a:extLst>
          </p:cNvPr>
          <p:cNvSpPr txBox="1"/>
          <p:nvPr/>
        </p:nvSpPr>
        <p:spPr>
          <a:xfrm>
            <a:off x="7064943" y="426274"/>
            <a:ext cx="18191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Email Content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92023D-0F82-119C-C341-5D9CFEA78DFE}"/>
              </a:ext>
            </a:extLst>
          </p:cNvPr>
          <p:cNvSpPr txBox="1"/>
          <p:nvPr/>
        </p:nvSpPr>
        <p:spPr>
          <a:xfrm>
            <a:off x="8947594" y="734282"/>
            <a:ext cx="2687855" cy="24622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/>
            <a:r>
              <a:rPr lang="en-US" sz="1000" b="1" dirty="0"/>
              <a:t>Social Media Graphics (FB, IG, LinkedIn)</a:t>
            </a:r>
          </a:p>
        </p:txBody>
      </p:sp>
    </p:spTree>
    <p:extLst>
      <p:ext uri="{BB962C8B-B14F-4D97-AF65-F5344CB8AC3E}">
        <p14:creationId xmlns:p14="http://schemas.microsoft.com/office/powerpoint/2010/main" val="2611165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D890F635-59A7-61BF-DBC2-80F5D56FB9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415" b="415"/>
          <a:stretch>
            <a:fillRect/>
          </a:stretch>
        </p:blipFill>
        <p:spPr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3151496" cy="1484194"/>
          </a:xfrm>
        </p:spPr>
        <p:txBody>
          <a:bodyPr/>
          <a:lstStyle/>
          <a:p>
            <a:r>
              <a:rPr lang="en-US" dirty="0"/>
              <a:t>Social Media Analysis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7FC6AA-8319-89EA-F6D7-F0BBFE9E5CF6}"/>
              </a:ext>
            </a:extLst>
          </p:cNvPr>
          <p:cNvSpPr txBox="1">
            <a:spLocks/>
          </p:cNvSpPr>
          <p:nvPr/>
        </p:nvSpPr>
        <p:spPr>
          <a:xfrm>
            <a:off x="533400" y="2194560"/>
            <a:ext cx="3246120" cy="42570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Quarterly reports</a:t>
            </a:r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Top 12th post of all time for the CPAN Facebook account.</a:t>
            </a:r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Average reach on a CPAN Facebook post is 269, and this one has already reached 468 people so far.</a:t>
            </a:r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This post has only been online since May 3, and momentum should continue until the end of Mental Health Awareness month. We expect it to perform even better in </a:t>
            </a:r>
            <a:br>
              <a:rPr lang="en-US" dirty="0"/>
            </a:br>
            <a:r>
              <a:rPr lang="en-US" dirty="0"/>
              <a:t>the coming weeks.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07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865141"/>
            <a:ext cx="11125199" cy="1127717"/>
          </a:xfrm>
        </p:spPr>
        <p:txBody>
          <a:bodyPr/>
          <a:lstStyle/>
          <a:p>
            <a:pPr algn="ctr"/>
            <a:r>
              <a:rPr lang="en-US" sz="660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3" ma:contentTypeDescription="Create a new document." ma:contentTypeScope="" ma:versionID="80bc01383399041e155d867914491dc9">
  <xsd:schema xmlns:xsd="http://www.w3.org/2001/XMLSchema" xmlns:xs="http://www.w3.org/2001/XMLSchema" xmlns:p="http://schemas.microsoft.com/office/2006/metadata/properties" xmlns:ns2="2018a4d9-e5a5-428b-a312-dfd840ba6b63" xmlns:ns3="ef95f5f0-dadb-470a-94cb-364b588c356d" targetNamespace="http://schemas.microsoft.com/office/2006/metadata/properties" ma:root="true" ma:fieldsID="80a1793a53f018dfa15707939ab2d326" ns2:_="" ns3:_="">
    <xsd:import namespace="2018a4d9-e5a5-428b-a312-dfd840ba6b63"/>
    <xsd:import namespace="ef95f5f0-dadb-470a-94cb-364b588c35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99B173D9-9606-4744-8A8D-43E0B7FDDB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34811B-2C02-4478-8D82-D9B857B706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E742A3-B64A-4F65-AB53-796FD560D2E2}">
  <ds:schemaRefs>
    <ds:schemaRef ds:uri="http://schemas.microsoft.com/office/2006/metadata/properties"/>
    <ds:schemaRef ds:uri="http://schemas.microsoft.com/office/infopath/2007/PartnerControls"/>
    <ds:schemaRef ds:uri="2018a4d9-e5a5-428b-a312-dfd840ba6b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442</Words>
  <Application>Microsoft Office PowerPoint</Application>
  <PresentationFormat>Widescreen</PresentationFormat>
  <Paragraphs>105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Susswein, Melanie</cp:lastModifiedBy>
  <cp:revision>96</cp:revision>
  <dcterms:created xsi:type="dcterms:W3CDTF">2019-10-31T13:57:35Z</dcterms:created>
  <dcterms:modified xsi:type="dcterms:W3CDTF">2022-05-13T21:21:05Z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