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4"/>
    <p:sldMasterId id="2147483659" r:id="rId5"/>
    <p:sldMasterId id="2147483669" r:id="rId6"/>
  </p:sldMasterIdLst>
  <p:notesMasterIdLst>
    <p:notesMasterId r:id="rId15"/>
  </p:notesMasterIdLst>
  <p:sldIdLst>
    <p:sldId id="711" r:id="rId7"/>
    <p:sldId id="712" r:id="rId8"/>
    <p:sldId id="729" r:id="rId9"/>
    <p:sldId id="730" r:id="rId10"/>
    <p:sldId id="731" r:id="rId11"/>
    <p:sldId id="732" r:id="rId12"/>
    <p:sldId id="728" r:id="rId13"/>
    <p:sldId id="733" r:id="rId14"/>
  </p:sldIdLst>
  <p:sldSz cx="9144000" cy="5143500" type="screen16x9"/>
  <p:notesSz cx="6858000" cy="93138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3540F3E4-3A56-594D-A98C-62123F4F527F}">
          <p14:sldIdLst>
            <p14:sldId id="711"/>
            <p14:sldId id="712"/>
            <p14:sldId id="729"/>
            <p14:sldId id="730"/>
            <p14:sldId id="731"/>
            <p14:sldId id="732"/>
            <p14:sldId id="728"/>
            <p14:sldId id="7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531F"/>
    <a:srgbClr val="BF5700"/>
    <a:srgbClr val="C01338"/>
    <a:srgbClr val="C00000"/>
    <a:srgbClr val="79C82A"/>
    <a:srgbClr val="DE7E7A"/>
    <a:srgbClr val="D61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7E7EB1-1FF1-9F62-C873-3EE65BBE0B69}" v="2" dt="2022-07-18T18:53:22.3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8" autoAdjust="0"/>
    <p:restoredTop sz="90955" autoAdjust="0"/>
  </p:normalViewPr>
  <p:slideViewPr>
    <p:cSldViewPr>
      <p:cViewPr varScale="1">
        <p:scale>
          <a:sx n="151" d="100"/>
          <a:sy n="151" d="100"/>
        </p:scale>
        <p:origin x="510" y="1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, Monae" userId="S::lathomas@utsystem.edu::7db095b4-bfc1-431a-b1a4-ad2abe0b6cee" providerId="AD" clId="Web-{7B7E7EB1-1FF1-9F62-C873-3EE65BBE0B69}"/>
    <pc:docChg chg="modSld">
      <pc:chgData name="Thomas, Monae" userId="S::lathomas@utsystem.edu::7db095b4-bfc1-431a-b1a4-ad2abe0b6cee" providerId="AD" clId="Web-{7B7E7EB1-1FF1-9F62-C873-3EE65BBE0B69}" dt="2022-07-18T18:53:19.097" v="0" actId="20577"/>
      <pc:docMkLst>
        <pc:docMk/>
      </pc:docMkLst>
      <pc:sldChg chg="modSp">
        <pc:chgData name="Thomas, Monae" userId="S::lathomas@utsystem.edu::7db095b4-bfc1-431a-b1a4-ad2abe0b6cee" providerId="AD" clId="Web-{7B7E7EB1-1FF1-9F62-C873-3EE65BBE0B69}" dt="2022-07-18T18:53:19.097" v="0" actId="20577"/>
        <pc:sldMkLst>
          <pc:docMk/>
          <pc:sldMk cId="247584020" sldId="711"/>
        </pc:sldMkLst>
        <pc:spChg chg="mod">
          <ac:chgData name="Thomas, Monae" userId="S::lathomas@utsystem.edu::7db095b4-bfc1-431a-b1a4-ad2abe0b6cee" providerId="AD" clId="Web-{7B7E7EB1-1FF1-9F62-C873-3EE65BBE0B69}" dt="2022-07-18T18:53:19.097" v="0" actId="20577"/>
          <ac:spMkLst>
            <pc:docMk/>
            <pc:sldMk cId="247584020" sldId="711"/>
            <ac:spMk id="1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Program Budgets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Programs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AA1-4322-863A-60352192943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AA1-4322-863A-60352192943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AA1-4322-863A-60352192943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CPAN $28.4M</c:v>
                </c:pt>
                <c:pt idx="1">
                  <c:v>TCHATT $61.2M</c:v>
                </c:pt>
                <c:pt idx="2">
                  <c:v>CPWE $20.1M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28.4</c:v>
                </c:pt>
                <c:pt idx="1">
                  <c:v>61.2</c:v>
                </c:pt>
                <c:pt idx="2">
                  <c:v>20.100000000000001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16-4891-901D-D9C2B269419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CPAN Initiatives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Programs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AE0-4370-A65B-08CA74B08B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5844-476D-BE6B-3B916048CAF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AE0-4370-A65B-08CA74B08B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AE0-4370-A65B-08CA74B08B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AE0-4370-A65B-08CA74B08B0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AE0-4370-A65B-08CA74B08B0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BAE0-4370-A65B-08CA74B08B06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Add'l Consults $3.9M</c:v>
                </c:pt>
                <c:pt idx="1">
                  <c:v>CPAN DM $1.2M</c:v>
                </c:pt>
                <c:pt idx="2">
                  <c:v>Pediatric Collaborative Care $2.4M</c:v>
                </c:pt>
                <c:pt idx="3">
                  <c:v>Perinatal $6.9M</c:v>
                </c:pt>
                <c:pt idx="4">
                  <c:v>Suicide Prevention $5.57M</c:v>
                </c:pt>
                <c:pt idx="5">
                  <c:v>COSH Technology $3.8M</c:v>
                </c:pt>
                <c:pt idx="6">
                  <c:v>Unassigned $4.57M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3.9</c:v>
                </c:pt>
                <c:pt idx="1">
                  <c:v>1.2</c:v>
                </c:pt>
                <c:pt idx="2">
                  <c:v>2.4</c:v>
                </c:pt>
                <c:pt idx="3">
                  <c:v>6.9</c:v>
                </c:pt>
                <c:pt idx="4">
                  <c:v>5.6</c:v>
                </c:pt>
                <c:pt idx="5">
                  <c:v>3.8</c:v>
                </c:pt>
                <c:pt idx="6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16-4891-901D-D9C2B269419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TCHATT Initiatives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Programs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E388-49E4-AAF4-9A9F810FF32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5844-476D-BE6B-3B916048CAF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E388-49E4-AAF4-9A9F810FF32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6BE-497F-AAF3-E6C0603E465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388-49E4-AAF4-9A9F810FF32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16BE-497F-AAF3-E6C0603E465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16BE-497F-AAF3-E6C0603E4650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388-49E4-AAF4-9A9F810FF32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16BE-497F-AAF3-E6C0603E4650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E388-49E4-AAF4-9A9F810FF322}"/>
              </c:ext>
            </c:extLst>
          </c:dPt>
          <c:dLbls>
            <c:dLbl>
              <c:idx val="0"/>
              <c:layout>
                <c:manualLayout>
                  <c:x val="-2.9485637212015164E-2"/>
                  <c:y val="0.1913289202681742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388-49E4-AAF4-9A9F810FF322}"/>
                </c:ext>
              </c:extLst>
            </c:dLbl>
            <c:dLbl>
              <c:idx val="2"/>
              <c:layout>
                <c:manualLayout>
                  <c:x val="-2.8975770389812441E-2"/>
                  <c:y val="-0.1423642389157761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388-49E4-AAF4-9A9F810FF322}"/>
                </c:ext>
              </c:extLst>
            </c:dLbl>
            <c:dLbl>
              <c:idx val="4"/>
              <c:layout>
                <c:manualLayout>
                  <c:x val="3.2886410032079323E-2"/>
                  <c:y val="-0.1173243602891942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88-49E4-AAF4-9A9F810FF322}"/>
                </c:ext>
              </c:extLst>
            </c:dLbl>
            <c:dLbl>
              <c:idx val="7"/>
              <c:layout>
                <c:manualLayout>
                  <c:x val="5.149982988237576E-2"/>
                  <c:y val="0.1572572319740979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88-49E4-AAF4-9A9F810FF322}"/>
                </c:ext>
              </c:extLst>
            </c:dLbl>
            <c:dLbl>
              <c:idx val="9"/>
              <c:layout>
                <c:manualLayout>
                  <c:x val="4.9820161368717801E-3"/>
                  <c:y val="0.1319359568751430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388-49E4-AAF4-9A9F810FF32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Add'l Sessions $6.07M</c:v>
                </c:pt>
                <c:pt idx="1">
                  <c:v>Add'l Regions $16.6M</c:v>
                </c:pt>
                <c:pt idx="2">
                  <c:v>Suicide Prevention (YAM) $11.5M</c:v>
                </c:pt>
                <c:pt idx="3">
                  <c:v>Bilingual Trauma $3.2T</c:v>
                </c:pt>
                <c:pt idx="4">
                  <c:v>Telehealth $4.77M</c:v>
                </c:pt>
                <c:pt idx="5">
                  <c:v>Anxiety Services $2.26M</c:v>
                </c:pt>
                <c:pt idx="6">
                  <c:v>Trauma-Focused Expansion $10.4M</c:v>
                </c:pt>
                <c:pt idx="7">
                  <c:v>Youth SUD $6.17M</c:v>
                </c:pt>
                <c:pt idx="8">
                  <c:v>COSH Technology $2.10M</c:v>
                </c:pt>
                <c:pt idx="9">
                  <c:v>Unassigned $1M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6.07</c:v>
                </c:pt>
                <c:pt idx="1">
                  <c:v>16.600000000000001</c:v>
                </c:pt>
                <c:pt idx="2">
                  <c:v>11.5</c:v>
                </c:pt>
                <c:pt idx="3">
                  <c:v>0.32</c:v>
                </c:pt>
                <c:pt idx="4">
                  <c:v>4.7699999999999996</c:v>
                </c:pt>
                <c:pt idx="5">
                  <c:v>2.2599999999999998</c:v>
                </c:pt>
                <c:pt idx="6">
                  <c:v>10.4</c:v>
                </c:pt>
                <c:pt idx="7">
                  <c:v>6.17</c:v>
                </c:pt>
                <c:pt idx="8">
                  <c:v>2.1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16-4891-901D-D9C2B269419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CPWE Initiatives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Programs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54B-4C58-A71A-114C5D42B72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5844-476D-BE6B-3B916048CAF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54B-4C58-A71A-114C5D42B727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LMHA Telehealth $8.76M</c:v>
                </c:pt>
                <c:pt idx="1">
                  <c:v>LPC/LCSW/NP Training $10.9M</c:v>
                </c:pt>
                <c:pt idx="2">
                  <c:v>Unassigned $4.19T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8.76</c:v>
                </c:pt>
                <c:pt idx="1">
                  <c:v>10.9</c:v>
                </c:pt>
                <c:pt idx="2">
                  <c:v>0.41899999999999998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16-4891-901D-D9C2B269419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F6FD56A5-6355-4B13-B783-7CC5477550B3}" type="datetimeFigureOut">
              <a:rPr lang="en-US"/>
              <a:pPr>
                <a:defRPr/>
              </a:pPr>
              <a:t>7/18/2022</a:t>
            </a:fld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025" y="700088"/>
            <a:ext cx="62039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24085"/>
            <a:ext cx="5486400" cy="419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6E074355-CE0D-4C68-A6CB-C364ED71B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979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074355-CE0D-4C68-A6CB-C364ED71B33B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79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9AAAF-CEFD-08B8-D554-5AC560D3A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02CE51-AD82-A677-C57E-6822649A2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1442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343"/>
            <a:ext cx="7772400" cy="110299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1331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7360"/>
            <a:ext cx="8229600" cy="29489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0783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5988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6750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6964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13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908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7478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2914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7501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15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0437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021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67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9530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dirty="0"/>
              <a:t>Insert your</a:t>
            </a:r>
            <a:br>
              <a:rPr lang="en-US" dirty="0"/>
            </a:br>
            <a:r>
              <a:rPr lang="en-US" dirty="0"/>
              <a:t>headline here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95300" y="33337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Insert your subtitle or any additional description text here up to</a:t>
            </a:r>
            <a:br>
              <a:rPr lang="en-US" dirty="0"/>
            </a:br>
            <a:r>
              <a:rPr lang="en-US" dirty="0"/>
              <a:t>two lines of text or you can delete this text box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9"/>
          <p:cNvSpPr txBox="1">
            <a:spLocks/>
          </p:cNvSpPr>
          <p:nvPr userDrawn="1"/>
        </p:nvSpPr>
        <p:spPr>
          <a:xfrm>
            <a:off x="490384" y="41719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50000"/>
              </a:lnSpc>
              <a:spcAft>
                <a:spcPts val="0"/>
              </a:spcAft>
            </a:pPr>
            <a:r>
              <a:rPr lang="en-US" sz="1050" b="0" i="0" cap="all" baseline="0" dirty="0">
                <a:latin typeface="Arial Black" charset="0"/>
              </a:rPr>
              <a:t>Presenter or speaker name</a:t>
            </a:r>
          </a:p>
          <a:p>
            <a:pPr fontAlgn="auto">
              <a:lnSpc>
                <a:spcPct val="30000"/>
              </a:lnSpc>
              <a:spcAft>
                <a:spcPts val="0"/>
              </a:spcAft>
            </a:pPr>
            <a:r>
              <a:rPr lang="en-US" sz="1050" dirty="0"/>
              <a:t>Position/Role,</a:t>
            </a:r>
            <a:r>
              <a:rPr lang="en-US" sz="1050" baseline="0" dirty="0"/>
              <a:t> The University of Texas at Austin</a:t>
            </a:r>
            <a:endParaRPr lang="en-US" sz="1050" dirty="0"/>
          </a:p>
        </p:txBody>
      </p:sp>
      <p:sp>
        <p:nvSpPr>
          <p:cNvPr id="16" name="Text Placeholder 9"/>
          <p:cNvSpPr txBox="1">
            <a:spLocks/>
          </p:cNvSpPr>
          <p:nvPr userDrawn="1"/>
        </p:nvSpPr>
        <p:spPr>
          <a:xfrm>
            <a:off x="548640" y="457200"/>
            <a:ext cx="7828444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b="0" i="0" cap="all" baseline="0" dirty="0">
                <a:latin typeface="Arial Black" charset="0"/>
              </a:rPr>
              <a:t>Month 20xx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503322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800" b="1" i="0" kern="800" cap="all" normalizeH="0" baseline="0">
          <a:solidFill>
            <a:schemeClr val="bg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400" b="0" i="0" kern="1200" baseline="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286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80210"/>
            <a:ext cx="8229600" cy="2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823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7" r:id="rId5"/>
    <p:sldLayoutId id="214748366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9972"/>
            <a:ext cx="822960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163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7" r:id="rId5"/>
    <p:sldLayoutId id="214748367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9"/>
          <p:cNvSpPr txBox="1">
            <a:spLocks/>
          </p:cNvSpPr>
          <p:nvPr/>
        </p:nvSpPr>
        <p:spPr>
          <a:xfrm>
            <a:off x="584735" y="4171950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50000"/>
              </a:lnSpc>
              <a:spcAft>
                <a:spcPts val="0"/>
              </a:spcAft>
            </a:pPr>
            <a:r>
              <a:rPr lang="en-US" sz="1050" b="0" i="0" cap="all" baseline="0" dirty="0">
                <a:latin typeface="Arial Black" charset="0"/>
              </a:rPr>
              <a:t>Linda haster</a:t>
            </a:r>
          </a:p>
          <a:p>
            <a:pPr fontAlgn="auto">
              <a:lnSpc>
                <a:spcPct val="30000"/>
              </a:lnSpc>
              <a:spcAft>
                <a:spcPts val="0"/>
              </a:spcAft>
            </a:pPr>
            <a:r>
              <a:rPr lang="en-US" sz="1050" dirty="0"/>
              <a:t>Associate Director - SPAA, Office of Sponsored Projects,</a:t>
            </a:r>
            <a:r>
              <a:rPr lang="en-US" sz="1050" baseline="0" dirty="0"/>
              <a:t> The University of Texas at Austin</a:t>
            </a:r>
            <a:endParaRPr lang="en-US" sz="1050" dirty="0"/>
          </a:p>
        </p:txBody>
      </p:sp>
      <p:sp>
        <p:nvSpPr>
          <p:cNvPr id="12" name="Text Placeholder 9"/>
          <p:cNvSpPr txBox="1">
            <a:spLocks/>
          </p:cNvSpPr>
          <p:nvPr/>
        </p:nvSpPr>
        <p:spPr>
          <a:xfrm>
            <a:off x="548640" y="457200"/>
            <a:ext cx="7828444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cap="all" dirty="0">
                <a:latin typeface="Arial Black"/>
                <a:cs typeface="Arial"/>
              </a:rPr>
              <a:t>July  19, 2022</a:t>
            </a:r>
            <a:endParaRPr lang="en-US" sz="1200" b="0" dirty="0">
              <a:latin typeface="Arial Black"/>
              <a:cs typeface="Arial"/>
            </a:endParaRPr>
          </a:p>
        </p:txBody>
      </p:sp>
      <p:sp>
        <p:nvSpPr>
          <p:cNvPr id="13" name="Title Placeholder 7"/>
          <p:cNvSpPr txBox="1">
            <a:spLocks/>
          </p:cNvSpPr>
          <p:nvPr/>
        </p:nvSpPr>
        <p:spPr>
          <a:xfrm>
            <a:off x="50292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800" b="1" i="0" kern="800" cap="all" normalizeH="0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/>
              <a:t>Arpa sb 8 section 8</a:t>
            </a:r>
          </a:p>
          <a:p>
            <a:pPr fontAlgn="auto">
              <a:spcAft>
                <a:spcPts val="0"/>
              </a:spcAft>
            </a:pPr>
            <a:r>
              <a:rPr lang="en-US" sz="3200" dirty="0"/>
              <a:t>fiscal agent – UT Austin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699" y="320040"/>
            <a:ext cx="187739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84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Texas Child Mental Health Care Consortium – Status Update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Contracts Pending</a:t>
            </a:r>
            <a:r>
              <a:rPr lang="en-US" dirty="0"/>
              <a:t>	</a:t>
            </a:r>
          </a:p>
          <a:p>
            <a:pPr lvl="1"/>
            <a:r>
              <a:rPr lang="en-US" sz="1800" dirty="0"/>
              <a:t>THECB to UT Austin (as fiscal agent)</a:t>
            </a:r>
          </a:p>
          <a:p>
            <a:pPr lvl="1"/>
            <a:r>
              <a:rPr lang="en-US" sz="1800" dirty="0"/>
              <a:t>THECB to UT System</a:t>
            </a:r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sz="2000" dirty="0"/>
              <a:t>Sub-Award Contracts (draft stage)</a:t>
            </a:r>
          </a:p>
          <a:p>
            <a:pPr lvl="1"/>
            <a:r>
              <a:rPr lang="en-US" sz="2000" dirty="0"/>
              <a:t>UT Austin to HRI’s </a:t>
            </a:r>
          </a:p>
          <a:p>
            <a:pPr lvl="1"/>
            <a:r>
              <a:rPr lang="en-US" sz="2000" dirty="0"/>
              <a:t>UT Austin to Meadows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633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Total Program Budget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9752100"/>
              </p:ext>
            </p:extLst>
          </p:nvPr>
        </p:nvGraphicFramePr>
        <p:xfrm>
          <a:off x="457200" y="1733550"/>
          <a:ext cx="8229600" cy="294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0743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CPAN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1014095"/>
              </p:ext>
            </p:extLst>
          </p:nvPr>
        </p:nvGraphicFramePr>
        <p:xfrm>
          <a:off x="457200" y="1733550"/>
          <a:ext cx="8229600" cy="294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0587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42950"/>
            <a:ext cx="8229600" cy="857250"/>
          </a:xfrm>
        </p:spPr>
        <p:txBody>
          <a:bodyPr>
            <a:normAutofit/>
          </a:bodyPr>
          <a:lstStyle/>
          <a:p>
            <a:pPr algn="ctr"/>
            <a:r>
              <a:rPr lang="en-US" sz="2400" dirty="0"/>
              <a:t>TCHATT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6917417"/>
              </p:ext>
            </p:extLst>
          </p:nvPr>
        </p:nvGraphicFramePr>
        <p:xfrm>
          <a:off x="457200" y="1733550"/>
          <a:ext cx="8229600" cy="294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9102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dirty="0"/>
              <a:t>CPWE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0966519"/>
              </p:ext>
            </p:extLst>
          </p:nvPr>
        </p:nvGraphicFramePr>
        <p:xfrm>
          <a:off x="457200" y="1733550"/>
          <a:ext cx="8229600" cy="2949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8442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04800" y="859810"/>
            <a:ext cx="8229600" cy="338833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/>
              <a:t>Questions?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64127" y="1733550"/>
            <a:ext cx="8229600" cy="2948940"/>
          </a:xfrm>
        </p:spPr>
        <p:txBody>
          <a:bodyPr>
            <a:normAutofit/>
          </a:bodyPr>
          <a:lstStyle/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562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Contact Information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64127" y="1733550"/>
            <a:ext cx="8229600" cy="294894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Linda Haster, Authorized Official</a:t>
            </a:r>
          </a:p>
          <a:p>
            <a:pPr lvl="1"/>
            <a:r>
              <a:rPr lang="en-US" dirty="0"/>
              <a:t>linda.haster@austin.utexas.edu</a:t>
            </a:r>
          </a:p>
          <a:p>
            <a:r>
              <a:rPr lang="en-US" sz="2800" dirty="0"/>
              <a:t>Joy Hatch, Financial Contact</a:t>
            </a:r>
          </a:p>
          <a:p>
            <a:pPr lvl="1"/>
            <a:r>
              <a:rPr lang="en-US" dirty="0"/>
              <a:t>joyhatch@austin.utexas.edu</a:t>
            </a:r>
          </a:p>
          <a:p>
            <a:r>
              <a:rPr lang="en-US" sz="2800" dirty="0"/>
              <a:t>Laura Ochoa, Administrative Contact</a:t>
            </a:r>
          </a:p>
          <a:p>
            <a:pPr lvl="1"/>
            <a:r>
              <a:rPr lang="en-US" dirty="0"/>
              <a:t>ochoa@austin.utexas.edu</a:t>
            </a:r>
          </a:p>
          <a:p>
            <a:r>
              <a:rPr lang="en-US" sz="2800" dirty="0"/>
              <a:t>Rachael Holt, Administrative Associate</a:t>
            </a:r>
          </a:p>
          <a:p>
            <a:pPr lvl="1"/>
            <a:r>
              <a:rPr lang="en-US" dirty="0"/>
              <a:t>rachael.holt@austin.utexas.edu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97681"/>
      </p:ext>
    </p:extLst>
  </p:cSld>
  <p:clrMapOvr>
    <a:masterClrMapping/>
  </p:clrMapOvr>
</p:sld>
</file>

<file path=ppt/theme/theme1.xml><?xml version="1.0" encoding="utf-8"?>
<a:theme xmlns:a="http://schemas.openxmlformats.org/drawingml/2006/main" name="16-9 Cov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6-9 Ligh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6-9 White Backgrou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1A7FB0-0A1A-4D2E-99D7-6456123CFF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49126A-3E38-46C8-A7C9-4845015C01FE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</ds:schemaRefs>
</ds:datastoreItem>
</file>

<file path=customXml/itemProps3.xml><?xml version="1.0" encoding="utf-8"?>
<ds:datastoreItem xmlns:ds="http://schemas.openxmlformats.org/officeDocument/2006/customXml" ds:itemID="{2CCA1876-A265-4639-AB82-312DDBD4C6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6078</TotalTime>
  <Words>142</Words>
  <Application>Microsoft Office PowerPoint</Application>
  <PresentationFormat>On-screen Show (16:9)</PresentationFormat>
  <Paragraphs>33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16-9 Cover</vt:lpstr>
      <vt:lpstr>16-9 Light Background</vt:lpstr>
      <vt:lpstr>16-9 White Backgroud</vt:lpstr>
      <vt:lpstr>PowerPoint Presentation</vt:lpstr>
      <vt:lpstr>Texas Child Mental Health Care Consortium – Status Update</vt:lpstr>
      <vt:lpstr>Total Program Budget</vt:lpstr>
      <vt:lpstr>CPAN</vt:lpstr>
      <vt:lpstr>TCHATT</vt:lpstr>
      <vt:lpstr>CPWE</vt:lpstr>
      <vt:lpstr>Questions?</vt:lpstr>
      <vt:lpstr>Contact Information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/>
  <dc:creator>University Marketing and Creative Services</dc:creator>
  <cp:keywords/>
  <dc:description/>
  <cp:lastModifiedBy>Hatch, Joy</cp:lastModifiedBy>
  <cp:revision>426</cp:revision>
  <cp:lastPrinted>2011-01-24T02:49:42Z</cp:lastPrinted>
  <dcterms:created xsi:type="dcterms:W3CDTF">2011-06-30T15:04:08Z</dcterms:created>
  <dcterms:modified xsi:type="dcterms:W3CDTF">2022-07-18T18:53:29Z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