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8"/>
  </p:notesMasterIdLst>
  <p:sldIdLst>
    <p:sldId id="256" r:id="rId2"/>
    <p:sldId id="261" r:id="rId3"/>
    <p:sldId id="318" r:id="rId4"/>
    <p:sldId id="295" r:id="rId5"/>
    <p:sldId id="301" r:id="rId6"/>
    <p:sldId id="304" r:id="rId7"/>
    <p:sldId id="384" r:id="rId8"/>
    <p:sldId id="259" r:id="rId9"/>
    <p:sldId id="387" r:id="rId10"/>
    <p:sldId id="388" r:id="rId11"/>
    <p:sldId id="323" r:id="rId12"/>
    <p:sldId id="385" r:id="rId13"/>
    <p:sldId id="260" r:id="rId14"/>
    <p:sldId id="312" r:id="rId15"/>
    <p:sldId id="386" r:id="rId16"/>
    <p:sldId id="368" r:id="rId17"/>
  </p:sldIdLst>
  <p:sldSz cx="9144000" cy="5143500" type="screen16x9"/>
  <p:notesSz cx="7010400" cy="9236075"/>
  <p:embeddedFontLst>
    <p:embeddedFont>
      <p:font typeface="Calibri" panose="020F0502020204030204" pitchFamily="34" charset="0"/>
      <p:regular r:id="rId19"/>
      <p:bold r:id="rId20"/>
      <p:italic r:id="rId21"/>
      <p:boldItalic r:id="rId22"/>
    </p:embeddedFont>
    <p:embeddedFont>
      <p:font typeface="Helvetica" panose="020B0604020202020204" pitchFamily="34" charset="0"/>
      <p:regular r:id="rId23"/>
      <p:bold r:id="rId24"/>
      <p:italic r:id="rId25"/>
      <p:boldItalic r:id="rId26"/>
    </p:embeddedFont>
    <p:embeddedFont>
      <p:font typeface="Lato" panose="020B0604020202020204" charset="0"/>
      <p:regular r:id="rId27"/>
      <p:bold r:id="rId28"/>
      <p:italic r:id="rId29"/>
      <p:boldItalic r:id="rId30"/>
    </p:embeddedFont>
    <p:embeddedFont>
      <p:font typeface="Raleway"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2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826"/>
    <a:srgbClr val="969696"/>
    <a:srgbClr val="4E73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81" autoAdjust="0"/>
    <p:restoredTop sz="84767" autoAdjust="0"/>
  </p:normalViewPr>
  <p:slideViewPr>
    <p:cSldViewPr snapToGrid="0">
      <p:cViewPr varScale="1">
        <p:scale>
          <a:sx n="76" d="100"/>
          <a:sy n="76" d="100"/>
        </p:scale>
        <p:origin x="1168" y="36"/>
      </p:cViewPr>
      <p:guideLst>
        <p:guide orient="horz" pos="525"/>
        <p:guide pos="2880"/>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font" Target="fonts/font1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387136"/>
            <a:ext cx="5608320" cy="4156234"/>
          </a:xfrm>
          <a:prstGeom prst="rect">
            <a:avLst/>
          </a:prstGeom>
          <a:noFill/>
          <a:ln>
            <a:noFill/>
          </a:ln>
        </p:spPr>
        <p:txBody>
          <a:bodyPr spcFirstLastPara="1" wrap="square" lIns="92815" tIns="92815" rIns="92815" bIns="9281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defTabSz="928299">
              <a:buNone/>
              <a:defRPr/>
            </a:pPr>
            <a:r>
              <a:rPr lang="en-US" dirty="0"/>
              <a:t>Formative (qualitative assessment and workflow process mapping) evaluation through key-informant interviews to establish a baseline of current practice for each HRI, as well as for a sample of clinics and districts/schools engaged in CPAN and TCHATT </a:t>
            </a:r>
          </a:p>
          <a:p>
            <a:pPr marL="0" indent="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29: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29: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dirty="0"/>
          </a:p>
        </p:txBody>
      </p:sp>
    </p:spTree>
    <p:extLst>
      <p:ext uri="{BB962C8B-B14F-4D97-AF65-F5344CB8AC3E}">
        <p14:creationId xmlns:p14="http://schemas.microsoft.com/office/powerpoint/2010/main" val="2469616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r>
              <a:rPr lang="en-US" dirty="0"/>
              <a:t>HRIs: flow of activities from beginning to end (outreach,</a:t>
            </a:r>
            <a:r>
              <a:rPr lang="en-US" baseline="0" dirty="0"/>
              <a:t> enrolling clinics, engagement, service delivery)</a:t>
            </a:r>
          </a:p>
          <a:p>
            <a:pPr marL="0" indent="0">
              <a:buNone/>
            </a:pPr>
            <a:r>
              <a:rPr lang="en-US" baseline="0" dirty="0"/>
              <a:t>Activities also used for cost evaluation</a:t>
            </a:r>
            <a:endParaRPr dirty="0"/>
          </a:p>
        </p:txBody>
      </p:sp>
    </p:spTree>
    <p:extLst>
      <p:ext uri="{BB962C8B-B14F-4D97-AF65-F5344CB8AC3E}">
        <p14:creationId xmlns:p14="http://schemas.microsoft.com/office/powerpoint/2010/main" val="3420534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dirty="0"/>
          </a:p>
        </p:txBody>
      </p:sp>
    </p:spTree>
    <p:extLst>
      <p:ext uri="{BB962C8B-B14F-4D97-AF65-F5344CB8AC3E}">
        <p14:creationId xmlns:p14="http://schemas.microsoft.com/office/powerpoint/2010/main" val="3087496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464149" indent="-322326"/>
            <a:r>
              <a:rPr lang="en-US" dirty="0"/>
              <a:t>There was variation in follow-up communication that school counselors reported from the HRI.</a:t>
            </a:r>
          </a:p>
          <a:p>
            <a:pPr marL="928299" lvl="1" indent="-322326"/>
            <a:r>
              <a:rPr lang="en-US" dirty="0"/>
              <a:t>Several counselors (n=7) were very pleased with the level of communication they have had with the HRI. Counselors mentioned receiving brief updates between sessions and, in some cases, a final report with HRI recommendations for ongoing care. One counselor said that she has the opportunity to request a consult between herself and the provider before the student meets with the provider and that she sometimes attends follow-up sessions as well.</a:t>
            </a:r>
          </a:p>
          <a:p>
            <a:pPr marL="928299" lvl="1" indent="-322326"/>
            <a:r>
              <a:rPr lang="en-US" dirty="0"/>
              <a:t>Conversely, some (n=3) counselors mentioned that there is not much communication from the HRI after submitting referrals. They indicated that they would appreciate receiving status updates from HRIs on students going through TCHATT sessions.</a:t>
            </a:r>
          </a:p>
          <a:p>
            <a:pPr marL="928299" lvl="1" indent="-322326"/>
            <a:r>
              <a:rPr lang="en-US" dirty="0"/>
              <a:t>An emphasis on communication between the HRI and school district came up in most interviews (n=10), but it was especially apparent for the smaller school districts.</a:t>
            </a:r>
          </a:p>
          <a:p>
            <a:pPr marL="464149" indent="-322326"/>
            <a:r>
              <a:rPr lang="en-US" dirty="0"/>
              <a:t>Several barriers were brought up during the interviews. </a:t>
            </a:r>
          </a:p>
          <a:p>
            <a:pPr marL="928299" lvl="1" indent="-322326"/>
            <a:r>
              <a:rPr lang="en-US" dirty="0"/>
              <a:t>A few school districts (n=5) mentioned that obtaining parental consent was their biggest barrier. Two of those districts felt that they could get better buy-in from parents if more TCHATT sessions were offered.</a:t>
            </a:r>
          </a:p>
          <a:p>
            <a:pPr marL="928299" lvl="1" indent="-322326"/>
            <a:r>
              <a:rPr lang="en-US" dirty="0"/>
              <a:t>Space was an issue for some school districts (n=3), since they only had one private room for TCHATT sessions. </a:t>
            </a:r>
          </a:p>
          <a:p>
            <a:pPr marL="928299" lvl="1" indent="-322326"/>
            <a:r>
              <a:rPr lang="en-US" dirty="0"/>
              <a:t>Two others mentioned that they had challenges utilizing TCHATT for younger children since telehealth appointments are not as engaging for them.</a:t>
            </a:r>
            <a:endParaRPr dirty="0"/>
          </a:p>
        </p:txBody>
      </p:sp>
    </p:spTree>
    <p:extLst>
      <p:ext uri="{BB962C8B-B14F-4D97-AF65-F5344CB8AC3E}">
        <p14:creationId xmlns:p14="http://schemas.microsoft.com/office/powerpoint/2010/main" val="816357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29: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29: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2150"/>
            <a:ext cx="6159500" cy="3463925"/>
          </a:xfrm>
        </p:spPr>
      </p:sp>
      <p:sp>
        <p:nvSpPr>
          <p:cNvPr id="3" name="Notes Placeholder 2"/>
          <p:cNvSpPr>
            <a:spLocks noGrp="1"/>
          </p:cNvSpPr>
          <p:nvPr>
            <p:ph type="body" idx="1"/>
          </p:nvPr>
        </p:nvSpPr>
        <p:spPr/>
        <p:txBody>
          <a:bodyPr/>
          <a:lstStyle/>
          <a:p>
            <a:pPr marL="464149" indent="-322326" defTabSz="928299">
              <a:defRPr/>
            </a:pPr>
            <a:r>
              <a:rPr lang="en-US" dirty="0"/>
              <a:t>The geographic distribution of clinics enrolled, characterized by the rural to urban continuum, reflects an overrepresentation of clinics located in non-metropolitan counties (13.5% of CPAN enrolled clinics) compared with Texas clinics that serve Texas youth overall (3.7%), and 1.3% of CPAN enrolled clinics are located in rural counties compared with Texas clinics that serve youth overall (3.0%) (Table 3). Within the major metropolitan areas, the geographic spread of community clinics enrolled reflect widespread coverage across community settings (Figures 6a-b).</a:t>
            </a:r>
          </a:p>
          <a:p>
            <a:endParaRPr lang="en-US" dirty="0"/>
          </a:p>
        </p:txBody>
      </p:sp>
    </p:spTree>
    <p:extLst>
      <p:ext uri="{BB962C8B-B14F-4D97-AF65-F5344CB8AC3E}">
        <p14:creationId xmlns:p14="http://schemas.microsoft.com/office/powerpoint/2010/main" val="245818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2150"/>
            <a:ext cx="6159500" cy="3463925"/>
          </a:xfrm>
        </p:spPr>
      </p:sp>
      <p:sp>
        <p:nvSpPr>
          <p:cNvPr id="3" name="Notes Placeholder 2"/>
          <p:cNvSpPr>
            <a:spLocks noGrp="1"/>
          </p:cNvSpPr>
          <p:nvPr>
            <p:ph type="body" idx="1"/>
          </p:nvPr>
        </p:nvSpPr>
        <p:spPr/>
        <p:txBody>
          <a:bodyPr/>
          <a:lstStyle/>
          <a:p>
            <a:pPr lvl="0"/>
            <a:r>
              <a:rPr lang="en-US" dirty="0"/>
              <a:t>Almost half (44.5%) of enrolled clinics are located in areas in the highest two quintiles of vulnerable counties (CDC Social Vulnerability Index [SVI] score over 0.6) compared with 53.9% of all clinics targeted for enrollment</a:t>
            </a:r>
            <a:r>
              <a:rPr lang="en-US" baseline="30000" dirty="0"/>
              <a:t>1</a:t>
            </a:r>
            <a:r>
              <a:rPr lang="en-US" dirty="0"/>
              <a:t> (Table 4).</a:t>
            </a:r>
          </a:p>
          <a:p>
            <a:endParaRPr lang="en-US" dirty="0"/>
          </a:p>
        </p:txBody>
      </p:sp>
    </p:spTree>
    <p:extLst>
      <p:ext uri="{BB962C8B-B14F-4D97-AF65-F5344CB8AC3E}">
        <p14:creationId xmlns:p14="http://schemas.microsoft.com/office/powerpoint/2010/main" val="1316987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2150"/>
            <a:ext cx="6159500" cy="3463925"/>
          </a:xfrm>
        </p:spPr>
      </p:sp>
      <p:sp>
        <p:nvSpPr>
          <p:cNvPr id="3" name="Notes Placeholder 2"/>
          <p:cNvSpPr>
            <a:spLocks noGrp="1"/>
          </p:cNvSpPr>
          <p:nvPr>
            <p:ph type="body" idx="1"/>
          </p:nvPr>
        </p:nvSpPr>
        <p:spPr/>
        <p:txBody>
          <a:bodyPr/>
          <a:lstStyle/>
          <a:p>
            <a:pPr marL="174056" indent="-174056">
              <a:lnSpc>
                <a:spcPct val="115000"/>
              </a:lnSpc>
              <a:spcAft>
                <a:spcPts val="1218"/>
              </a:spcAft>
              <a:buClr>
                <a:schemeClr val="dk1"/>
              </a:buClr>
              <a:buSzPts val="1100"/>
            </a:pPr>
            <a:r>
              <a:rPr lang="en-US" dirty="0"/>
              <a:t>We surveyed a diverse sample of 236 providers across 86 clinics or clinics systems to examine factors influencing implementation of CPAN at the clinic-level and engagement with the program at the provider-level, such as fidelity, satisfaction, and contextual factors, such as organizational factors (e.g., leadership and capacity), and perceived need for the program. </a:t>
            </a:r>
          </a:p>
          <a:p>
            <a:pPr marL="174056" indent="-174056">
              <a:lnSpc>
                <a:spcPct val="115000"/>
              </a:lnSpc>
              <a:spcAft>
                <a:spcPts val="1218"/>
              </a:spcAft>
              <a:buClr>
                <a:schemeClr val="dk1"/>
              </a:buClr>
              <a:buSzPts val="1100"/>
            </a:pPr>
            <a:r>
              <a:rPr lang="en-US" dirty="0"/>
              <a:t>Similar to our process mapping approach, we worked with the Consortium directors of enrolled clinics and providers to ensure that we surveyed informants from a diverse sample of clinics with respect to socio-economic status (e.g., designation or non-designation of federally qualified health center), clinic size, and geographic region. </a:t>
            </a:r>
          </a:p>
          <a:p>
            <a:pPr marL="174056" indent="-174056">
              <a:lnSpc>
                <a:spcPct val="115000"/>
              </a:lnSpc>
              <a:spcAft>
                <a:spcPts val="1218"/>
              </a:spcAft>
              <a:buClr>
                <a:schemeClr val="dk1"/>
              </a:buClr>
              <a:buSzPts val="1100"/>
            </a:pPr>
            <a:r>
              <a:rPr lang="en-US" dirty="0">
                <a:highlight>
                  <a:schemeClr val="accent4"/>
                </a:highlight>
              </a:rPr>
              <a:t>Ideally, we would have the parent perspective as part of this evaluation</a:t>
            </a:r>
            <a:endParaRPr lang="en-US" sz="1700" dirty="0">
              <a:solidFill>
                <a:srgbClr val="595959"/>
              </a:solidFill>
              <a:highlight>
                <a:schemeClr val="accent4"/>
              </a:highlight>
            </a:endParaRPr>
          </a:p>
          <a:p>
            <a:endParaRPr lang="en-US" dirty="0"/>
          </a:p>
        </p:txBody>
      </p:sp>
    </p:spTree>
    <p:extLst>
      <p:ext uri="{BB962C8B-B14F-4D97-AF65-F5344CB8AC3E}">
        <p14:creationId xmlns:p14="http://schemas.microsoft.com/office/powerpoint/2010/main" val="33016810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Surveyed clinics or clinic systems mirror the distribution of clinics or clinic systems enrolled in TRAYT (as of 7/8/21) in terms of geographic and population-level vulnerability indicators. However, non-metro (urban) TRAYT enrolled and surveyed clinics or clinic systems are over-represented when compared to the total outreach population, and metro and non-metro (rural) TRAYT enrolled and surveyed clinics or clinic systems are under-represented when compared to the total outreach population. Social vulnerability index scores were similar across the three groups (Table 29).</a:t>
            </a:r>
          </a:p>
          <a:p>
            <a:endParaRPr lang="en-US" dirty="0"/>
          </a:p>
        </p:txBody>
      </p:sp>
    </p:spTree>
    <p:extLst>
      <p:ext uri="{BB962C8B-B14F-4D97-AF65-F5344CB8AC3E}">
        <p14:creationId xmlns:p14="http://schemas.microsoft.com/office/powerpoint/2010/main" val="1179431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5f391192_09: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5f391192_09: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2150"/>
            <a:ext cx="6159500" cy="3463925"/>
          </a:xfrm>
        </p:spPr>
      </p:sp>
      <p:sp>
        <p:nvSpPr>
          <p:cNvPr id="3" name="Notes Placeholder 2"/>
          <p:cNvSpPr>
            <a:spLocks noGrp="1"/>
          </p:cNvSpPr>
          <p:nvPr>
            <p:ph type="body" idx="1"/>
          </p:nvPr>
        </p:nvSpPr>
        <p:spPr/>
        <p:txBody>
          <a:bodyPr/>
          <a:lstStyle/>
          <a:p>
            <a:r>
              <a:rPr lang="en-US" dirty="0"/>
              <a:t>We surveyed 277 school staff across 172 school campuses to examine factors influencing implementation of TCHATT at the school campus and engagement with the program at the provider-level, such as fidelity, satisfaction, and contextual factors, such as organizational factors (e.g., leadership and capacity), and perceived need for the program. </a:t>
            </a:r>
          </a:p>
          <a:p>
            <a:r>
              <a:rPr lang="en-US" dirty="0"/>
              <a:t>We worked to ensure that we surveyed informants from a diverse sample of school campuses with respect to socio-economic status (e.g., % of students who received free or reduced lunch), school campus size, and geographic region. </a:t>
            </a:r>
          </a:p>
          <a:p>
            <a:pPr marL="0" indent="0">
              <a:lnSpc>
                <a:spcPct val="115000"/>
              </a:lnSpc>
              <a:spcAft>
                <a:spcPts val="1218"/>
              </a:spcAft>
              <a:buClr>
                <a:schemeClr val="dk1"/>
              </a:buClr>
              <a:buSzPts val="1100"/>
              <a:buNone/>
            </a:pPr>
            <a:endParaRPr lang="en-US" sz="1700" dirty="0">
              <a:solidFill>
                <a:srgbClr val="595959"/>
              </a:solidFill>
              <a:highlight>
                <a:schemeClr val="accent4"/>
              </a:highlight>
            </a:endParaRPr>
          </a:p>
        </p:txBody>
      </p:sp>
    </p:spTree>
    <p:extLst>
      <p:ext uri="{BB962C8B-B14F-4D97-AF65-F5344CB8AC3E}">
        <p14:creationId xmlns:p14="http://schemas.microsoft.com/office/powerpoint/2010/main" val="297335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056" indent="-174056" defTabSz="928299">
              <a:lnSpc>
                <a:spcPct val="115000"/>
              </a:lnSpc>
              <a:spcAft>
                <a:spcPts val="1218"/>
              </a:spcAft>
              <a:buClr>
                <a:schemeClr val="dk1"/>
              </a:buClr>
              <a:buSzPts val="1100"/>
              <a:defRPr/>
            </a:pPr>
            <a:r>
              <a:rPr lang="en-US" dirty="0"/>
              <a:t>Enrolled campuses in TRAYT as of 6/8/21 over-represent metro campuses; surveyed campuses, however, mirror the percentage of TEA metro campuses. </a:t>
            </a:r>
          </a:p>
          <a:p>
            <a:pPr marL="174056" indent="-174056" defTabSz="928299">
              <a:lnSpc>
                <a:spcPct val="115000"/>
              </a:lnSpc>
              <a:spcAft>
                <a:spcPts val="1218"/>
              </a:spcAft>
              <a:buClr>
                <a:schemeClr val="dk1"/>
              </a:buClr>
              <a:buSzPts val="1100"/>
              <a:defRPr/>
            </a:pPr>
            <a:r>
              <a:rPr lang="en-US" dirty="0"/>
              <a:t>Surveyed campuses over-represent non-metro campuses when compared to the percentage of non-metro campuses enrolled in TRAYT as of 6/8/21. </a:t>
            </a:r>
          </a:p>
          <a:p>
            <a:pPr marL="174056" indent="-174056" defTabSz="928299">
              <a:lnSpc>
                <a:spcPct val="115000"/>
              </a:lnSpc>
              <a:spcAft>
                <a:spcPts val="1218"/>
              </a:spcAft>
              <a:buClr>
                <a:schemeClr val="dk1"/>
              </a:buClr>
              <a:buSzPts val="1100"/>
              <a:defRPr/>
            </a:pPr>
            <a:r>
              <a:rPr lang="en-US" dirty="0"/>
              <a:t>Rural campuses are under-represented among enrolled and surveyed campuses (Table 43).  </a:t>
            </a:r>
          </a:p>
          <a:p>
            <a:pPr marL="174056" indent="-174056" defTabSz="928299">
              <a:lnSpc>
                <a:spcPct val="115000"/>
              </a:lnSpc>
              <a:spcAft>
                <a:spcPts val="1218"/>
              </a:spcAft>
              <a:buClr>
                <a:schemeClr val="dk1"/>
              </a:buClr>
              <a:buSzPts val="1100"/>
              <a:defRPr/>
            </a:pPr>
            <a:r>
              <a:rPr lang="en-US" dirty="0"/>
              <a:t>When compared to all Texas campuses, there is an over-representation of campuses with 500-1000 and 1000-1500 student in the enrolled and surveyed groups and an under-representation of campuses with less than 500 students (Table 43).</a:t>
            </a:r>
          </a:p>
          <a:p>
            <a:endParaRPr lang="en-US" dirty="0"/>
          </a:p>
        </p:txBody>
      </p:sp>
    </p:spTree>
    <p:extLst>
      <p:ext uri="{BB962C8B-B14F-4D97-AF65-F5344CB8AC3E}">
        <p14:creationId xmlns:p14="http://schemas.microsoft.com/office/powerpoint/2010/main" val="3722339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5f391192_09: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5f391192_09: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extLst>
      <p:ext uri="{BB962C8B-B14F-4D97-AF65-F5344CB8AC3E}">
        <p14:creationId xmlns:p14="http://schemas.microsoft.com/office/powerpoint/2010/main" val="1153529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659861" y="2533163"/>
            <a:ext cx="7218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 y="2533163"/>
            <a:ext cx="7218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p:nvPr/>
        </p:nvSpPr>
        <p:spPr>
          <a:xfrm>
            <a:off x="0" y="0"/>
            <a:ext cx="9144000" cy="3993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18" name="Google Shape;18;p3"/>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1">
                <a:solidFill>
                  <a:schemeClr val="lt1"/>
                </a:solidFill>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2400" b="1">
                <a:solidFill>
                  <a:schemeClr val="lt1"/>
                </a:solidFill>
              </a:defRPr>
            </a:lvl4pPr>
            <a:lvl5pPr lvl="4" algn="ctr" rtl="0">
              <a:spcBef>
                <a:spcPts val="0"/>
              </a:spcBef>
              <a:spcAft>
                <a:spcPts val="0"/>
              </a:spcAft>
              <a:buClr>
                <a:schemeClr val="lt1"/>
              </a:buClr>
              <a:buSzPts val="2400"/>
              <a:buNone/>
              <a:defRPr sz="2400" b="1">
                <a:solidFill>
                  <a:schemeClr val="lt1"/>
                </a:solidFill>
              </a:defRPr>
            </a:lvl5pPr>
            <a:lvl6pPr lvl="5" algn="ctr" rtl="0">
              <a:spcBef>
                <a:spcPts val="0"/>
              </a:spcBef>
              <a:spcAft>
                <a:spcPts val="0"/>
              </a:spcAft>
              <a:buClr>
                <a:schemeClr val="lt1"/>
              </a:buClr>
              <a:buSzPts val="2400"/>
              <a:buNone/>
              <a:defRPr sz="2400" b="1">
                <a:solidFill>
                  <a:schemeClr val="lt1"/>
                </a:solidFill>
              </a:defRPr>
            </a:lvl6pPr>
            <a:lvl7pPr lvl="6" algn="ctr" rtl="0">
              <a:spcBef>
                <a:spcPts val="0"/>
              </a:spcBef>
              <a:spcAft>
                <a:spcPts val="0"/>
              </a:spcAft>
              <a:buClr>
                <a:schemeClr val="lt1"/>
              </a:buClr>
              <a:buSzPts val="2400"/>
              <a:buNone/>
              <a:defRPr sz="2400" b="1">
                <a:solidFill>
                  <a:schemeClr val="lt1"/>
                </a:solidFill>
              </a:defRPr>
            </a:lvl7pPr>
            <a:lvl8pPr lvl="7" algn="ctr" rtl="0">
              <a:spcBef>
                <a:spcPts val="0"/>
              </a:spcBef>
              <a:spcAft>
                <a:spcPts val="0"/>
              </a:spcAft>
              <a:buClr>
                <a:schemeClr val="lt1"/>
              </a:buClr>
              <a:buSzPts val="2400"/>
              <a:buNone/>
              <a:defRPr sz="2400" b="1">
                <a:solidFill>
                  <a:schemeClr val="lt1"/>
                </a:solidFill>
              </a:defRPr>
            </a:lvl8pPr>
            <a:lvl9pPr lvl="8" algn="ctr" rtl="0">
              <a:spcBef>
                <a:spcPts val="0"/>
              </a:spcBef>
              <a:spcAft>
                <a:spcPts val="0"/>
              </a:spcAft>
              <a:buClr>
                <a:schemeClr val="lt1"/>
              </a:buClr>
              <a:buSzPts val="2400"/>
              <a:buNone/>
              <a:defRPr sz="2400" b="1">
                <a:solidFill>
                  <a:schemeClr val="lt1"/>
                </a:solidFill>
              </a:defRPr>
            </a:lvl9pPr>
          </a:lstStyle>
          <a:p>
            <a:endParaRPr/>
          </a:p>
        </p:txBody>
      </p:sp>
      <p:sp>
        <p:nvSpPr>
          <p:cNvPr id="19" name="Google Shape;19;p3"/>
          <p:cNvSpPr/>
          <p:nvPr/>
        </p:nvSpPr>
        <p:spPr>
          <a:xfrm>
            <a:off x="3047704" y="3992850"/>
            <a:ext cx="3047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a:off x="6096271" y="3992850"/>
            <a:ext cx="3047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1" y="3992850"/>
            <a:ext cx="3047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1710425" y="2161800"/>
            <a:ext cx="5723700" cy="819900"/>
          </a:xfrm>
          <a:prstGeom prst="rect">
            <a:avLst/>
          </a:prstGeom>
        </p:spPr>
        <p:txBody>
          <a:bodyPr spcFirstLastPara="1" wrap="square" lIns="91425" tIns="91425" rIns="91425" bIns="91425" anchor="t" anchorCtr="0">
            <a:noAutofit/>
          </a:bodyPr>
          <a:lstStyle>
            <a:lvl1pPr marL="457200" lvl="0" indent="-381000" algn="ctr" rtl="0">
              <a:spcBef>
                <a:spcPts val="600"/>
              </a:spcBef>
              <a:spcAft>
                <a:spcPts val="0"/>
              </a:spcAft>
              <a:buSzPts val="2400"/>
              <a:buChar char="▷"/>
              <a:defRPr i="1"/>
            </a:lvl1pPr>
            <a:lvl2pPr marL="914400" lvl="1" indent="-381000" algn="ctr" rtl="0">
              <a:spcBef>
                <a:spcPts val="0"/>
              </a:spcBef>
              <a:spcAft>
                <a:spcPts val="0"/>
              </a:spcAft>
              <a:buSzPts val="2400"/>
              <a:buChar char="○"/>
              <a:defRPr i="1"/>
            </a:lvl2pPr>
            <a:lvl3pPr marL="1371600" lvl="2" indent="-381000" algn="ctr" rtl="0">
              <a:spcBef>
                <a:spcPts val="0"/>
              </a:spcBef>
              <a:spcAft>
                <a:spcPts val="0"/>
              </a:spcAft>
              <a:buSzPts val="2400"/>
              <a:buChar char="■"/>
              <a:defRPr i="1"/>
            </a:lvl3pPr>
            <a:lvl4pPr marL="1828800" lvl="3" indent="-381000" algn="ctr" rtl="0">
              <a:spcBef>
                <a:spcPts val="0"/>
              </a:spcBef>
              <a:spcAft>
                <a:spcPts val="0"/>
              </a:spcAft>
              <a:buSzPts val="2400"/>
              <a:buChar char="●"/>
              <a:defRPr i="1"/>
            </a:lvl4pPr>
            <a:lvl5pPr marL="2286000" lvl="4" indent="-381000" algn="ctr" rtl="0">
              <a:spcBef>
                <a:spcPts val="0"/>
              </a:spcBef>
              <a:spcAft>
                <a:spcPts val="0"/>
              </a:spcAft>
              <a:buSzPts val="2400"/>
              <a:buChar char="○"/>
              <a:defRPr i="1"/>
            </a:lvl5pPr>
            <a:lvl6pPr marL="2743200" lvl="5" indent="-381000" algn="ctr" rtl="0">
              <a:spcBef>
                <a:spcPts val="0"/>
              </a:spcBef>
              <a:spcAft>
                <a:spcPts val="0"/>
              </a:spcAft>
              <a:buSzPts val="2400"/>
              <a:buChar char="■"/>
              <a:defRPr i="1"/>
            </a:lvl6pPr>
            <a:lvl7pPr marL="3200400" lvl="6" indent="-381000" algn="ctr" rtl="0">
              <a:spcBef>
                <a:spcPts val="0"/>
              </a:spcBef>
              <a:spcAft>
                <a:spcPts val="0"/>
              </a:spcAft>
              <a:buSzPts val="2400"/>
              <a:buChar char="●"/>
              <a:defRPr i="1"/>
            </a:lvl7pPr>
            <a:lvl8pPr marL="3657600" lvl="7" indent="-381000" algn="ctr" rtl="0">
              <a:spcBef>
                <a:spcPts val="0"/>
              </a:spcBef>
              <a:spcAft>
                <a:spcPts val="0"/>
              </a:spcAft>
              <a:buSzPts val="2400"/>
              <a:buChar char="○"/>
              <a:defRPr i="1"/>
            </a:lvl8pPr>
            <a:lvl9pPr marL="4114800" lvl="8" indent="-381000" algn="ctr">
              <a:spcBef>
                <a:spcPts val="0"/>
              </a:spcBef>
              <a:spcAft>
                <a:spcPts val="0"/>
              </a:spcAft>
              <a:buSzPts val="2400"/>
              <a:buChar char="■"/>
              <a:defRPr i="1"/>
            </a:lvl9pPr>
          </a:lstStyle>
          <a:p>
            <a:endParaRPr/>
          </a:p>
        </p:txBody>
      </p:sp>
      <p:sp>
        <p:nvSpPr>
          <p:cNvPr id="25" name="Google Shape;25;p4"/>
          <p:cNvSpPr txBox="1"/>
          <p:nvPr/>
        </p:nvSpPr>
        <p:spPr>
          <a:xfrm>
            <a:off x="3593400" y="118141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chemeClr val="accent6"/>
                </a:solidFill>
              </a:rPr>
              <a:t>“</a:t>
            </a:r>
            <a:endParaRPr sz="9600" b="1">
              <a:solidFill>
                <a:schemeClr val="accent6"/>
              </a:solidFill>
            </a:endParaRPr>
          </a:p>
        </p:txBody>
      </p:sp>
      <p:sp>
        <p:nvSpPr>
          <p:cNvPr id="26" name="Google Shape;26;p4"/>
          <p:cNvSpPr/>
          <p:nvPr/>
        </p:nvSpPr>
        <p:spPr>
          <a:xfrm>
            <a:off x="5723283" y="1599675"/>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a:off x="7434177" y="1599675"/>
            <a:ext cx="17103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p:nvPr/>
        </p:nvSpPr>
        <p:spPr>
          <a:xfrm>
            <a:off x="0" y="1599675"/>
            <a:ext cx="17103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1710425" y="1599675"/>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373588"/>
            <a:ext cx="6462600" cy="3552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358388"/>
            <a:ext cx="6462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373588"/>
            <a:ext cx="646260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507724" y="2762725"/>
            <a:ext cx="7020607" cy="1159800"/>
          </a:xfrm>
          <a:prstGeom prst="rect">
            <a:avLst/>
          </a:prstGeom>
        </p:spPr>
        <p:txBody>
          <a:bodyPr spcFirstLastPara="1" wrap="square" lIns="91425" tIns="91425" rIns="91425" bIns="91425" anchor="t" anchorCtr="0">
            <a:noAutofit/>
          </a:bodyPr>
          <a:lstStyle/>
          <a:p>
            <a:pPr lvl="0"/>
            <a:r>
              <a:rPr lang="en" sz="4000" dirty="0"/>
              <a:t>TCMHCC External Evaluation Year 1 Findings</a:t>
            </a:r>
            <a:br>
              <a:rPr lang="en" sz="4000" dirty="0"/>
            </a:br>
            <a:r>
              <a:rPr lang="en" sz="1600" dirty="0"/>
              <a:t>Lara Savas, </a:t>
            </a:r>
            <a:r>
              <a:rPr lang="en-US" sz="1600" dirty="0"/>
              <a:t>PhD and Melissa Peskin, PhD</a:t>
            </a:r>
            <a:br>
              <a:rPr lang="en-US" sz="1600" dirty="0"/>
            </a:br>
            <a:r>
              <a:rPr lang="en-US" sz="1600" dirty="0"/>
              <a:t>UTHealth School of Public Health</a:t>
            </a:r>
            <a:endParaRPr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93700" y="358388"/>
            <a:ext cx="7982168" cy="857400"/>
          </a:xfrm>
          <a:prstGeom prst="rect">
            <a:avLst/>
          </a:prstGeom>
        </p:spPr>
        <p:txBody>
          <a:bodyPr spcFirstLastPara="1" wrap="square" lIns="91425" tIns="91425" rIns="91425" bIns="91425" anchor="b" anchorCtr="0">
            <a:noAutofit/>
          </a:bodyPr>
          <a:lstStyle/>
          <a:p>
            <a:pPr lvl="0"/>
            <a:r>
              <a:rPr lang="en-US" sz="2200" b="1" dirty="0">
                <a:solidFill>
                  <a:schemeClr val="bg2"/>
                </a:solidFill>
              </a:rPr>
              <a:t>Year 1 Evaluation of CPAN and TCHATT</a:t>
            </a:r>
            <a:endParaRPr sz="2200" b="1" dirty="0">
              <a:solidFill>
                <a:schemeClr val="bg2"/>
              </a:solidFill>
            </a:endParaRPr>
          </a:p>
        </p:txBody>
      </p:sp>
      <p:sp>
        <p:nvSpPr>
          <p:cNvPr id="125" name="Google Shape;125;p17"/>
          <p:cNvSpPr txBox="1">
            <a:spLocks noGrp="1"/>
          </p:cNvSpPr>
          <p:nvPr>
            <p:ph type="body" idx="1"/>
          </p:nvPr>
        </p:nvSpPr>
        <p:spPr>
          <a:xfrm>
            <a:off x="893699" y="1373588"/>
            <a:ext cx="7586875" cy="3552300"/>
          </a:xfrm>
          <a:prstGeom prst="rect">
            <a:avLst/>
          </a:prstGeom>
        </p:spPr>
        <p:txBody>
          <a:bodyPr spcFirstLastPara="1" wrap="square" lIns="91425" tIns="91425" rIns="91425" bIns="91425" anchor="t" anchorCtr="0">
            <a:noAutofit/>
          </a:bodyPr>
          <a:lstStyle/>
          <a:p>
            <a:pPr marL="342900" lvl="0">
              <a:lnSpc>
                <a:spcPct val="108000"/>
              </a:lnSpc>
              <a:spcBef>
                <a:spcPts val="0"/>
              </a:spcBef>
              <a:buClr>
                <a:schemeClr val="accent3"/>
              </a:buClr>
              <a:buSzPct val="113000"/>
              <a:buFont typeface="Wingdings" panose="05000000000000000000" pitchFamily="2" charset="2"/>
              <a:buChar char="v"/>
            </a:pPr>
            <a:r>
              <a:rPr lang="en-US" sz="1600" dirty="0"/>
              <a:t>Formative evaluation</a:t>
            </a:r>
          </a:p>
          <a:p>
            <a:pPr marL="800100" lvl="1" indent="-285750">
              <a:lnSpc>
                <a:spcPct val="108000"/>
              </a:lnSpc>
              <a:buClrTx/>
              <a:buSzPct val="113000"/>
              <a:buFont typeface="Wingdings" panose="05000000000000000000" pitchFamily="2" charset="2"/>
              <a:buChar char="§"/>
            </a:pPr>
            <a:r>
              <a:rPr lang="en-US" sz="1400" dirty="0"/>
              <a:t>Qualitative assessment and workflow process mapping</a:t>
            </a:r>
          </a:p>
          <a:p>
            <a:pPr marL="342900" lvl="0">
              <a:lnSpc>
                <a:spcPct val="108000"/>
              </a:lnSpc>
              <a:spcBef>
                <a:spcPts val="1000"/>
              </a:spcBef>
              <a:buClr>
                <a:schemeClr val="accent3"/>
              </a:buClr>
              <a:buSzPct val="113000"/>
              <a:buFont typeface="Wingdings" panose="05000000000000000000" pitchFamily="2" charset="2"/>
              <a:buChar char="v"/>
            </a:pPr>
            <a:r>
              <a:rPr lang="en-US" sz="1500" dirty="0"/>
              <a:t>Ongoing process and outcome evaluation:</a:t>
            </a:r>
          </a:p>
          <a:p>
            <a:pPr marL="800100" lvl="1" indent="-285750">
              <a:lnSpc>
                <a:spcPct val="108000"/>
              </a:lnSpc>
              <a:spcBef>
                <a:spcPts val="600"/>
              </a:spcBef>
              <a:buSzPct val="113000"/>
              <a:buFont typeface="Wingdings" panose="05000000000000000000" pitchFamily="2" charset="2"/>
              <a:buChar char="§"/>
            </a:pPr>
            <a:r>
              <a:rPr lang="en-US" sz="1400" dirty="0"/>
              <a:t>Examination of reach and services delivered (</a:t>
            </a:r>
            <a:r>
              <a:rPr lang="en-US" sz="1400" dirty="0" err="1"/>
              <a:t>Trayt</a:t>
            </a:r>
            <a:r>
              <a:rPr lang="en-US" sz="1400" dirty="0"/>
              <a:t> data)</a:t>
            </a:r>
          </a:p>
          <a:p>
            <a:pPr marL="800100" lvl="1" indent="-285750">
              <a:lnSpc>
                <a:spcPct val="108000"/>
              </a:lnSpc>
              <a:spcBef>
                <a:spcPts val="600"/>
              </a:spcBef>
              <a:buSzPct val="113000"/>
              <a:buFont typeface="Wingdings" panose="05000000000000000000" pitchFamily="2" charset="2"/>
              <a:buChar char="§"/>
            </a:pPr>
            <a:r>
              <a:rPr lang="en-US" sz="1400" dirty="0"/>
              <a:t>Assessment of contextual factors influencing CPAN and TCHATT engagement and implementation (External Evaluation surveys)</a:t>
            </a:r>
          </a:p>
          <a:p>
            <a:pPr indent="-288925">
              <a:lnSpc>
                <a:spcPct val="108000"/>
              </a:lnSpc>
              <a:buSzPct val="100000"/>
              <a:buFont typeface="Arial" panose="020B0604020202020204" pitchFamily="34" charset="0"/>
              <a:buChar char="•"/>
            </a:pPr>
            <a:endParaRPr lang="en-US" sz="1400" dirty="0"/>
          </a:p>
          <a:p>
            <a:pPr lvl="1" indent="-288925">
              <a:lnSpc>
                <a:spcPct val="108000"/>
              </a:lnSpc>
              <a:spcBef>
                <a:spcPts val="600"/>
              </a:spcBef>
              <a:buSzPct val="100000"/>
              <a:buFont typeface="Arial" panose="020B0604020202020204" pitchFamily="34" charset="0"/>
              <a:buChar char="•"/>
            </a:pPr>
            <a:endParaRPr lang="en-US" sz="1400" dirty="0"/>
          </a:p>
        </p:txBody>
      </p:sp>
      <p:sp>
        <p:nvSpPr>
          <p:cNvPr id="126" name="Google Shape;126;p17"/>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dirty="0">
                <a:solidFill>
                  <a:schemeClr val="accent2"/>
                </a:solidFill>
              </a:rPr>
              <a:t>1.</a:t>
            </a:r>
            <a:endParaRPr sz="7200" dirty="0">
              <a:solidFill>
                <a:schemeClr val="accent2"/>
              </a:solidFill>
            </a:endParaRPr>
          </a:p>
          <a:p>
            <a:pPr marL="0" lvl="0" indent="0" algn="ctr" rtl="0">
              <a:spcBef>
                <a:spcPts val="0"/>
              </a:spcBef>
              <a:spcAft>
                <a:spcPts val="0"/>
              </a:spcAft>
              <a:buNone/>
            </a:pPr>
            <a:r>
              <a:rPr lang="en" dirty="0"/>
              <a:t>CPAN &amp; TCHATT </a:t>
            </a:r>
            <a:br>
              <a:rPr lang="en" dirty="0"/>
            </a:br>
            <a:r>
              <a:rPr lang="en" dirty="0"/>
              <a:t>Process Mapping</a:t>
            </a:r>
            <a:endParaRPr dirty="0"/>
          </a:p>
        </p:txBody>
      </p:sp>
      <p:sp>
        <p:nvSpPr>
          <p:cNvPr id="112" name="Google Shape;112;p15"/>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Qualitative Interviews</a:t>
            </a:r>
            <a:endParaRPr dirty="0"/>
          </a:p>
        </p:txBody>
      </p:sp>
      <p:sp>
        <p:nvSpPr>
          <p:cNvPr id="113" name="Google Shape;113;p15"/>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a:t>
            </a:fld>
            <a:endParaRPr/>
          </a:p>
        </p:txBody>
      </p:sp>
    </p:spTree>
    <p:extLst>
      <p:ext uri="{BB962C8B-B14F-4D97-AF65-F5344CB8AC3E}">
        <p14:creationId xmlns:p14="http://schemas.microsoft.com/office/powerpoint/2010/main" val="1485890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93700" y="160268"/>
            <a:ext cx="6462600" cy="857400"/>
          </a:xfrm>
        </p:spPr>
        <p:txBody>
          <a:bodyPr/>
          <a:lstStyle/>
          <a:p>
            <a:r>
              <a:rPr lang="en-US" sz="2800" b="1" dirty="0">
                <a:solidFill>
                  <a:schemeClr val="bg2"/>
                </a:solidFill>
              </a:rPr>
              <a:t>Formative</a:t>
            </a:r>
            <a:r>
              <a:rPr lang="en-US" b="1" dirty="0">
                <a:solidFill>
                  <a:schemeClr val="bg2"/>
                </a:solidFill>
              </a:rPr>
              <a:t> Evaluation</a:t>
            </a:r>
          </a:p>
        </p:txBody>
      </p:sp>
      <p:sp>
        <p:nvSpPr>
          <p:cNvPr id="125" name="Google Shape;125;p17"/>
          <p:cNvSpPr txBox="1">
            <a:spLocks noGrp="1"/>
          </p:cNvSpPr>
          <p:nvPr>
            <p:ph type="body" idx="1"/>
          </p:nvPr>
        </p:nvSpPr>
        <p:spPr>
          <a:xfrm>
            <a:off x="893700" y="1158240"/>
            <a:ext cx="4510150" cy="3767648"/>
          </a:xfrm>
        </p:spPr>
        <p:txBody>
          <a:bodyPr/>
          <a:lstStyle/>
          <a:p>
            <a:pPr>
              <a:lnSpc>
                <a:spcPct val="108000"/>
              </a:lnSpc>
              <a:spcBef>
                <a:spcPts val="0"/>
              </a:spcBef>
              <a:buClr>
                <a:schemeClr val="bg2"/>
              </a:buClr>
            </a:pPr>
            <a:r>
              <a:rPr lang="en-US" sz="1600" dirty="0"/>
              <a:t>Completed 48 process maps</a:t>
            </a:r>
          </a:p>
          <a:p>
            <a:pPr lvl="1">
              <a:lnSpc>
                <a:spcPct val="108000"/>
              </a:lnSpc>
              <a:spcBef>
                <a:spcPts val="600"/>
              </a:spcBef>
              <a:buClr>
                <a:schemeClr val="accent5"/>
              </a:buClr>
              <a:buSzPct val="150000"/>
            </a:pPr>
            <a:r>
              <a:rPr lang="en-US" sz="1400" dirty="0"/>
              <a:t>12 CPAN and 12 TCHATT HRIs</a:t>
            </a:r>
            <a:endParaRPr lang="en-US" sz="1400" dirty="0">
              <a:latin typeface="Lato" panose="020B0604020202020204" charset="0"/>
            </a:endParaRPr>
          </a:p>
          <a:p>
            <a:pPr lvl="1">
              <a:lnSpc>
                <a:spcPct val="108000"/>
              </a:lnSpc>
              <a:spcBef>
                <a:spcPts val="600"/>
              </a:spcBef>
              <a:buClr>
                <a:schemeClr val="accent5"/>
              </a:buClr>
              <a:buSzPct val="150000"/>
            </a:pPr>
            <a:r>
              <a:rPr lang="en-US" sz="1400" dirty="0">
                <a:latin typeface="Lato" panose="020B0604020202020204" charset="0"/>
                <a:ea typeface="Calibri" panose="020F0502020204030204" pitchFamily="34" charset="0"/>
                <a:cs typeface="Helvetica" panose="020B0604020202020204" pitchFamily="34" charset="0"/>
              </a:rPr>
              <a:t>Sample of 12 CPAN clinics </a:t>
            </a:r>
          </a:p>
          <a:p>
            <a:pPr lvl="1">
              <a:lnSpc>
                <a:spcPct val="108000"/>
              </a:lnSpc>
              <a:spcBef>
                <a:spcPts val="600"/>
              </a:spcBef>
              <a:buClr>
                <a:schemeClr val="accent5"/>
              </a:buClr>
              <a:buSzPct val="150000"/>
            </a:pPr>
            <a:r>
              <a:rPr lang="en-US" sz="1400" dirty="0">
                <a:latin typeface="Lato" panose="020B0604020202020204" charset="0"/>
                <a:ea typeface="Calibri" panose="020F0502020204030204" pitchFamily="34" charset="0"/>
                <a:cs typeface="Helvetica" panose="020B0604020202020204" pitchFamily="34" charset="0"/>
              </a:rPr>
              <a:t>Sample of 12 TCHATT school districts</a:t>
            </a:r>
          </a:p>
          <a:p>
            <a:pPr>
              <a:lnSpc>
                <a:spcPct val="108000"/>
              </a:lnSpc>
              <a:spcBef>
                <a:spcPts val="1200"/>
              </a:spcBef>
              <a:buClr>
                <a:schemeClr val="bg2"/>
              </a:buClr>
            </a:pPr>
            <a:r>
              <a:rPr lang="en-US" sz="1600" dirty="0">
                <a:latin typeface="Lato" panose="020B0604020202020204" charset="0"/>
                <a:ea typeface="Calibri" panose="020F0502020204030204" pitchFamily="34" charset="0"/>
                <a:cs typeface="Helvetica" panose="020B0604020202020204" pitchFamily="34" charset="0"/>
              </a:rPr>
              <a:t>Identify activities and practices that were common across HRIs, clinics &amp; school districts</a:t>
            </a:r>
          </a:p>
          <a:p>
            <a:pPr>
              <a:lnSpc>
                <a:spcPct val="108000"/>
              </a:lnSpc>
              <a:spcBef>
                <a:spcPts val="1200"/>
              </a:spcBef>
              <a:buClr>
                <a:schemeClr val="bg2"/>
              </a:buClr>
            </a:pPr>
            <a:r>
              <a:rPr lang="en-US" sz="1600" dirty="0">
                <a:latin typeface="Lato" panose="020B0604020202020204" charset="0"/>
                <a:ea typeface="Calibri" panose="020F0502020204030204" pitchFamily="34" charset="0"/>
                <a:cs typeface="Helvetica" panose="020B0604020202020204" pitchFamily="34" charset="0"/>
              </a:rPr>
              <a:t>Process mapping and qualitative findings indicate variation in implementation processes, outreach and engagement strategies, and resources used across sites</a:t>
            </a:r>
          </a:p>
        </p:txBody>
      </p:sp>
      <p:sp>
        <p:nvSpPr>
          <p:cNvPr id="126" name="Google Shape;126;p17"/>
          <p:cNvSpPr txBox="1">
            <a:spLocks noGrp="1"/>
          </p:cNvSpPr>
          <p:nvPr>
            <p:ph type="sldNum" idx="12"/>
          </p:nvPr>
        </p:nvSpPr>
        <p:spPr/>
        <p:txBody>
          <a:bodyPr/>
          <a:lstStyle/>
          <a:p>
            <a:pPr lvl="0"/>
            <a:fld id="{00000000-1234-1234-1234-123412341234}" type="slidenum">
              <a:rPr lang="en" smtClean="0"/>
              <a:pPr lvl="0"/>
              <a:t>4</a:t>
            </a:fld>
            <a:endParaRPr lang="en"/>
          </a:p>
        </p:txBody>
      </p:sp>
      <p:grpSp>
        <p:nvGrpSpPr>
          <p:cNvPr id="9" name="Group 8"/>
          <p:cNvGrpSpPr/>
          <p:nvPr/>
        </p:nvGrpSpPr>
        <p:grpSpPr>
          <a:xfrm>
            <a:off x="5909833" y="457035"/>
            <a:ext cx="2286000" cy="4239898"/>
            <a:chOff x="5909833" y="358389"/>
            <a:chExt cx="2286000" cy="4239898"/>
          </a:xfrm>
        </p:grpSpPr>
        <p:pic>
          <p:nvPicPr>
            <p:cNvPr id="6" name="Picture 5"/>
            <p:cNvPicPr>
              <a:picLocks noChangeAspect="1"/>
            </p:cNvPicPr>
            <p:nvPr/>
          </p:nvPicPr>
          <p:blipFill rotWithShape="1">
            <a:blip r:embed="rId3"/>
            <a:srcRect r="410"/>
            <a:stretch/>
          </p:blipFill>
          <p:spPr>
            <a:xfrm>
              <a:off x="5909833" y="358389"/>
              <a:ext cx="2286000" cy="2191202"/>
            </a:xfrm>
            <a:prstGeom prst="rect">
              <a:avLst/>
            </a:prstGeom>
          </p:spPr>
        </p:pic>
        <p:pic>
          <p:nvPicPr>
            <p:cNvPr id="7" name="Picture 6"/>
            <p:cNvPicPr>
              <a:picLocks noChangeAspect="1"/>
            </p:cNvPicPr>
            <p:nvPr/>
          </p:nvPicPr>
          <p:blipFill rotWithShape="1">
            <a:blip r:embed="rId4"/>
            <a:srcRect t="2145"/>
            <a:stretch/>
          </p:blipFill>
          <p:spPr>
            <a:xfrm>
              <a:off x="5909833" y="2549591"/>
              <a:ext cx="2286000" cy="2048696"/>
            </a:xfrm>
            <a:prstGeom prst="rect">
              <a:avLst/>
            </a:prstGeom>
          </p:spPr>
        </p:pic>
      </p:grpSp>
      <p:sp>
        <p:nvSpPr>
          <p:cNvPr id="8" name="Rectangle 7"/>
          <p:cNvSpPr/>
          <p:nvPr/>
        </p:nvSpPr>
        <p:spPr>
          <a:xfrm>
            <a:off x="5831457" y="457035"/>
            <a:ext cx="2475781" cy="4239898"/>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508729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93700" y="358388"/>
            <a:ext cx="6978390" cy="857400"/>
          </a:xfrm>
        </p:spPr>
        <p:txBody>
          <a:bodyPr/>
          <a:lstStyle/>
          <a:p>
            <a:r>
              <a:rPr lang="en-US" sz="2400" b="1" dirty="0">
                <a:solidFill>
                  <a:schemeClr val="bg2"/>
                </a:solidFill>
              </a:rPr>
              <a:t>Formative Evaluation: Key Findings from CPAN </a:t>
            </a:r>
            <a:r>
              <a:rPr lang="en-US" sz="2400" b="1" u="sng" dirty="0">
                <a:solidFill>
                  <a:schemeClr val="bg2"/>
                </a:solidFill>
              </a:rPr>
              <a:t>Clinic</a:t>
            </a:r>
            <a:r>
              <a:rPr lang="en-US" sz="2400" b="1" dirty="0">
                <a:solidFill>
                  <a:schemeClr val="bg2"/>
                </a:solidFill>
              </a:rPr>
              <a:t> Process Mapping Interviews</a:t>
            </a:r>
          </a:p>
        </p:txBody>
      </p:sp>
      <p:sp>
        <p:nvSpPr>
          <p:cNvPr id="125" name="Google Shape;125;p17"/>
          <p:cNvSpPr txBox="1">
            <a:spLocks noGrp="1"/>
          </p:cNvSpPr>
          <p:nvPr>
            <p:ph type="body" idx="1"/>
          </p:nvPr>
        </p:nvSpPr>
        <p:spPr>
          <a:xfrm>
            <a:off x="893701" y="1373588"/>
            <a:ext cx="7311406" cy="3552300"/>
          </a:xfrm>
        </p:spPr>
        <p:txBody>
          <a:bodyPr/>
          <a:lstStyle/>
          <a:p>
            <a:pPr marL="342900">
              <a:lnSpc>
                <a:spcPct val="108000"/>
              </a:lnSpc>
              <a:spcBef>
                <a:spcPts val="0"/>
              </a:spcBef>
              <a:buClr>
                <a:schemeClr val="bg2"/>
              </a:buClr>
            </a:pPr>
            <a:r>
              <a:rPr lang="en-US" sz="1600" dirty="0"/>
              <a:t>Variation in training across HRIs</a:t>
            </a:r>
          </a:p>
          <a:p>
            <a:pPr marL="800100" lvl="1">
              <a:lnSpc>
                <a:spcPct val="108000"/>
              </a:lnSpc>
              <a:spcBef>
                <a:spcPts val="300"/>
              </a:spcBef>
              <a:buClr>
                <a:schemeClr val="accent5"/>
              </a:buClr>
            </a:pPr>
            <a:r>
              <a:rPr lang="en-US" sz="1300" dirty="0"/>
              <a:t>All (n=12) interviewed clinics reported receiving brochures or other information about CPAN during the enrollment process</a:t>
            </a:r>
          </a:p>
          <a:p>
            <a:pPr marL="800100" lvl="1">
              <a:lnSpc>
                <a:spcPct val="108000"/>
              </a:lnSpc>
              <a:spcBef>
                <a:spcPts val="300"/>
              </a:spcBef>
              <a:buClr>
                <a:schemeClr val="accent5"/>
              </a:buClr>
            </a:pPr>
            <a:r>
              <a:rPr lang="en-US" sz="1300" dirty="0"/>
              <a:t>Five of 12 clinics recalled receiving any training from the HRI</a:t>
            </a:r>
          </a:p>
          <a:p>
            <a:pPr marL="800100" lvl="1">
              <a:lnSpc>
                <a:spcPct val="108000"/>
              </a:lnSpc>
              <a:spcBef>
                <a:spcPts val="300"/>
              </a:spcBef>
              <a:buClr>
                <a:schemeClr val="accent5"/>
              </a:buClr>
            </a:pPr>
            <a:r>
              <a:rPr lang="en-US" sz="1300" dirty="0"/>
              <a:t>Among the clinics that reported they did not receive training, several (n=4) indicated that a training would have been helpful </a:t>
            </a:r>
          </a:p>
          <a:p>
            <a:pPr marL="342900">
              <a:lnSpc>
                <a:spcPct val="108000"/>
              </a:lnSpc>
              <a:spcBef>
                <a:spcPts val="1200"/>
              </a:spcBef>
              <a:buClr>
                <a:schemeClr val="bg2"/>
              </a:buClr>
            </a:pPr>
            <a:r>
              <a:rPr lang="en-US" sz="1600" dirty="0"/>
              <a:t>Desire for more education about mental health topics</a:t>
            </a:r>
          </a:p>
          <a:p>
            <a:pPr marL="800100" lvl="1">
              <a:lnSpc>
                <a:spcPct val="108000"/>
              </a:lnSpc>
              <a:spcBef>
                <a:spcPts val="300"/>
              </a:spcBef>
              <a:buClr>
                <a:schemeClr val="accent5"/>
              </a:buClr>
            </a:pPr>
            <a:r>
              <a:rPr lang="en-US" sz="1300" dirty="0"/>
              <a:t>About half (n=7) of clinics reported receiving information from the HRI through email or monthly newsletters. </a:t>
            </a:r>
          </a:p>
          <a:p>
            <a:pPr marL="800100" lvl="1">
              <a:lnSpc>
                <a:spcPct val="108000"/>
              </a:lnSpc>
              <a:spcBef>
                <a:spcPts val="300"/>
              </a:spcBef>
              <a:buClr>
                <a:schemeClr val="accent5"/>
              </a:buClr>
            </a:pPr>
            <a:r>
              <a:rPr lang="en-US" sz="1300" dirty="0"/>
              <a:t>Among clinics not receiving information, a few (n=3) mentioned that they would like to receive ongoing communication and education about mental health topics from the HRI. </a:t>
            </a:r>
          </a:p>
          <a:p>
            <a:pPr marL="800100" lvl="1">
              <a:lnSpc>
                <a:spcPct val="108000"/>
              </a:lnSpc>
              <a:spcBef>
                <a:spcPts val="300"/>
              </a:spcBef>
              <a:buClr>
                <a:schemeClr val="accent5"/>
              </a:buClr>
            </a:pPr>
            <a:r>
              <a:rPr lang="en-US" sz="1300" dirty="0"/>
              <a:t>Clinics indicated specific resources that would be helpful, including a list of types of therapies and community resources.</a:t>
            </a:r>
          </a:p>
        </p:txBody>
      </p:sp>
      <p:sp>
        <p:nvSpPr>
          <p:cNvPr id="126" name="Google Shape;126;p17"/>
          <p:cNvSpPr txBox="1">
            <a:spLocks noGrp="1"/>
          </p:cNvSpPr>
          <p:nvPr>
            <p:ph type="sldNum" idx="12"/>
          </p:nvPr>
        </p:nvSpPr>
        <p:spPr/>
        <p:txBody>
          <a:bodyPr/>
          <a:lstStyle/>
          <a:p>
            <a:pPr lvl="0"/>
            <a:fld id="{00000000-1234-1234-1234-123412341234}" type="slidenum">
              <a:rPr lang="en" smtClean="0"/>
              <a:pPr lvl="0"/>
              <a:t>5</a:t>
            </a:fld>
            <a:endParaRPr lang="en"/>
          </a:p>
        </p:txBody>
      </p:sp>
    </p:spTree>
    <p:extLst>
      <p:ext uri="{BB962C8B-B14F-4D97-AF65-F5344CB8AC3E}">
        <p14:creationId xmlns:p14="http://schemas.microsoft.com/office/powerpoint/2010/main" val="3635869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93699" y="358388"/>
            <a:ext cx="7887991" cy="857400"/>
          </a:xfrm>
        </p:spPr>
        <p:txBody>
          <a:bodyPr/>
          <a:lstStyle/>
          <a:p>
            <a:r>
              <a:rPr lang="en-US" sz="2800" b="1" dirty="0">
                <a:solidFill>
                  <a:schemeClr val="bg2"/>
                </a:solidFill>
              </a:rPr>
              <a:t>Formative Evaluation: Key Findings from TCHATT </a:t>
            </a:r>
            <a:r>
              <a:rPr lang="en-US" sz="2800" b="1" u="sng" dirty="0">
                <a:solidFill>
                  <a:schemeClr val="bg2"/>
                </a:solidFill>
              </a:rPr>
              <a:t>District</a:t>
            </a:r>
            <a:r>
              <a:rPr lang="en-US" sz="2800" b="1" dirty="0">
                <a:solidFill>
                  <a:schemeClr val="bg2"/>
                </a:solidFill>
              </a:rPr>
              <a:t> Process Mapping Interviews</a:t>
            </a:r>
          </a:p>
        </p:txBody>
      </p:sp>
      <p:sp>
        <p:nvSpPr>
          <p:cNvPr id="125" name="Google Shape;125;p17"/>
          <p:cNvSpPr txBox="1">
            <a:spLocks noGrp="1"/>
          </p:cNvSpPr>
          <p:nvPr>
            <p:ph type="body" idx="1"/>
          </p:nvPr>
        </p:nvSpPr>
        <p:spPr>
          <a:xfrm>
            <a:off x="893700" y="1373588"/>
            <a:ext cx="7232772" cy="3552300"/>
          </a:xfrm>
        </p:spPr>
        <p:txBody>
          <a:bodyPr/>
          <a:lstStyle/>
          <a:p>
            <a:pPr marL="342900">
              <a:lnSpc>
                <a:spcPct val="108000"/>
              </a:lnSpc>
              <a:spcBef>
                <a:spcPts val="0"/>
              </a:spcBef>
              <a:buClr>
                <a:schemeClr val="bg2"/>
              </a:buClr>
            </a:pPr>
            <a:r>
              <a:rPr lang="en-US" sz="1600" dirty="0"/>
              <a:t>Variation in follow-up communication from the HRI</a:t>
            </a:r>
          </a:p>
          <a:p>
            <a:pPr marL="800100" lvl="1">
              <a:lnSpc>
                <a:spcPct val="108000"/>
              </a:lnSpc>
              <a:spcBef>
                <a:spcPts val="600"/>
              </a:spcBef>
              <a:buClr>
                <a:schemeClr val="accent5"/>
              </a:buClr>
            </a:pPr>
            <a:r>
              <a:rPr lang="en-US" sz="1300" dirty="0"/>
              <a:t>Several counselors (n=7) were very pleased with the level of communication they have had with the HRI</a:t>
            </a:r>
          </a:p>
          <a:p>
            <a:pPr marL="800100" lvl="1">
              <a:lnSpc>
                <a:spcPct val="108000"/>
              </a:lnSpc>
              <a:spcBef>
                <a:spcPts val="600"/>
              </a:spcBef>
              <a:buClr>
                <a:schemeClr val="accent5"/>
              </a:buClr>
            </a:pPr>
            <a:r>
              <a:rPr lang="en-US" sz="1300" dirty="0"/>
              <a:t>Some counselors (n=3) indicated that there is not much communication from the HRI after submitting referrals and they would appreciate receiving status on students going through TCHATT sessions from HRIs </a:t>
            </a:r>
          </a:p>
          <a:p>
            <a:pPr marL="342900">
              <a:lnSpc>
                <a:spcPct val="108000"/>
              </a:lnSpc>
              <a:spcBef>
                <a:spcPts val="1200"/>
              </a:spcBef>
              <a:buClr>
                <a:schemeClr val="accent5"/>
              </a:buClr>
            </a:pPr>
            <a:r>
              <a:rPr lang="en-US" sz="1600" dirty="0"/>
              <a:t>Barriers to TCHATT</a:t>
            </a:r>
          </a:p>
          <a:p>
            <a:pPr marL="800100" lvl="1">
              <a:lnSpc>
                <a:spcPct val="108000"/>
              </a:lnSpc>
              <a:spcBef>
                <a:spcPts val="300"/>
              </a:spcBef>
              <a:buClr>
                <a:schemeClr val="accent5"/>
              </a:buClr>
            </a:pPr>
            <a:r>
              <a:rPr lang="en-US" sz="1300" dirty="0"/>
              <a:t>A few school districts (n=5) mentioned that obtaining parental consent was their biggest barrier. </a:t>
            </a:r>
          </a:p>
          <a:p>
            <a:pPr marL="800100" lvl="1">
              <a:lnSpc>
                <a:spcPct val="108000"/>
              </a:lnSpc>
              <a:spcBef>
                <a:spcPts val="300"/>
              </a:spcBef>
              <a:buClr>
                <a:schemeClr val="accent5"/>
              </a:buClr>
            </a:pPr>
            <a:r>
              <a:rPr lang="en-US" sz="1300" dirty="0"/>
              <a:t>Space was an issue for some school districts (n=3), since they only had one private room for TCHATT sessions. </a:t>
            </a:r>
          </a:p>
          <a:p>
            <a:pPr marL="800100" lvl="1">
              <a:lnSpc>
                <a:spcPct val="108000"/>
              </a:lnSpc>
              <a:spcBef>
                <a:spcPts val="300"/>
              </a:spcBef>
              <a:buClr>
                <a:schemeClr val="accent5"/>
              </a:buClr>
            </a:pPr>
            <a:r>
              <a:rPr lang="en-US" sz="1300" dirty="0"/>
              <a:t>Two districts mentioned that they had challenges utilizing TCHATT for younger children since telehealth appointments are not as engaging for them.</a:t>
            </a:r>
          </a:p>
        </p:txBody>
      </p:sp>
      <p:sp>
        <p:nvSpPr>
          <p:cNvPr id="126" name="Google Shape;126;p17"/>
          <p:cNvSpPr txBox="1">
            <a:spLocks noGrp="1"/>
          </p:cNvSpPr>
          <p:nvPr>
            <p:ph type="sldNum" idx="12"/>
          </p:nvPr>
        </p:nvSpPr>
        <p:spPr/>
        <p:txBody>
          <a:bodyPr/>
          <a:lstStyle/>
          <a:p>
            <a:pPr lvl="0"/>
            <a:fld id="{00000000-1234-1234-1234-123412341234}" type="slidenum">
              <a:rPr lang="en" smtClean="0"/>
              <a:pPr lvl="0"/>
              <a:t>6</a:t>
            </a:fld>
            <a:endParaRPr lang="en"/>
          </a:p>
        </p:txBody>
      </p:sp>
    </p:spTree>
    <p:extLst>
      <p:ext uri="{BB962C8B-B14F-4D97-AF65-F5344CB8AC3E}">
        <p14:creationId xmlns:p14="http://schemas.microsoft.com/office/powerpoint/2010/main" val="409665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3700" y="145028"/>
            <a:ext cx="6462600" cy="857400"/>
          </a:xfrm>
        </p:spPr>
        <p:txBody>
          <a:bodyPr/>
          <a:lstStyle/>
          <a:p>
            <a:r>
              <a:rPr lang="en-US" sz="2800" b="1" dirty="0">
                <a:solidFill>
                  <a:schemeClr val="bg2"/>
                </a:solidFill>
              </a:rPr>
              <a:t>Summary of Key Findings</a:t>
            </a:r>
          </a:p>
        </p:txBody>
      </p:sp>
      <p:sp>
        <p:nvSpPr>
          <p:cNvPr id="5" name="Text Placeholder 4"/>
          <p:cNvSpPr>
            <a:spLocks noGrp="1"/>
          </p:cNvSpPr>
          <p:nvPr>
            <p:ph type="body" idx="1"/>
          </p:nvPr>
        </p:nvSpPr>
        <p:spPr>
          <a:xfrm>
            <a:off x="893700" y="1203960"/>
            <a:ext cx="6462600" cy="3721928"/>
          </a:xfrm>
        </p:spPr>
        <p:txBody>
          <a:bodyPr/>
          <a:lstStyle/>
          <a:p>
            <a:pPr>
              <a:spcBef>
                <a:spcPts val="0"/>
              </a:spcBef>
            </a:pPr>
            <a:r>
              <a:rPr lang="en-US" sz="1600" dirty="0"/>
              <a:t>Process Mapping:</a:t>
            </a:r>
          </a:p>
          <a:p>
            <a:pPr lvl="1">
              <a:spcBef>
                <a:spcPts val="600"/>
              </a:spcBef>
            </a:pPr>
            <a:r>
              <a:rPr lang="en-US" sz="1400" dirty="0"/>
              <a:t>Process mapping and qualitative findings indicate variation in implementation processes, outreach and engagement strategies, and resources used across sites. </a:t>
            </a:r>
          </a:p>
          <a:p>
            <a:pPr lvl="1">
              <a:spcBef>
                <a:spcPts val="600"/>
              </a:spcBef>
            </a:pPr>
            <a:r>
              <a:rPr lang="en-US" sz="1400" dirty="0"/>
              <a:t>Process Maps serve as a baseline of strategies used across HRIs. Strategies will be monitored to identify successful approaches related to implementation and outcomes.</a:t>
            </a:r>
          </a:p>
          <a:p>
            <a:pPr lvl="1">
              <a:spcBef>
                <a:spcPts val="600"/>
              </a:spcBef>
            </a:pPr>
            <a:r>
              <a:rPr lang="en-US" sz="1400" dirty="0"/>
              <a:t>Several HRI leads expressed interest in learning more about processes used by other HRIs, providing insight into the usefulness of the maps as a learning tool that will help facilitate sharing of unique strategies and leveraging best practices.</a:t>
            </a:r>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281589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dirty="0">
                <a:solidFill>
                  <a:schemeClr val="accent2"/>
                </a:solidFill>
              </a:rPr>
              <a:t>2b.</a:t>
            </a:r>
            <a:endParaRPr sz="7200" dirty="0">
              <a:solidFill>
                <a:schemeClr val="accent2"/>
              </a:solidFill>
            </a:endParaRPr>
          </a:p>
          <a:p>
            <a:pPr marL="0" lvl="0" indent="0" algn="ctr" rtl="0">
              <a:spcBef>
                <a:spcPts val="0"/>
              </a:spcBef>
              <a:spcAft>
                <a:spcPts val="0"/>
              </a:spcAft>
              <a:buNone/>
            </a:pPr>
            <a:r>
              <a:rPr lang="en" dirty="0"/>
              <a:t>Process and </a:t>
            </a:r>
            <a:br>
              <a:rPr lang="en" dirty="0"/>
            </a:br>
            <a:r>
              <a:rPr lang="en" dirty="0"/>
              <a:t>Outcome Evaluation</a:t>
            </a:r>
            <a:endParaRPr dirty="0"/>
          </a:p>
        </p:txBody>
      </p:sp>
      <p:sp>
        <p:nvSpPr>
          <p:cNvPr id="112" name="Google Shape;112;p15"/>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p>
            <a:pPr marL="0" lvl="0" indent="0"/>
            <a:r>
              <a:rPr lang="en-US" dirty="0"/>
              <a:t>External Evaluation CPAN &amp; TCHATT Surveys</a:t>
            </a:r>
            <a:endParaRPr dirty="0"/>
          </a:p>
        </p:txBody>
      </p:sp>
      <p:sp>
        <p:nvSpPr>
          <p:cNvPr id="113" name="Google Shape;113;p15"/>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3700" y="1525988"/>
            <a:ext cx="3049353" cy="1332441"/>
          </a:xfrm>
        </p:spPr>
        <p:txBody>
          <a:bodyPr/>
          <a:lstStyle/>
          <a:p>
            <a:pPr marL="342900">
              <a:buClr>
                <a:schemeClr val="bg2"/>
              </a:buClr>
            </a:pPr>
            <a:r>
              <a:rPr lang="en-US" sz="1400" dirty="0"/>
              <a:t>13.5% of enrolled clinics located in non-metropolitan counties</a:t>
            </a:r>
          </a:p>
          <a:p>
            <a:pPr marL="342900">
              <a:spcBef>
                <a:spcPts val="1200"/>
              </a:spcBef>
              <a:buClr>
                <a:schemeClr val="bg2"/>
              </a:buClr>
            </a:pPr>
            <a:r>
              <a:rPr lang="en-US" sz="1400" dirty="0"/>
              <a:t>1.3% of enrolled clinics  located in rural counties</a:t>
            </a:r>
          </a:p>
        </p:txBody>
      </p:sp>
      <p:sp>
        <p:nvSpPr>
          <p:cNvPr id="4" name="Slide Number Placeholder 3"/>
          <p:cNvSpPr>
            <a:spLocks noGrp="1"/>
          </p:cNvSpPr>
          <p:nvPr>
            <p:ph type="sldNum" idx="12"/>
          </p:nvPr>
        </p:nvSpPr>
        <p:spPr>
          <a:xfrm>
            <a:off x="8480575" y="4696933"/>
            <a:ext cx="548700" cy="313500"/>
          </a:xfrm>
        </p:spPr>
        <p:txBody>
          <a:bodyPr/>
          <a:lstStyle/>
          <a:p>
            <a:pPr lvl="0"/>
            <a:fld id="{00000000-1234-1234-1234-123412341234}" type="slidenum">
              <a:rPr lang="en" smtClean="0"/>
              <a:pPr lvl="0"/>
              <a:t>9</a:t>
            </a:fld>
            <a:endParaRPr lang="en"/>
          </a:p>
        </p:txBody>
      </p:sp>
      <p:sp>
        <p:nvSpPr>
          <p:cNvPr id="12" name="Title 1"/>
          <p:cNvSpPr>
            <a:spLocks noGrp="1"/>
          </p:cNvSpPr>
          <p:nvPr>
            <p:ph type="title"/>
          </p:nvPr>
        </p:nvSpPr>
        <p:spPr>
          <a:xfrm>
            <a:off x="893700" y="516188"/>
            <a:ext cx="7153019" cy="857400"/>
          </a:xfrm>
        </p:spPr>
        <p:txBody>
          <a:bodyPr/>
          <a:lstStyle/>
          <a:p>
            <a:r>
              <a:rPr lang="en-US" sz="2800" b="1" dirty="0">
                <a:solidFill>
                  <a:schemeClr val="bg2"/>
                </a:solidFill>
              </a:rPr>
              <a:t>CPAN Network Development: Clinic and Provider Reach</a:t>
            </a:r>
            <a:br>
              <a:rPr lang="en-US" sz="2800" b="1" dirty="0">
                <a:solidFill>
                  <a:schemeClr val="bg2"/>
                </a:solidFill>
              </a:rPr>
            </a:br>
            <a:r>
              <a:rPr lang="en-US" sz="1600" dirty="0">
                <a:solidFill>
                  <a:schemeClr val="bg2"/>
                </a:solidFill>
              </a:rPr>
              <a:t>(Trayt Data: May 2020-August 2021)</a:t>
            </a:r>
          </a:p>
        </p:txBody>
      </p:sp>
      <p:grpSp>
        <p:nvGrpSpPr>
          <p:cNvPr id="2" name="Group 1"/>
          <p:cNvGrpSpPr/>
          <p:nvPr/>
        </p:nvGrpSpPr>
        <p:grpSpPr>
          <a:xfrm>
            <a:off x="893700" y="3114345"/>
            <a:ext cx="3049353" cy="1390945"/>
            <a:chOff x="854016" y="3014136"/>
            <a:chExt cx="3049353" cy="1390945"/>
          </a:xfrm>
        </p:grpSpPr>
        <p:pic>
          <p:nvPicPr>
            <p:cNvPr id="9" name="Picture 8"/>
            <p:cNvPicPr>
              <a:picLocks noChangeAspect="1"/>
            </p:cNvPicPr>
            <p:nvPr/>
          </p:nvPicPr>
          <p:blipFill>
            <a:blip r:embed="rId3"/>
            <a:stretch>
              <a:fillRect/>
            </a:stretch>
          </p:blipFill>
          <p:spPr>
            <a:xfrm>
              <a:off x="885076" y="3033481"/>
              <a:ext cx="3018293" cy="1371600"/>
            </a:xfrm>
            <a:prstGeom prst="rect">
              <a:avLst/>
            </a:prstGeom>
          </p:spPr>
        </p:pic>
        <p:sp>
          <p:nvSpPr>
            <p:cNvPr id="7" name="Rectangle 6"/>
            <p:cNvSpPr/>
            <p:nvPr/>
          </p:nvSpPr>
          <p:spPr>
            <a:xfrm>
              <a:off x="854016" y="3014136"/>
              <a:ext cx="3049353" cy="1390945"/>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grpSp>
        <p:nvGrpSpPr>
          <p:cNvPr id="5" name="Group 4"/>
          <p:cNvGrpSpPr/>
          <p:nvPr/>
        </p:nvGrpSpPr>
        <p:grpSpPr>
          <a:xfrm>
            <a:off x="4245037" y="1585914"/>
            <a:ext cx="4432250" cy="2919376"/>
            <a:chOff x="4452958" y="1621766"/>
            <a:chExt cx="4432250" cy="2919376"/>
          </a:xfrm>
        </p:grpSpPr>
        <p:pic>
          <p:nvPicPr>
            <p:cNvPr id="8" name="Picture 7"/>
            <p:cNvPicPr>
              <a:picLocks noChangeAspect="1"/>
            </p:cNvPicPr>
            <p:nvPr/>
          </p:nvPicPr>
          <p:blipFill>
            <a:blip r:embed="rId4"/>
            <a:stretch>
              <a:fillRect/>
            </a:stretch>
          </p:blipFill>
          <p:spPr>
            <a:xfrm>
              <a:off x="4483099" y="1673565"/>
              <a:ext cx="4375903" cy="2824446"/>
            </a:xfrm>
            <a:prstGeom prst="rect">
              <a:avLst/>
            </a:prstGeom>
          </p:spPr>
        </p:pic>
        <p:sp>
          <p:nvSpPr>
            <p:cNvPr id="10" name="Rectangle 9"/>
            <p:cNvSpPr/>
            <p:nvPr/>
          </p:nvSpPr>
          <p:spPr>
            <a:xfrm>
              <a:off x="4452958" y="1621766"/>
              <a:ext cx="4432250" cy="2919376"/>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Tree>
    <p:extLst>
      <p:ext uri="{BB962C8B-B14F-4D97-AF65-F5344CB8AC3E}">
        <p14:creationId xmlns:p14="http://schemas.microsoft.com/office/powerpoint/2010/main" val="1587560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93700" y="1501140"/>
            <a:ext cx="2962308" cy="3424748"/>
          </a:xfrm>
        </p:spPr>
        <p:txBody>
          <a:bodyPr/>
          <a:lstStyle/>
          <a:p>
            <a:pPr marL="344488">
              <a:buClr>
                <a:schemeClr val="bg2"/>
              </a:buClr>
            </a:pPr>
            <a:r>
              <a:rPr lang="en-US" sz="1400" dirty="0">
                <a:latin typeface="Lato" panose="020B0604020202020204" charset="0"/>
              </a:rPr>
              <a:t>44.5% of enrolled clinics located in </a:t>
            </a:r>
            <a:r>
              <a:rPr lang="en-US" sz="1400" dirty="0">
                <a:solidFill>
                  <a:srgbClr val="000000"/>
                </a:solidFill>
                <a:latin typeface="Lato" panose="020B0604020202020204" charset="0"/>
                <a:ea typeface="Arial"/>
                <a:cs typeface="Arial"/>
                <a:sym typeface="Arial"/>
              </a:rPr>
              <a:t>the highest two quintiles of vulnerable counties (SVI score &gt; 0.6)</a:t>
            </a:r>
            <a:endParaRPr lang="en-US" sz="1400" dirty="0">
              <a:latin typeface="Lato" panose="020B0604020202020204" charset="0"/>
            </a:endParaRPr>
          </a:p>
        </p:txBody>
      </p:sp>
      <p:sp>
        <p:nvSpPr>
          <p:cNvPr id="4" name="Slide Number Placeholder 3"/>
          <p:cNvSpPr>
            <a:spLocks noGrp="1"/>
          </p:cNvSpPr>
          <p:nvPr>
            <p:ph type="sldNum" idx="12"/>
          </p:nvPr>
        </p:nvSpPr>
        <p:spPr/>
        <p:txBody>
          <a:bodyPr/>
          <a:lstStyle/>
          <a:p>
            <a:pPr lvl="0"/>
            <a:fld id="{00000000-1234-1234-1234-123412341234}" type="slidenum">
              <a:rPr lang="en" smtClean="0"/>
              <a:pPr lvl="0"/>
              <a:t>10</a:t>
            </a:fld>
            <a:endParaRPr lang="en"/>
          </a:p>
        </p:txBody>
      </p:sp>
      <p:sp>
        <p:nvSpPr>
          <p:cNvPr id="11" name="Title 1"/>
          <p:cNvSpPr>
            <a:spLocks noGrp="1"/>
          </p:cNvSpPr>
          <p:nvPr>
            <p:ph type="title"/>
          </p:nvPr>
        </p:nvSpPr>
        <p:spPr>
          <a:xfrm>
            <a:off x="893700" y="516188"/>
            <a:ext cx="7153019" cy="857400"/>
          </a:xfrm>
        </p:spPr>
        <p:txBody>
          <a:bodyPr/>
          <a:lstStyle/>
          <a:p>
            <a:r>
              <a:rPr lang="en-US" sz="2800" b="1" dirty="0">
                <a:solidFill>
                  <a:schemeClr val="bg2"/>
                </a:solidFill>
              </a:rPr>
              <a:t>CPAN Network Development: Clinic and Provider Reach</a:t>
            </a:r>
            <a:br>
              <a:rPr lang="en-US" sz="2800" b="1" dirty="0">
                <a:solidFill>
                  <a:schemeClr val="bg2"/>
                </a:solidFill>
              </a:rPr>
            </a:br>
            <a:r>
              <a:rPr lang="en-US" sz="1600" dirty="0">
                <a:solidFill>
                  <a:schemeClr val="bg2"/>
                </a:solidFill>
              </a:rPr>
              <a:t>(Trayt Data: May 2020-August 2021)</a:t>
            </a:r>
          </a:p>
        </p:txBody>
      </p:sp>
      <p:grpSp>
        <p:nvGrpSpPr>
          <p:cNvPr id="2" name="Group 1"/>
          <p:cNvGrpSpPr/>
          <p:nvPr/>
        </p:nvGrpSpPr>
        <p:grpSpPr>
          <a:xfrm>
            <a:off x="4260779" y="1639015"/>
            <a:ext cx="4555488" cy="2734574"/>
            <a:chOff x="4433977" y="1664898"/>
            <a:chExt cx="4555488" cy="2734574"/>
          </a:xfrm>
        </p:grpSpPr>
        <p:pic>
          <p:nvPicPr>
            <p:cNvPr id="8" name="Picture 7"/>
            <p:cNvPicPr>
              <a:picLocks noChangeAspect="1"/>
            </p:cNvPicPr>
            <p:nvPr/>
          </p:nvPicPr>
          <p:blipFill>
            <a:blip r:embed="rId3"/>
            <a:stretch>
              <a:fillRect/>
            </a:stretch>
          </p:blipFill>
          <p:spPr>
            <a:xfrm>
              <a:off x="4452050" y="1691815"/>
              <a:ext cx="4537415" cy="2689685"/>
            </a:xfrm>
            <a:prstGeom prst="rect">
              <a:avLst/>
            </a:prstGeom>
          </p:spPr>
        </p:pic>
        <p:sp>
          <p:nvSpPr>
            <p:cNvPr id="7" name="Rectangle 6"/>
            <p:cNvSpPr/>
            <p:nvPr/>
          </p:nvSpPr>
          <p:spPr>
            <a:xfrm>
              <a:off x="4433977" y="1664898"/>
              <a:ext cx="4554748" cy="2734574"/>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902098" y="2868794"/>
            <a:ext cx="3240210" cy="1504795"/>
            <a:chOff x="836638" y="2860891"/>
            <a:chExt cx="3240210" cy="1504795"/>
          </a:xfrm>
        </p:grpSpPr>
        <p:pic>
          <p:nvPicPr>
            <p:cNvPr id="5" name="Picture 4"/>
            <p:cNvPicPr>
              <a:picLocks noChangeAspect="1"/>
            </p:cNvPicPr>
            <p:nvPr/>
          </p:nvPicPr>
          <p:blipFill>
            <a:blip r:embed="rId4"/>
            <a:stretch>
              <a:fillRect/>
            </a:stretch>
          </p:blipFill>
          <p:spPr>
            <a:xfrm>
              <a:off x="876448" y="2878143"/>
              <a:ext cx="3200400" cy="1438713"/>
            </a:xfrm>
            <a:prstGeom prst="rect">
              <a:avLst/>
            </a:prstGeom>
          </p:spPr>
        </p:pic>
        <p:sp>
          <p:nvSpPr>
            <p:cNvPr id="9" name="Rectangle 8"/>
            <p:cNvSpPr/>
            <p:nvPr/>
          </p:nvSpPr>
          <p:spPr>
            <a:xfrm>
              <a:off x="836638" y="2860891"/>
              <a:ext cx="3169570" cy="1504795"/>
            </a:xfrm>
            <a:prstGeom prst="rect">
              <a:avLst/>
            </a:prstGeom>
            <a:noFill/>
            <a:ln w="63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9177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00" y="145028"/>
            <a:ext cx="6462600" cy="857400"/>
          </a:xfrm>
        </p:spPr>
        <p:txBody>
          <a:bodyPr/>
          <a:lstStyle/>
          <a:p>
            <a:r>
              <a:rPr lang="en" sz="2800" b="1" dirty="0">
                <a:solidFill>
                  <a:schemeClr val="bg2"/>
                </a:solidFill>
              </a:rPr>
              <a:t>Year 1 CPAN Survey</a:t>
            </a:r>
            <a:endParaRPr lang="en-US" sz="2800" b="1" dirty="0">
              <a:solidFill>
                <a:schemeClr val="bg2"/>
              </a:solidFill>
            </a:endParaRPr>
          </a:p>
        </p:txBody>
      </p:sp>
      <p:sp>
        <p:nvSpPr>
          <p:cNvPr id="3" name="Text Placeholder 2"/>
          <p:cNvSpPr>
            <a:spLocks noGrp="1"/>
          </p:cNvSpPr>
          <p:nvPr>
            <p:ph type="body" idx="1"/>
          </p:nvPr>
        </p:nvSpPr>
        <p:spPr>
          <a:xfrm>
            <a:off x="893700" y="1089660"/>
            <a:ext cx="5364225" cy="3836228"/>
          </a:xfrm>
        </p:spPr>
        <p:txBody>
          <a:bodyPr/>
          <a:lstStyle/>
          <a:p>
            <a:pPr>
              <a:lnSpc>
                <a:spcPct val="108000"/>
              </a:lnSpc>
              <a:buClr>
                <a:schemeClr val="bg2"/>
              </a:buClr>
            </a:pPr>
            <a:r>
              <a:rPr lang="en-US" sz="1600" dirty="0"/>
              <a:t>Surveyed diverse sample of 236 providers across 86 clinics or clinic systems </a:t>
            </a:r>
          </a:p>
          <a:p>
            <a:pPr>
              <a:lnSpc>
                <a:spcPct val="108000"/>
              </a:lnSpc>
              <a:spcBef>
                <a:spcPts val="1200"/>
              </a:spcBef>
              <a:buClr>
                <a:schemeClr val="bg2"/>
              </a:buClr>
            </a:pPr>
            <a:r>
              <a:rPr lang="en-US" sz="1600" dirty="0"/>
              <a:t>Examined factors associated with implementation, engagement with the program, and perceived need for the program</a:t>
            </a:r>
          </a:p>
          <a:p>
            <a:pPr>
              <a:lnSpc>
                <a:spcPct val="108000"/>
              </a:lnSpc>
              <a:spcBef>
                <a:spcPts val="1200"/>
              </a:spcBef>
              <a:buClr>
                <a:schemeClr val="bg2"/>
              </a:buClr>
            </a:pPr>
            <a:r>
              <a:rPr lang="en-US" sz="1600" dirty="0"/>
              <a:t>Worked with Consortium directors of enrolled clinics and providers to ensure the creation of a diverse sample of clinics with respect to SES, clinic size, and geographic region</a:t>
            </a:r>
          </a:p>
          <a:p>
            <a:pPr>
              <a:lnSpc>
                <a:spcPct val="108000"/>
              </a:lnSpc>
              <a:spcBef>
                <a:spcPts val="1200"/>
              </a:spcBef>
              <a:buClr>
                <a:schemeClr val="bg2"/>
              </a:buClr>
            </a:pPr>
            <a:r>
              <a:rPr lang="en-US" sz="1600" dirty="0"/>
              <a:t>Collected quantitative and qualitative data</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5" name="Picture 4"/>
          <p:cNvPicPr>
            <a:picLocks noChangeAspect="1"/>
          </p:cNvPicPr>
          <p:nvPr/>
        </p:nvPicPr>
        <p:blipFill>
          <a:blip r:embed="rId3"/>
          <a:stretch>
            <a:fillRect/>
          </a:stretch>
        </p:blipFill>
        <p:spPr>
          <a:xfrm>
            <a:off x="6571769" y="829278"/>
            <a:ext cx="1772412" cy="3867655"/>
          </a:xfrm>
          <a:prstGeom prst="rect">
            <a:avLst/>
          </a:prstGeom>
        </p:spPr>
      </p:pic>
      <p:sp>
        <p:nvSpPr>
          <p:cNvPr id="6" name="Rectangle 5"/>
          <p:cNvSpPr/>
          <p:nvPr/>
        </p:nvSpPr>
        <p:spPr>
          <a:xfrm>
            <a:off x="6530196" y="829278"/>
            <a:ext cx="1846053" cy="3897997"/>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3114547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27705" y="933418"/>
            <a:ext cx="6584232" cy="3763515"/>
          </a:xfrm>
        </p:spPr>
        <p:txBody>
          <a:bodyPr/>
          <a:lstStyle/>
          <a:p>
            <a:pPr>
              <a:lnSpc>
                <a:spcPct val="108000"/>
              </a:lnSpc>
            </a:pPr>
            <a:r>
              <a:rPr lang="en-US" sz="1400" dirty="0"/>
              <a:t>Clinics or clinic systems who reported at least one call reported more favorable CPAN motivation (including relative advantage, observability priority, lower complexity) compared to clinics or clinic systems who reported no calls</a:t>
            </a:r>
          </a:p>
          <a:p>
            <a:pPr>
              <a:lnSpc>
                <a:spcPct val="108000"/>
              </a:lnSpc>
            </a:pPr>
            <a:r>
              <a:rPr lang="en-US" sz="1400" dirty="0"/>
              <a:t>More than 70% of providers reported their knowledge, skills, and confidence to provide mental health care increased moderately or very much due to CPAN</a:t>
            </a:r>
          </a:p>
          <a:p>
            <a:pPr>
              <a:lnSpc>
                <a:spcPct val="108000"/>
              </a:lnSpc>
            </a:pPr>
            <a:r>
              <a:rPr lang="en-US" sz="1400" dirty="0"/>
              <a:t>Over 90% of providers reported they would recommend CPAN to other providers and use CPAN in the next 6 months</a:t>
            </a:r>
          </a:p>
          <a:p>
            <a:pPr>
              <a:lnSpc>
                <a:spcPct val="108000"/>
              </a:lnSpc>
            </a:pPr>
            <a:r>
              <a:rPr lang="en-US" sz="1400" dirty="0"/>
              <a:t>Most frequently mentioned areas of improvement include desire for expanded services, improved outreach and awareness of CPAN in the community, additional communication options, more training, and improved connections to resources and referrals in the community</a:t>
            </a:r>
          </a:p>
          <a:p>
            <a:pPr lvl="1">
              <a:lnSpc>
                <a:spcPct val="108000"/>
              </a:lnSpc>
            </a:pPr>
            <a:endParaRPr lang="en-US" sz="1600" dirty="0"/>
          </a:p>
          <a:p>
            <a:pPr>
              <a:lnSpc>
                <a:spcPct val="108000"/>
              </a:lnSpc>
            </a:pPr>
            <a:endParaRPr lang="en-US"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12</a:t>
            </a:fld>
            <a:endParaRPr lang="en"/>
          </a:p>
        </p:txBody>
      </p:sp>
      <p:sp>
        <p:nvSpPr>
          <p:cNvPr id="6" name="Title 3"/>
          <p:cNvSpPr>
            <a:spLocks noGrp="1"/>
          </p:cNvSpPr>
          <p:nvPr>
            <p:ph type="title"/>
          </p:nvPr>
        </p:nvSpPr>
        <p:spPr>
          <a:xfrm>
            <a:off x="427705" y="66468"/>
            <a:ext cx="6462600" cy="857400"/>
          </a:xfrm>
        </p:spPr>
        <p:txBody>
          <a:bodyPr/>
          <a:lstStyle/>
          <a:p>
            <a:r>
              <a:rPr lang="en-US" sz="2400" b="1" dirty="0">
                <a:solidFill>
                  <a:schemeClr val="bg2"/>
                </a:solidFill>
              </a:rPr>
              <a:t>Summary of CPAN Survey Key Findings</a:t>
            </a:r>
          </a:p>
        </p:txBody>
      </p:sp>
      <p:pic>
        <p:nvPicPr>
          <p:cNvPr id="7" name="Picture 6">
            <a:extLst>
              <a:ext uri="{FF2B5EF4-FFF2-40B4-BE49-F238E27FC236}">
                <a16:creationId xmlns:a16="http://schemas.microsoft.com/office/drawing/2014/main" id="{3D30C62D-EB09-44CC-AC27-4BE24E9BD1B2}"/>
              </a:ext>
            </a:extLst>
          </p:cNvPr>
          <p:cNvPicPr>
            <a:picLocks noChangeAspect="1"/>
          </p:cNvPicPr>
          <p:nvPr/>
        </p:nvPicPr>
        <p:blipFill rotWithShape="1">
          <a:blip r:embed="rId3"/>
          <a:srcRect l="7949" r="4106"/>
          <a:stretch/>
        </p:blipFill>
        <p:spPr>
          <a:xfrm>
            <a:off x="6688275" y="401155"/>
            <a:ext cx="2268039" cy="1347715"/>
          </a:xfrm>
          <a:prstGeom prst="rect">
            <a:avLst/>
          </a:prstGeom>
        </p:spPr>
      </p:pic>
    </p:spTree>
    <p:extLst>
      <p:ext uri="{BB962C8B-B14F-4D97-AF65-F5344CB8AC3E}">
        <p14:creationId xmlns:p14="http://schemas.microsoft.com/office/powerpoint/2010/main" val="2572660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txBox="1">
            <a:spLocks noGrp="1"/>
          </p:cNvSpPr>
          <p:nvPr>
            <p:ph type="body" idx="1"/>
          </p:nvPr>
        </p:nvSpPr>
        <p:spPr>
          <a:xfrm>
            <a:off x="418121" y="1838904"/>
            <a:ext cx="8144693" cy="819900"/>
          </a:xfrm>
          <a:prstGeom prst="rect">
            <a:avLst/>
          </a:prstGeom>
        </p:spPr>
        <p:txBody>
          <a:bodyPr spcFirstLastPara="1" wrap="square" lIns="91425" tIns="91425" rIns="91425" bIns="91425" anchor="t" anchorCtr="0">
            <a:noAutofit/>
          </a:bodyPr>
          <a:lstStyle/>
          <a:p>
            <a:pPr marL="342900" indent="-342900" algn="l"/>
            <a:r>
              <a:rPr lang="en-US" sz="1800" dirty="0"/>
              <a:t>“CPAN has allowed me to consult with a psychiatrist about more complex mental health patients…  It has given me the confidence to start medications I otherwise would not have.”</a:t>
            </a:r>
          </a:p>
          <a:p>
            <a:pPr marL="342900" indent="-342900" algn="l"/>
            <a:r>
              <a:rPr lang="en-US" sz="1800" dirty="0"/>
              <a:t>“Taking this survey, I now realize that CPAN provides many resources other than just consult with psychiatrist. I have taken some of the CME, but it would be helpful to be aware of some of the other resources they provide.”</a:t>
            </a:r>
          </a:p>
          <a:p>
            <a:pPr marL="342900" indent="-342900" algn="l"/>
            <a:r>
              <a:rPr lang="en-US" sz="1800" dirty="0"/>
              <a:t>“Sometimes the referral list we get is not up to date - providers no longer accepting patients or insurance - this is tough, but really important to keep as current as possible.”</a:t>
            </a:r>
          </a:p>
          <a:p>
            <a:pPr marL="342900" indent="-342900" algn="l"/>
            <a:endParaRPr lang="en-US" sz="1800" dirty="0"/>
          </a:p>
          <a:p>
            <a:pPr marL="342900" indent="-342900" algn="l"/>
            <a:endParaRPr dirty="0"/>
          </a:p>
        </p:txBody>
      </p:sp>
      <p:sp>
        <p:nvSpPr>
          <p:cNvPr id="119" name="Google Shape;119;p16"/>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13</a:t>
            </a:fld>
            <a:endParaRPr/>
          </a:p>
        </p:txBody>
      </p:sp>
      <p:sp>
        <p:nvSpPr>
          <p:cNvPr id="4" name="Title 1"/>
          <p:cNvSpPr txBox="1">
            <a:spLocks/>
          </p:cNvSpPr>
          <p:nvPr/>
        </p:nvSpPr>
        <p:spPr>
          <a:xfrm>
            <a:off x="893700" y="449828"/>
            <a:ext cx="6462600" cy="857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solidFill>
                  <a:schemeClr val="bg2"/>
                </a:solidFill>
                <a:latin typeface="Raleway" panose="020B0604020202020204" charset="0"/>
              </a:rPr>
              <a:t>Provider-Level Qualitative Results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701" y="145028"/>
            <a:ext cx="6462600" cy="857400"/>
          </a:xfrm>
        </p:spPr>
        <p:txBody>
          <a:bodyPr/>
          <a:lstStyle/>
          <a:p>
            <a:r>
              <a:rPr lang="en" sz="2800" b="1" dirty="0">
                <a:solidFill>
                  <a:schemeClr val="bg2"/>
                </a:solidFill>
              </a:rPr>
              <a:t>Year 1 TCHATT Survey</a:t>
            </a:r>
            <a:endParaRPr lang="en-US" sz="2800" b="1" dirty="0">
              <a:solidFill>
                <a:schemeClr val="bg2"/>
              </a:solidFill>
            </a:endParaRPr>
          </a:p>
        </p:txBody>
      </p:sp>
      <p:sp>
        <p:nvSpPr>
          <p:cNvPr id="3" name="Text Placeholder 2"/>
          <p:cNvSpPr>
            <a:spLocks noGrp="1"/>
          </p:cNvSpPr>
          <p:nvPr>
            <p:ph type="body" idx="1"/>
          </p:nvPr>
        </p:nvSpPr>
        <p:spPr>
          <a:xfrm>
            <a:off x="893701" y="1188720"/>
            <a:ext cx="5058525" cy="3737168"/>
          </a:xfrm>
        </p:spPr>
        <p:txBody>
          <a:bodyPr/>
          <a:lstStyle/>
          <a:p>
            <a:pPr marL="344488">
              <a:spcBef>
                <a:spcPts val="0"/>
              </a:spcBef>
              <a:buClr>
                <a:schemeClr val="bg2"/>
              </a:buClr>
            </a:pPr>
            <a:r>
              <a:rPr lang="en-US" sz="1600" dirty="0"/>
              <a:t>Surveyed diverse 277 school staff across 172 school campuses </a:t>
            </a:r>
          </a:p>
          <a:p>
            <a:pPr marL="344488">
              <a:spcBef>
                <a:spcPts val="1200"/>
              </a:spcBef>
              <a:buClr>
                <a:schemeClr val="bg2"/>
              </a:buClr>
            </a:pPr>
            <a:r>
              <a:rPr lang="en-US" sz="1600" dirty="0"/>
              <a:t>Examined factors associated with implementation, engagement with the program, and perceived need for the program</a:t>
            </a:r>
          </a:p>
          <a:p>
            <a:pPr marL="344488">
              <a:spcBef>
                <a:spcPts val="1200"/>
              </a:spcBef>
              <a:buClr>
                <a:schemeClr val="bg2"/>
              </a:buClr>
            </a:pPr>
            <a:r>
              <a:rPr lang="en-US" sz="1600" dirty="0"/>
              <a:t>Worked to ensure the creation of a diverse sample of school campuses with respect to SES, school campus size, and geographic region</a:t>
            </a:r>
          </a:p>
          <a:p>
            <a:pPr marL="344488">
              <a:spcBef>
                <a:spcPts val="1200"/>
              </a:spcBef>
              <a:buClr>
                <a:schemeClr val="bg2"/>
              </a:buClr>
            </a:pPr>
            <a:r>
              <a:rPr lang="en-US" sz="1600" dirty="0"/>
              <a:t>Collected quantitative and qualitative data</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grpSp>
        <p:nvGrpSpPr>
          <p:cNvPr id="7" name="Group 6"/>
          <p:cNvGrpSpPr/>
          <p:nvPr/>
        </p:nvGrpSpPr>
        <p:grpSpPr>
          <a:xfrm>
            <a:off x="6331117" y="661857"/>
            <a:ext cx="1891337" cy="4035076"/>
            <a:chOff x="6391275" y="661857"/>
            <a:chExt cx="1891337" cy="4035076"/>
          </a:xfrm>
        </p:grpSpPr>
        <p:pic>
          <p:nvPicPr>
            <p:cNvPr id="5" name="Picture 4"/>
            <p:cNvPicPr>
              <a:picLocks noChangeAspect="1"/>
            </p:cNvPicPr>
            <p:nvPr/>
          </p:nvPicPr>
          <p:blipFill>
            <a:blip r:embed="rId3"/>
            <a:stretch>
              <a:fillRect/>
            </a:stretch>
          </p:blipFill>
          <p:spPr>
            <a:xfrm>
              <a:off x="6425620" y="704987"/>
              <a:ext cx="1831114" cy="3942562"/>
            </a:xfrm>
            <a:prstGeom prst="rect">
              <a:avLst/>
            </a:prstGeom>
          </p:spPr>
        </p:pic>
        <p:sp>
          <p:nvSpPr>
            <p:cNvPr id="6" name="Rectangle 5"/>
            <p:cNvSpPr/>
            <p:nvPr/>
          </p:nvSpPr>
          <p:spPr>
            <a:xfrm>
              <a:off x="6391275" y="661857"/>
              <a:ext cx="1891337" cy="4035076"/>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Tree>
    <p:extLst>
      <p:ext uri="{BB962C8B-B14F-4D97-AF65-F5344CB8AC3E}">
        <p14:creationId xmlns:p14="http://schemas.microsoft.com/office/powerpoint/2010/main" val="3266479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24725" y="1127760"/>
            <a:ext cx="8593811" cy="3798128"/>
          </a:xfrm>
        </p:spPr>
        <p:txBody>
          <a:bodyPr/>
          <a:lstStyle/>
          <a:p>
            <a:r>
              <a:rPr lang="en-US" sz="1400" dirty="0"/>
              <a:t>Vast majority of campuses (almost 95%) reported implementing TCHATT at some level </a:t>
            </a:r>
          </a:p>
          <a:p>
            <a:r>
              <a:rPr lang="en-US" sz="1400" dirty="0"/>
              <a:t>Approximately 60% of surveyed implementing TCHATT campuses reported that 1 in 4 students in their campus population had need of non-educational supports such as meals, clothing, and/or counseling or behavioral therapy</a:t>
            </a:r>
          </a:p>
          <a:p>
            <a:r>
              <a:rPr lang="en-US" sz="1400" dirty="0"/>
              <a:t>Almost 70% reported that TCHATT increased school capacity to meet non-educational needs of students</a:t>
            </a:r>
          </a:p>
          <a:p>
            <a:r>
              <a:rPr lang="en-US" sz="1400" dirty="0"/>
              <a:t>Approximately 90% reported that they would recommend TCHATT to other schools and to use TCHATT in the next 6 months</a:t>
            </a:r>
          </a:p>
          <a:p>
            <a:r>
              <a:rPr lang="en-US" sz="1400" dirty="0"/>
              <a:t>Areas of improvement included the desire for better communication and follow-up, a more efficient system for paperwork, additional student sessions, more training on campus, marketing tools and informational material for parents, and implementation expansion to other campuses d TCHATT to other schools and to use TCHATT in the next 6 months</a:t>
            </a:r>
          </a:p>
          <a:p>
            <a:pPr marL="533400" lvl="1" indent="0">
              <a:buNone/>
            </a:pPr>
            <a:endParaRPr lang="en-US" sz="1600" dirty="0"/>
          </a:p>
          <a:p>
            <a:endParaRPr lang="en-US" dirty="0"/>
          </a:p>
        </p:txBody>
      </p:sp>
      <p:sp>
        <p:nvSpPr>
          <p:cNvPr id="3" name="Slide Number Placeholder 2"/>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15</a:t>
            </a:fld>
            <a:endParaRPr lang="en"/>
          </a:p>
        </p:txBody>
      </p:sp>
      <p:sp>
        <p:nvSpPr>
          <p:cNvPr id="6" name="Title 3"/>
          <p:cNvSpPr>
            <a:spLocks noGrp="1"/>
          </p:cNvSpPr>
          <p:nvPr>
            <p:ph type="title"/>
          </p:nvPr>
        </p:nvSpPr>
        <p:spPr>
          <a:xfrm>
            <a:off x="893700" y="145028"/>
            <a:ext cx="6462600" cy="857400"/>
          </a:xfrm>
        </p:spPr>
        <p:txBody>
          <a:bodyPr/>
          <a:lstStyle/>
          <a:p>
            <a:r>
              <a:rPr lang="en-US" sz="2800" b="1" dirty="0">
                <a:solidFill>
                  <a:schemeClr val="bg2"/>
                </a:solidFill>
              </a:rPr>
              <a:t>Summary of TCHATT Key Findings</a:t>
            </a:r>
          </a:p>
        </p:txBody>
      </p:sp>
    </p:spTree>
    <p:extLst>
      <p:ext uri="{BB962C8B-B14F-4D97-AF65-F5344CB8AC3E}">
        <p14:creationId xmlns:p14="http://schemas.microsoft.com/office/powerpoint/2010/main" val="1278931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txBox="1">
            <a:spLocks noGrp="1"/>
          </p:cNvSpPr>
          <p:nvPr>
            <p:ph type="body" idx="1"/>
          </p:nvPr>
        </p:nvSpPr>
        <p:spPr>
          <a:xfrm>
            <a:off x="160992" y="1999068"/>
            <a:ext cx="8547315" cy="819900"/>
          </a:xfrm>
          <a:prstGeom prst="rect">
            <a:avLst/>
          </a:prstGeom>
        </p:spPr>
        <p:txBody>
          <a:bodyPr spcFirstLastPara="1" wrap="square" lIns="91425" tIns="91425" rIns="91425" bIns="91425" anchor="t" anchorCtr="0">
            <a:noAutofit/>
          </a:bodyPr>
          <a:lstStyle/>
          <a:p>
            <a:pPr marL="171450" indent="-171450" algn="l"/>
            <a:r>
              <a:rPr lang="en-US" sz="1800" dirty="0"/>
              <a:t>“I would like to be communicated with about my students after every session to be aware of how I can support my students in the school setting…This was initially part of the TCHATT program, but then went away.”</a:t>
            </a:r>
          </a:p>
          <a:p>
            <a:pPr marL="171450" indent="-171450" algn="l"/>
            <a:r>
              <a:rPr lang="en-US" sz="1800" dirty="0"/>
              <a:t>“I wish we had more informational papers to hand out (brochures, explanations) to our parents. I think we would have more participation if the information was widely available.”</a:t>
            </a:r>
          </a:p>
          <a:p>
            <a:pPr marL="171450" indent="-171450" algn="l"/>
            <a:r>
              <a:rPr lang="en-US" sz="1800" dirty="0"/>
              <a:t>“TCHATT has been a blessing to our less fortunate families who are in need of mental health services. Being able to provide this service to our students has contributed tremendously with regards to better attendance, grades and discipline.”</a:t>
            </a:r>
          </a:p>
          <a:p>
            <a:pPr marL="0" indent="0" algn="l">
              <a:buNone/>
            </a:pPr>
            <a:endParaRPr lang="en-US" sz="1800" dirty="0"/>
          </a:p>
          <a:p>
            <a:pPr marL="0" indent="0" algn="l">
              <a:buNone/>
            </a:pPr>
            <a:endParaRPr sz="1400" dirty="0"/>
          </a:p>
        </p:txBody>
      </p:sp>
      <p:sp>
        <p:nvSpPr>
          <p:cNvPr id="119" name="Google Shape;119;p16"/>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16</a:t>
            </a:fld>
            <a:endParaRPr/>
          </a:p>
        </p:txBody>
      </p:sp>
      <p:sp>
        <p:nvSpPr>
          <p:cNvPr id="6" name="Title 1"/>
          <p:cNvSpPr txBox="1">
            <a:spLocks/>
          </p:cNvSpPr>
          <p:nvPr/>
        </p:nvSpPr>
        <p:spPr>
          <a:xfrm>
            <a:off x="893700" y="419348"/>
            <a:ext cx="7081900" cy="58344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sz="2800" b="1" dirty="0">
                <a:solidFill>
                  <a:schemeClr val="bg2"/>
                </a:solidFill>
              </a:rPr>
              <a:t>School Staff-Level Qualitative Results</a:t>
            </a:r>
          </a:p>
        </p:txBody>
      </p:sp>
    </p:spTree>
    <p:extLst>
      <p:ext uri="{BB962C8B-B14F-4D97-AF65-F5344CB8AC3E}">
        <p14:creationId xmlns:p14="http://schemas.microsoft.com/office/powerpoint/2010/main" val="2211594356"/>
      </p:ext>
    </p:extLst>
  </p:cSld>
  <p:clrMapOvr>
    <a:masterClrMapping/>
  </p:clrMapOvr>
</p:sld>
</file>

<file path=ppt/theme/theme1.xml><?xml version="1.0" encoding="utf-8"?>
<a:theme xmlns:a="http://schemas.openxmlformats.org/drawingml/2006/main" name="Antonio template">
  <a:themeElements>
    <a:clrScheme name="UTHealth Color Palette">
      <a:dk1>
        <a:srgbClr val="31243E"/>
      </a:dk1>
      <a:lt1>
        <a:srgbClr val="FFFFFF"/>
      </a:lt1>
      <a:dk2>
        <a:srgbClr val="AE6042"/>
      </a:dk2>
      <a:lt2>
        <a:srgbClr val="FFFFFF"/>
      </a:lt2>
      <a:accent1>
        <a:srgbClr val="4E738A"/>
      </a:accent1>
      <a:accent2>
        <a:srgbClr val="757578"/>
      </a:accent2>
      <a:accent3>
        <a:srgbClr val="7D708F"/>
      </a:accent3>
      <a:accent4>
        <a:srgbClr val="002856"/>
      </a:accent4>
      <a:accent5>
        <a:srgbClr val="423153"/>
      </a:accent5>
      <a:accent6>
        <a:srgbClr val="F2B826"/>
      </a:accent6>
      <a:hlink>
        <a:srgbClr val="587E6A"/>
      </a:hlink>
      <a:folHlink>
        <a:srgbClr val="0028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1451</TotalTime>
  <Words>2160</Words>
  <Application>Microsoft Office PowerPoint</Application>
  <PresentationFormat>On-screen Show (16:9)</PresentationFormat>
  <Paragraphs>119</Paragraphs>
  <Slides>16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Raleway</vt:lpstr>
      <vt:lpstr>Helvetica</vt:lpstr>
      <vt:lpstr>Wingdings</vt:lpstr>
      <vt:lpstr>Lato</vt:lpstr>
      <vt:lpstr>Arial</vt:lpstr>
      <vt:lpstr>Calibri</vt:lpstr>
      <vt:lpstr>Antonio template</vt:lpstr>
      <vt:lpstr>TCMHCC External Evaluation Year 1 Findings Lara Savas, PhD and Melissa Peskin, PhD UTHealth School of Public Health</vt:lpstr>
      <vt:lpstr>Year 1 Evaluation of CPAN and TCHATT</vt:lpstr>
      <vt:lpstr>1. CPAN &amp; TCHATT  Process Mapping</vt:lpstr>
      <vt:lpstr>Formative Evaluation</vt:lpstr>
      <vt:lpstr>Formative Evaluation: Key Findings from CPAN Clinic Process Mapping Interviews</vt:lpstr>
      <vt:lpstr>Formative Evaluation: Key Findings from TCHATT District Process Mapping Interviews</vt:lpstr>
      <vt:lpstr>Summary of Key Findings</vt:lpstr>
      <vt:lpstr>2b. Process and  Outcome Evaluation</vt:lpstr>
      <vt:lpstr>CPAN Network Development: Clinic and Provider Reach (Trayt Data: May 2020-August 2021)</vt:lpstr>
      <vt:lpstr>CPAN Network Development: Clinic and Provider Reach (Trayt Data: May 2020-August 2021)</vt:lpstr>
      <vt:lpstr>Year 1 CPAN Survey</vt:lpstr>
      <vt:lpstr>Summary of CPAN Survey Key Findings</vt:lpstr>
      <vt:lpstr>PowerPoint Presentation</vt:lpstr>
      <vt:lpstr>Year 1 TCHATT Survey</vt:lpstr>
      <vt:lpstr>Summary of TCHATT Key Findings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External Evaluation Year 1 Findings</dc:title>
  <dc:creator>Erica Frost</dc:creator>
  <cp:lastModifiedBy>Peskin, Melissa F</cp:lastModifiedBy>
  <cp:revision>88</cp:revision>
  <cp:lastPrinted>2022-03-22T04:20:49Z</cp:lastPrinted>
  <dcterms:modified xsi:type="dcterms:W3CDTF">2022-05-16T04:54:58Z</dcterms:modified>
</cp:coreProperties>
</file>